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70" r:id="rId2"/>
    <p:sldId id="256" r:id="rId3"/>
    <p:sldId id="257" r:id="rId4"/>
    <p:sldId id="259" r:id="rId5"/>
    <p:sldId id="261" r:id="rId6"/>
    <p:sldId id="260" r:id="rId7"/>
    <p:sldId id="262" r:id="rId8"/>
    <p:sldId id="258" r:id="rId9"/>
    <p:sldId id="263" r:id="rId10"/>
    <p:sldId id="265" r:id="rId11"/>
    <p:sldId id="264" r:id="rId12"/>
    <p:sldId id="266" r:id="rId13"/>
    <p:sldId id="267" r:id="rId14"/>
    <p:sldId id="268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8" d="100"/>
          <a:sy n="68" d="100"/>
        </p:scale>
        <p:origin x="-144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Заголовок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cxnSp>
        <p:nvCxnSpPr>
          <p:cNvPr id="8" name="Прямая соединительная линия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Прямая соединительная линия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Овал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Дата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C6F8-EE57-48AC-B01D-7FCFA460F056}" type="datetimeFigureOut">
              <a:rPr lang="ru-RU" smtClean="0"/>
              <a:pPr/>
              <a:t>06.08.2012</a:t>
            </a:fld>
            <a:endParaRPr lang="ru-RU"/>
          </a:p>
        </p:txBody>
      </p:sp>
      <p:sp>
        <p:nvSpPr>
          <p:cNvPr id="16" name="Номер слайда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38943B-7F04-4F60-8221-6C26BDFBE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C6F8-EE57-48AC-B01D-7FCFA460F056}" type="datetimeFigureOut">
              <a:rPr lang="ru-RU" smtClean="0"/>
              <a:pPr/>
              <a:t>06.08.2012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943B-7F04-4F60-8221-6C26BDFBE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C6F8-EE57-48AC-B01D-7FCFA460F056}" type="datetimeFigureOut">
              <a:rPr lang="ru-RU" smtClean="0"/>
              <a:pPr/>
              <a:t>06.08.2012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943B-7F04-4F60-8221-6C26BDFBE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Содержимое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A5C6F8-EE57-48AC-B01D-7FCFA460F056}" type="datetimeFigureOut">
              <a:rPr lang="ru-RU" smtClean="0"/>
              <a:pPr/>
              <a:t>06.08.2012</a:t>
            </a:fld>
            <a:endParaRPr lang="ru-RU"/>
          </a:p>
        </p:txBody>
      </p:sp>
      <p:sp>
        <p:nvSpPr>
          <p:cNvPr id="15" name="Номер слайда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1C38943B-7F04-4F60-8221-6C26BDFBE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6" name="Нижний колонтитул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17" name="Заголовок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C6F8-EE57-48AC-B01D-7FCFA460F056}" type="datetimeFigureOut">
              <a:rPr lang="ru-RU" smtClean="0"/>
              <a:pPr/>
              <a:t>06.08.2012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943B-7F04-4F60-8221-6C26BDFBE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7" name="Прямая соединительная линия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C6F8-EE57-48AC-B01D-7FCFA460F056}" type="datetimeFigureOut">
              <a:rPr lang="ru-RU" smtClean="0"/>
              <a:pPr/>
              <a:t>06.08.2012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943B-7F04-4F60-8221-6C26BDFBE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1" name="Содержимое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13" name="Содержимое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943B-7F04-4F60-8221-6C26BDFBE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C6F8-EE57-48AC-B01D-7FCFA460F056}" type="datetimeFigureOut">
              <a:rPr lang="ru-RU" smtClean="0"/>
              <a:pPr/>
              <a:t>06.08.2012</a:t>
            </a:fld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2" name="Содержимое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4" name="Содержимое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2" name="Текст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cxnSp>
        <p:nvCxnSpPr>
          <p:cNvPr id="10" name="Прямая соединительная линия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Прямая соединительная линия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C6F8-EE57-48AC-B01D-7FCFA460F056}" type="datetimeFigureOut">
              <a:rPr lang="ru-RU" smtClean="0"/>
              <a:pPr/>
              <a:t>06.08.2012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943B-7F04-4F60-8221-6C26BDFBE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C6F8-EE57-48AC-B01D-7FCFA460F056}" type="datetimeFigureOut">
              <a:rPr lang="ru-RU" smtClean="0"/>
              <a:pPr/>
              <a:t>06.08.2012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C38943B-7F04-4F60-8221-6C26BDFBEA7D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Содержимое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31" name="Заголовок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8" name="Дата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0A5C6F8-EE57-48AC-B01D-7FCFA460F056}" type="datetimeFigureOut">
              <a:rPr lang="ru-RU" smtClean="0"/>
              <a:pPr/>
              <a:t>06.08.2012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1C38943B-7F04-4F60-8221-6C26BDFBE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Вставка рисунка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8" name="Дата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0A5C6F8-EE57-48AC-B01D-7FCFA460F056}" type="datetimeFigureOut">
              <a:rPr lang="ru-RU" smtClean="0"/>
              <a:pPr/>
              <a:t>06.08.2012</a:t>
            </a:fld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1C38943B-7F04-4F60-8221-6C26BDFBE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Текст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24" name="Дата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0A5C6F8-EE57-48AC-B01D-7FCFA460F056}" type="datetimeFigureOut">
              <a:rPr lang="ru-RU" smtClean="0"/>
              <a:pPr/>
              <a:t>06.08.2012</a:t>
            </a:fld>
            <a:endParaRPr lang="ru-RU"/>
          </a:p>
        </p:txBody>
      </p:sp>
      <p:sp>
        <p:nvSpPr>
          <p:cNvPr id="10" name="Нижний колонтитул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ru-RU"/>
          </a:p>
        </p:txBody>
      </p:sp>
      <p:sp>
        <p:nvSpPr>
          <p:cNvPr id="22" name="Номер слайда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1C38943B-7F04-4F60-8221-6C26BDFBEA7D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5" name="Заголовок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gif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gif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gif"/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1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774208" y="357166"/>
            <a:ext cx="8207889" cy="6555641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Презентация к уроку  окружающего мира </a:t>
            </a:r>
          </a:p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  <a:latin typeface="Times New Roman" pitchFamily="18" charset="0"/>
                <a:cs typeface="Times New Roman" pitchFamily="18" charset="0"/>
              </a:rPr>
              <a:t>3 класс по программе «Гармония»</a:t>
            </a:r>
          </a:p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автор учебника </a:t>
            </a:r>
            <a:r>
              <a:rPr lang="ru-RU" sz="2800" b="1" dirty="0" err="1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Поглазова</a:t>
            </a:r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О.Т.</a:t>
            </a:r>
          </a:p>
          <a:p>
            <a:pPr algn="ctr"/>
            <a:endParaRPr lang="ru-RU" sz="2800" b="1" cap="none" spc="0" dirty="0" smtClean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Тема раздела : «Организм человека.»</a:t>
            </a:r>
          </a:p>
          <a:p>
            <a:pPr algn="ctr"/>
            <a:endParaRPr lang="ru-RU" sz="2800" b="1" cap="none" spc="0" dirty="0" smtClean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Тема урока : «Нервная  система человека.»</a:t>
            </a:r>
          </a:p>
          <a:p>
            <a:pPr algn="ctr"/>
            <a:endParaRPr lang="ru-RU" sz="2800" b="1" dirty="0" smtClean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dirty="0" smtClean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Автор презентации -  учитель ГБОУ СОШ № </a:t>
            </a:r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687</a:t>
            </a:r>
            <a:endParaRPr lang="ru-RU" sz="2800" b="1" dirty="0" smtClean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    г. Москвы</a:t>
            </a:r>
          </a:p>
          <a:p>
            <a:pPr algn="ctr"/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                  </a:t>
            </a:r>
            <a:r>
              <a:rPr lang="ru-RU" sz="2800" b="1" dirty="0" err="1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Яшкова</a:t>
            </a:r>
            <a:r>
              <a:rPr lang="ru-RU" sz="2800" b="1" dirty="0" smtClean="0">
                <a:ln/>
                <a:solidFill>
                  <a:schemeClr val="accent3"/>
                </a:solidFill>
                <a:latin typeface="Times New Roman" pitchFamily="18" charset="0"/>
                <a:cs typeface="Times New Roman" pitchFamily="18" charset="0"/>
              </a:rPr>
              <a:t> И.В.</a:t>
            </a:r>
            <a:endParaRPr lang="ru-RU" sz="2800" b="1" dirty="0" smtClean="0">
              <a:ln/>
              <a:solidFill>
                <a:schemeClr val="accent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cap="none" spc="0" dirty="0" smtClean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  <a:p>
            <a:pPr algn="ctr"/>
            <a:endParaRPr lang="ru-RU" sz="2800" b="1" cap="none" spc="0" dirty="0">
              <a:ln/>
              <a:solidFill>
                <a:schemeClr val="accent3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http://sch1379.ucoz.ru/publ/images/s__chudesa_chelovecheskogo_mozga_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285852" y="2000240"/>
            <a:ext cx="6660489" cy="4572032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00034" y="500042"/>
            <a:ext cx="8234049" cy="707886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000" dirty="0" smtClean="0">
                <a:solidFill>
                  <a:srgbClr val="FFFF00"/>
                </a:solidFill>
              </a:rPr>
              <a:t>Зрительные иллюзии восприятия.</a:t>
            </a:r>
            <a:endParaRPr lang="ru-RU" sz="4000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http://sch1379.ucoz.ru/publ/images/s__chudesa_chelovecheskogo_mozga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071538" y="2214554"/>
            <a:ext cx="7715304" cy="385765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2000232" y="500042"/>
            <a:ext cx="6500858" cy="13849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800" b="1" dirty="0" smtClean="0">
                <a:solidFill>
                  <a:schemeClr val="tx2">
                    <a:lumMod val="90000"/>
                  </a:schemeClr>
                </a:solidFill>
                <a:latin typeface="Times New Roman" pitchFamily="18" charset="0"/>
                <a:cs typeface="Times New Roman" pitchFamily="18" charset="0"/>
              </a:rPr>
              <a:t>Если смотреть на один круг то он стоит на месте, а на все сразу - начинают крутиться...</a:t>
            </a:r>
            <a:endParaRPr lang="ru-RU" sz="2800" dirty="0">
              <a:solidFill>
                <a:schemeClr val="tx2">
                  <a:lumMod val="90000"/>
                </a:schemeClr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5602" name="Picture 2" descr="http://sch1379.ucoz.ru/publ/images/s__chudesa_chelovecheskogo_mozga_3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571612"/>
            <a:ext cx="6643734" cy="4986823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428728" y="500042"/>
            <a:ext cx="7000924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/>
              <a:t>А между тем горизонтальные линии параллельны друг другу..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6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560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56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4578" name="Picture 2" descr="http://sch1379.ucoz.ru/publ/images/s__chudesa_chelovecheskogo_mozga_5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785918" y="2071678"/>
            <a:ext cx="5700566" cy="414340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571472" y="357166"/>
            <a:ext cx="792958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3200" b="1" dirty="0" smtClean="0">
                <a:solidFill>
                  <a:schemeClr val="tx2">
                    <a:lumMod val="90000"/>
                  </a:schemeClr>
                </a:solidFill>
              </a:rPr>
              <a:t>Смотрите на точку в центре и подвигайте при этом головой вперёд.</a:t>
            </a:r>
            <a:endParaRPr lang="ru-RU" sz="3200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2457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245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3554" name="Picture 2" descr="http://sch1379.ucoz.ru/publ/images/s__chudesa_chelovecheskogo_mozga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928794" y="2409825"/>
            <a:ext cx="4448175" cy="4448175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357158" y="214290"/>
            <a:ext cx="8358246" cy="230832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90000"/>
                  </a:schemeClr>
                </a:solidFill>
              </a:rPr>
              <a:t>Смотреть только на крест в центре.</a:t>
            </a:r>
          </a:p>
          <a:p>
            <a:r>
              <a:rPr lang="ru-RU" sz="2400" b="1" dirty="0" smtClean="0">
                <a:solidFill>
                  <a:schemeClr val="tx2">
                    <a:lumMod val="90000"/>
                  </a:schemeClr>
                </a:solidFill>
              </a:rPr>
              <a:t>Через какое-то время бегущий кружок станет зелёным.</a:t>
            </a:r>
          </a:p>
          <a:p>
            <a:r>
              <a:rPr lang="ru-RU" sz="2400" b="1" dirty="0" smtClean="0">
                <a:solidFill>
                  <a:schemeClr val="tx2">
                    <a:lumMod val="90000"/>
                  </a:schemeClr>
                </a:solidFill>
              </a:rPr>
              <a:t>Если и дальше продолжать смотреть на крест, то вскоре останется только один бегущий зелёный кружок.</a:t>
            </a:r>
            <a:endParaRPr lang="ru-RU" sz="2400" b="1" dirty="0">
              <a:solidFill>
                <a:schemeClr val="tx2">
                  <a:lumMod val="90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2355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2355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WordArt 2"/>
          <p:cNvSpPr>
            <a:spLocks noChangeArrowheads="1" noChangeShapeType="1" noTextEdit="1"/>
          </p:cNvSpPr>
          <p:nvPr/>
        </p:nvSpPr>
        <p:spPr bwMode="auto">
          <a:xfrm>
            <a:off x="511175" y="1116013"/>
            <a:ext cx="8347105" cy="2220912"/>
          </a:xfrm>
          <a:prstGeom prst="rect">
            <a:avLst/>
          </a:prstGeom>
        </p:spPr>
        <p:txBody>
          <a:bodyPr wrap="none" fromWordArt="1">
            <a:prstTxWarp prst="textTriangle">
              <a:avLst>
                <a:gd name="adj" fmla="val 50000"/>
              </a:avLst>
            </a:prstTxWarp>
            <a:scene3d>
              <a:camera prst="legacyObliqueTopLeft"/>
              <a:lightRig rig="legacyNormal3" dir="r"/>
            </a:scene3d>
            <a:sp3d extrusionH="201600" prstMaterial="legacyMatte">
              <a:extrusionClr>
                <a:srgbClr val="0066CC"/>
              </a:extrusionClr>
            </a:sp3d>
          </a:bodyPr>
          <a:lstStyle/>
          <a:p>
            <a:pPr algn="ctr" rtl="0"/>
            <a:r>
              <a:rPr lang="ru-RU" sz="3600" kern="10" spc="0" smtClean="0">
                <a:ln w="9525">
                  <a:round/>
                  <a:headEnd/>
                  <a:tailEnd/>
                </a:ln>
                <a:gradFill rotWithShape="0">
                  <a:gsLst>
                    <a:gs pos="0">
                      <a:srgbClr val="FFFFCC"/>
                    </a:gs>
                    <a:gs pos="100000">
                      <a:srgbClr val="FF9999"/>
                    </a:gs>
                  </a:gsLst>
                  <a:lin ang="5400000" scaled="1"/>
                </a:gradFill>
                <a:effectLst/>
                <a:latin typeface="Times New Roman"/>
                <a:cs typeface="Times New Roman"/>
              </a:rPr>
              <a:t>нервная система человека</a:t>
            </a:r>
            <a:endParaRPr lang="ru-RU" sz="3600" kern="10" spc="0">
              <a:ln w="9525">
                <a:round/>
                <a:headEnd/>
                <a:tailEnd/>
              </a:ln>
              <a:gradFill rotWithShape="0">
                <a:gsLst>
                  <a:gs pos="0">
                    <a:srgbClr val="FFFFCC"/>
                  </a:gs>
                  <a:gs pos="100000">
                    <a:srgbClr val="FF9999"/>
                  </a:gs>
                </a:gsLst>
                <a:lin ang="5400000" scaled="1"/>
              </a:gradFill>
              <a:effectLst/>
              <a:latin typeface="Times New Roman"/>
              <a:cs typeface="Times New Roman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</p:animEffect>
                                    <p:animScale>
                                      <p:cBhvr>
                                        <p:cTn id="8" dur="770" decel="100000"/>
                                        <p:tgtEl>
                                          <p:spTgt spid="1026"/>
                                        </p:tgtEl>
                                      </p:cBhvr>
                                      <p:from x="10000" y="10000"/>
                                      <p:to x="200000" y="450000"/>
                                    </p:animScale>
                                    <p:animScale>
                                      <p:cBhvr>
                                        <p:cTn id="9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</p:cBhvr>
                                      <p:from x="200000" y="450000"/>
                                      <p:to x="100000" y="100000"/>
                                    </p:animScale>
                                    <p:set>
                                      <p:cBhvr>
                                        <p:cTn id="10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o>
                                        <p:strVal val="(0.5)"/>
                                      </p:to>
                                    </p:set>
                                    <p:anim from="(0.5)" to="(#ppt_x)" calcmode="lin" valueType="num">
                                      <p:cBhvr>
                                        <p:cTn id="11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</p:anim>
                                    <p:set>
                                      <p:cBhvr>
                                        <p:cTn id="12" dur="77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o>
                                        <p:strVal val="(#ppt_y+0.4)"/>
                                      </p:to>
                                    </p:set>
                                    <p:anim from="(#ppt_y+0.4)" to="(#ppt_y)" calcmode="lin" valueType="num">
                                      <p:cBhvr>
                                        <p:cTn id="13" dur="1230" accel="100000" fill="hold">
                                          <p:stCondLst>
                                            <p:cond delay="77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428604"/>
            <a:ext cx="3643306" cy="132343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000" b="1" cap="none" spc="0" dirty="0" smtClean="0">
                <a:ln w="50800"/>
                <a:solidFill>
                  <a:schemeClr val="tx2">
                    <a:lumMod val="50000"/>
                  </a:schemeClr>
                </a:solidFill>
                <a:effectLst/>
              </a:rPr>
              <a:t>Нервная </a:t>
            </a:r>
          </a:p>
          <a:p>
            <a:pPr algn="ctr"/>
            <a:r>
              <a:rPr lang="ru-RU" sz="4000" b="1" cap="none" spc="0" dirty="0" smtClean="0">
                <a:ln w="50800"/>
                <a:solidFill>
                  <a:schemeClr val="tx2">
                    <a:lumMod val="50000"/>
                  </a:schemeClr>
                </a:solidFill>
                <a:effectLst/>
              </a:rPr>
              <a:t>система</a:t>
            </a:r>
            <a:endParaRPr lang="ru-RU" sz="4000" b="1" cap="none" spc="0" dirty="0">
              <a:ln w="50800"/>
              <a:solidFill>
                <a:schemeClr val="tx2">
                  <a:lumMod val="50000"/>
                </a:schemeClr>
              </a:solidFill>
              <a:effectLst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0" y="2143116"/>
            <a:ext cx="3857620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Нервы - похожи на провода, тонкие нити кремового цвета, образующие нервную систему.  </a:t>
            </a:r>
          </a:p>
          <a:p>
            <a:endParaRPr lang="ru-RU" sz="2400" b="1" dirty="0" smtClean="0">
              <a:solidFill>
                <a:schemeClr val="tx2">
                  <a:lumMod val="75000"/>
                </a:schemeClr>
              </a:solidFill>
            </a:endParaRPr>
          </a:p>
          <a:p>
            <a:r>
              <a:rPr lang="ru-RU" sz="2400" b="1" dirty="0" smtClean="0">
                <a:solidFill>
                  <a:schemeClr val="tx2">
                    <a:lumMod val="75000"/>
                  </a:schemeClr>
                </a:solidFill>
              </a:rPr>
              <a:t>Нерв состоит из пучков нейронов, вернее, длинных нервных волокон. </a:t>
            </a:r>
            <a:endParaRPr lang="ru-RU" sz="24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Picture 2" descr="Картинка 4 из 6125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786182" y="214290"/>
            <a:ext cx="5143504" cy="6475309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 descr="Головной и спинной мозг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29124" y="357166"/>
            <a:ext cx="4572064" cy="6254106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0" y="1214422"/>
            <a:ext cx="4357686" cy="480131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/>
              </a:rPr>
              <a:t>Спинной мозг соединяется с головным при помощи ствола мозга и тянется внизу примерно на 45 см . </a:t>
            </a:r>
            <a:r>
              <a:rPr lang="ru-RU" i="1" dirty="0">
                <a:solidFill>
                  <a:schemeClr val="tx2">
                    <a:lumMod val="75000"/>
                  </a:schemeClr>
                </a:solidFill>
                <a:latin typeface="Arial"/>
              </a:rPr>
              <a:t>Спинной мозг</a:t>
            </a:r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/>
              </a:rPr>
              <a:t> защищен костями позвоночника, и из промежутков между позвонками выходит 31 пара спинномозговых нервов. Изгиб спинного мозга повторяет изгиб позвоночного столба.</a:t>
            </a:r>
          </a:p>
          <a:p>
            <a:endParaRPr lang="ru-RU" b="1" dirty="0">
              <a:solidFill>
                <a:schemeClr val="tx2">
                  <a:lumMod val="75000"/>
                </a:schemeClr>
              </a:solidFill>
              <a:latin typeface="Arial"/>
            </a:endParaRPr>
          </a:p>
          <a:p>
            <a:r>
              <a:rPr lang="ru-RU" b="1" dirty="0">
                <a:solidFill>
                  <a:schemeClr val="tx2">
                    <a:lumMod val="75000"/>
                  </a:schemeClr>
                </a:solidFill>
                <a:latin typeface="Arial"/>
              </a:rPr>
              <a:t>Функции спинного мозга</a:t>
            </a:r>
            <a:endParaRPr lang="ru-RU" dirty="0">
              <a:solidFill>
                <a:schemeClr val="tx2">
                  <a:lumMod val="75000"/>
                </a:schemeClr>
              </a:solidFill>
              <a:latin typeface="Arial"/>
            </a:endParaRPr>
          </a:p>
          <a:p>
            <a:r>
              <a:rPr lang="ru-RU" dirty="0">
                <a:solidFill>
                  <a:schemeClr val="tx2">
                    <a:lumMod val="75000"/>
                  </a:schemeClr>
                </a:solidFill>
                <a:latin typeface="Arial"/>
              </a:rPr>
              <a:t>Через спинномозговые нервы спинной мозг передает информацию от головного мозга к различным органам. Он также участвует во многих процессах, которые в основном носят защитный характер (мигание, чихание, отдергивание руки и другие).</a:t>
            </a:r>
          </a:p>
        </p:txBody>
      </p:sp>
      <p:sp>
        <p:nvSpPr>
          <p:cNvPr id="4" name="Прямоугольник 3"/>
          <p:cNvSpPr/>
          <p:nvPr/>
        </p:nvSpPr>
        <p:spPr>
          <a:xfrm>
            <a:off x="0" y="0"/>
            <a:ext cx="3781869" cy="76944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sz="4400" b="0" dirty="0" smtClean="0">
                <a:solidFill>
                  <a:schemeClr val="tx2">
                    <a:lumMod val="75000"/>
                  </a:schemeClr>
                </a:solidFill>
                <a:latin typeface="Arial"/>
              </a:rPr>
              <a:t>Спинной мозг</a:t>
            </a:r>
            <a:endParaRPr lang="ru-RU" sz="4400" b="0" dirty="0">
              <a:solidFill>
                <a:schemeClr val="tx2">
                  <a:lumMod val="75000"/>
                </a:schemeClr>
              </a:solidFill>
              <a:latin typeface="Arial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47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0" y="142852"/>
            <a:ext cx="4429124" cy="1754326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Головной     и спинной </a:t>
            </a:r>
          </a:p>
          <a:p>
            <a:pPr algn="ctr"/>
            <a:r>
              <a:rPr lang="ru-RU" sz="36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мозг</a:t>
            </a:r>
            <a:endParaRPr lang="ru-RU" sz="36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pic>
        <p:nvPicPr>
          <p:cNvPr id="3" name="Picture 2" descr="Картинка 5 из 437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29256" y="357166"/>
            <a:ext cx="3429024" cy="585791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0" y="2214554"/>
            <a:ext cx="3714776" cy="267765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dirty="0" smtClean="0">
                <a:solidFill>
                  <a:schemeClr val="tx2">
                    <a:lumMod val="75000"/>
                  </a:schemeClr>
                </a:solidFill>
              </a:rPr>
              <a:t>Нервы — это проводящие пути, по которым клетки головного и спинного мозга передают свои команды разным органам тела.</a:t>
            </a:r>
            <a:endParaRPr lang="ru-RU" sz="2400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0242" name="Picture 2" descr="Картинка 290 из 1380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2714612" y="3571876"/>
            <a:ext cx="3214710" cy="328612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 fmla="#ppt_x+(cos(-2*pi*(1-$))*-#ppt_x-sin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+(sin(-2*pi*(1-$))*-#ppt_x+cos(-2*pi*(1-$))*(1-#ppt_y))*(1-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1000"/>
                                        <p:tgtEl>
                                          <p:spTgt spid="1024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1024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Прямоугольник 1"/>
          <p:cNvSpPr/>
          <p:nvPr/>
        </p:nvSpPr>
        <p:spPr>
          <a:xfrm>
            <a:off x="1500166" y="928670"/>
            <a:ext cx="5857916" cy="830997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balanced" dir="t">
                <a:rot lat="0" lon="0" rev="2100000"/>
              </a:lightRig>
            </a:scene3d>
            <a:sp3d extrusionH="57150" prstMaterial="metal">
              <a:bevelT w="38100" h="25400"/>
              <a:contourClr>
                <a:schemeClr val="bg2"/>
              </a:contourClr>
            </a:sp3d>
          </a:bodyPr>
          <a:lstStyle/>
          <a:p>
            <a:pPr algn="ctr"/>
            <a:r>
              <a:rPr lang="ru-RU" sz="4800" b="1" cap="none" spc="0" dirty="0" smtClean="0">
                <a:ln w="50800"/>
                <a:solidFill>
                  <a:schemeClr val="tx2">
                    <a:lumMod val="75000"/>
                  </a:schemeClr>
                </a:solidFill>
                <a:effectLst/>
              </a:rPr>
              <a:t>Головной мозг</a:t>
            </a:r>
            <a:endParaRPr lang="ru-RU" sz="4800" b="1" cap="none" spc="0" dirty="0">
              <a:ln w="50800"/>
              <a:solidFill>
                <a:schemeClr val="tx2">
                  <a:lumMod val="75000"/>
                </a:schemeClr>
              </a:solidFill>
              <a:effectLst/>
            </a:endParaRPr>
          </a:p>
        </p:txBody>
      </p:sp>
      <p:pic>
        <p:nvPicPr>
          <p:cNvPr id="3" name="Picture 2" descr="Картинка 1 из 888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500166" y="2071678"/>
            <a:ext cx="5715040" cy="421960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9458" name="Picture 2" descr="Картинка 24 из 3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3372" y="357166"/>
            <a:ext cx="4786346" cy="3567116"/>
          </a:xfrm>
          <a:prstGeom prst="rect">
            <a:avLst/>
          </a:prstGeom>
          <a:noFill/>
        </p:spPr>
      </p:pic>
      <p:sp>
        <p:nvSpPr>
          <p:cNvPr id="4" name="Прямоугольник 3"/>
          <p:cNvSpPr/>
          <p:nvPr/>
        </p:nvSpPr>
        <p:spPr>
          <a:xfrm>
            <a:off x="500034" y="214290"/>
            <a:ext cx="2857520" cy="1815882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Органы чувств </a:t>
            </a:r>
          </a:p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связаны с головным</a:t>
            </a:r>
          </a:p>
          <a:p>
            <a:pPr algn="ctr"/>
            <a:r>
              <a:rPr lang="ru-RU" sz="2800" b="1" cap="none" spc="0" dirty="0" smtClean="0">
                <a:ln/>
                <a:solidFill>
                  <a:schemeClr val="accent3"/>
                </a:solidFill>
                <a:effectLst/>
              </a:rPr>
              <a:t> мозгом</a:t>
            </a:r>
            <a:endParaRPr lang="ru-RU" sz="2800" b="1" cap="none" spc="0" dirty="0">
              <a:ln/>
              <a:solidFill>
                <a:schemeClr val="accent3"/>
              </a:solidFill>
              <a:effectLst/>
            </a:endParaRPr>
          </a:p>
        </p:txBody>
      </p:sp>
      <p:pic>
        <p:nvPicPr>
          <p:cNvPr id="8194" name="Picture 2" descr="Картинка 220 из 1380"/>
          <p:cNvPicPr>
            <a:picLocks noChangeAspect="1" noChangeArrowheads="1" noCrop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28595" y="3357562"/>
            <a:ext cx="4191007" cy="3143257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2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4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94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7" dur="1000"/>
                                        <p:tgtEl>
                                          <p:spTgt spid="194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819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819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2" descr="Картинка 1 из 354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142976" y="1574246"/>
            <a:ext cx="6786610" cy="5099354"/>
          </a:xfrm>
          <a:prstGeom prst="rect">
            <a:avLst/>
          </a:prstGeom>
          <a:noFill/>
        </p:spPr>
      </p:pic>
      <p:sp>
        <p:nvSpPr>
          <p:cNvPr id="3" name="Прямоугольник 2"/>
          <p:cNvSpPr/>
          <p:nvPr/>
        </p:nvSpPr>
        <p:spPr>
          <a:xfrm>
            <a:off x="1285852" y="285728"/>
            <a:ext cx="6215106" cy="1200329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  <a:scene3d>
              <a:camera prst="orthographicFront"/>
              <a:lightRig rig="flat" dir="t">
                <a:rot lat="0" lon="0" rev="18900000"/>
              </a:lightRig>
            </a:scene3d>
            <a:sp3d extrusionH="31750" contourW="6350" prstMaterial="powder">
              <a:bevelT w="19050" h="19050" prst="angle"/>
              <a:contourClr>
                <a:schemeClr val="accent3">
                  <a:tint val="100000"/>
                  <a:shade val="100000"/>
                  <a:satMod val="100000"/>
                  <a:hueMod val="100000"/>
                </a:schemeClr>
              </a:contourClr>
            </a:sp3d>
          </a:bodyPr>
          <a:lstStyle/>
          <a:p>
            <a:pPr algn="ctr"/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Разные участки </a:t>
            </a:r>
          </a:p>
          <a:p>
            <a:pPr algn="ctr"/>
            <a:r>
              <a:rPr lang="ru-RU" sz="3600" b="1" cap="none" spc="0" dirty="0" smtClean="0">
                <a:ln/>
                <a:solidFill>
                  <a:schemeClr val="accent3"/>
                </a:solidFill>
                <a:effectLst/>
              </a:rPr>
              <a:t>головного мозга</a:t>
            </a:r>
            <a:endParaRPr lang="ru-RU" sz="3600" b="1" cap="none" spc="0" dirty="0">
              <a:ln/>
              <a:solidFill>
                <a:schemeClr val="accent3"/>
              </a:solidFill>
              <a:effectLst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174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Картинка 36 из 1380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214546" y="1714488"/>
            <a:ext cx="4457700" cy="4762500"/>
          </a:xfrm>
          <a:prstGeom prst="rect">
            <a:avLst/>
          </a:prstGeom>
          <a:noFill/>
        </p:spPr>
      </p:pic>
      <p:sp>
        <p:nvSpPr>
          <p:cNvPr id="5" name="Прямоугольник 4"/>
          <p:cNvSpPr/>
          <p:nvPr/>
        </p:nvSpPr>
        <p:spPr>
          <a:xfrm>
            <a:off x="500034" y="500042"/>
            <a:ext cx="8643966" cy="83099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ru-RU" sz="2400" b="1" dirty="0" smtClean="0">
                <a:solidFill>
                  <a:srgbClr val="FFFF00"/>
                </a:solidFill>
              </a:rPr>
              <a:t>Делают компьютерные игры людей боле агрессивными и вызывают сотовые телефоны опухоли мозга.</a:t>
            </a:r>
            <a:endParaRPr lang="ru-RU" sz="2400" b="1" dirty="0">
              <a:solidFill>
                <a:srgbClr val="FFFF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7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07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07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Бумажная">
  <a:themeElements>
    <a:clrScheme name="Бумажная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Бумажная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Бумажная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171</TotalTime>
  <Words>287</Words>
  <Application>Microsoft Office PowerPoint</Application>
  <PresentationFormat>Экран (4:3)</PresentationFormat>
  <Paragraphs>41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Бумажная</vt:lpstr>
      <vt:lpstr>Слайд 1</vt:lpstr>
      <vt:lpstr>Слайд 2</vt:lpstr>
      <vt:lpstr>Слайд 3</vt:lpstr>
      <vt:lpstr>Слайд 4</vt:lpstr>
      <vt:lpstr>Слайд 5</vt:lpstr>
      <vt:lpstr>Слайд 6</vt:lpstr>
      <vt:lpstr>Слайд 7</vt:lpstr>
      <vt:lpstr>Слайд 8</vt:lpstr>
      <vt:lpstr>Слайд 9</vt:lpstr>
      <vt:lpstr>Слайд 10</vt:lpstr>
      <vt:lpstr>Слайд 11</vt:lpstr>
      <vt:lpstr>Слайд 12</vt:lpstr>
      <vt:lpstr>Слайд 13</vt:lpstr>
      <vt:lpstr>Слайд 14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User</dc:creator>
  <cp:lastModifiedBy>USER</cp:lastModifiedBy>
  <cp:revision>23</cp:revision>
  <dcterms:created xsi:type="dcterms:W3CDTF">2010-03-21T18:36:59Z</dcterms:created>
  <dcterms:modified xsi:type="dcterms:W3CDTF">2012-08-05T20:51:12Z</dcterms:modified>
</cp:coreProperties>
</file>