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Default Extension="png" ContentType="image/png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71" r:id="rId9"/>
    <p:sldId id="261" r:id="rId10"/>
    <p:sldId id="263" r:id="rId11"/>
    <p:sldId id="264" r:id="rId12"/>
    <p:sldId id="272" r:id="rId13"/>
    <p:sldId id="268" r:id="rId14"/>
    <p:sldId id="270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32DBC7-2F2A-4C39-85D0-6B3249D2C4B2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2ABAD00-F0AE-439A-A9BE-383772874389}">
      <dgm:prSet phldrT="[Текст]" phldr="1"/>
      <dgm:spPr/>
      <dgm:t>
        <a:bodyPr/>
        <a:lstStyle/>
        <a:p>
          <a:endParaRPr lang="ru-RU" dirty="0"/>
        </a:p>
      </dgm:t>
    </dgm:pt>
    <dgm:pt modelId="{2C5C850D-372F-4C53-AA04-F8CAD01E3D64}" type="parTrans" cxnId="{06BACC01-0C1C-4743-B984-D100CB719CF1}">
      <dgm:prSet/>
      <dgm:spPr/>
      <dgm:t>
        <a:bodyPr/>
        <a:lstStyle/>
        <a:p>
          <a:endParaRPr lang="ru-RU"/>
        </a:p>
      </dgm:t>
    </dgm:pt>
    <dgm:pt modelId="{1310CF43-992F-4D90-9F1F-48C7E1F64F35}" type="sibTrans" cxnId="{06BACC01-0C1C-4743-B984-D100CB719CF1}">
      <dgm:prSet/>
      <dgm:spPr/>
      <dgm:t>
        <a:bodyPr/>
        <a:lstStyle/>
        <a:p>
          <a:endParaRPr lang="ru-RU"/>
        </a:p>
      </dgm:t>
    </dgm:pt>
    <dgm:pt modelId="{19EDA51B-EA38-4C17-AC18-74BF207387FE}">
      <dgm:prSet phldrT="[Текст]"/>
      <dgm:spPr/>
      <dgm:t>
        <a:bodyPr/>
        <a:lstStyle/>
        <a:p>
          <a:r>
            <a:rPr lang="en-US" b="1" i="1" dirty="0" smtClean="0"/>
            <a:t>II</a:t>
          </a:r>
          <a:r>
            <a:rPr lang="ru-RU" b="1" i="1" dirty="0" smtClean="0"/>
            <a:t> период усвоения грамматической структуры предложений (от 2 до 3)</a:t>
          </a:r>
          <a:endParaRPr lang="ru-RU" dirty="0"/>
        </a:p>
      </dgm:t>
    </dgm:pt>
    <dgm:pt modelId="{9B8BCD85-03B2-4225-8ADA-1D9B330508EF}" type="parTrans" cxnId="{C60BE8B8-13AD-4418-A7F5-1F09F1206E82}">
      <dgm:prSet/>
      <dgm:spPr/>
      <dgm:t>
        <a:bodyPr/>
        <a:lstStyle/>
        <a:p>
          <a:endParaRPr lang="ru-RU"/>
        </a:p>
      </dgm:t>
    </dgm:pt>
    <dgm:pt modelId="{C4AA62BE-5440-4761-B639-5980BE9BA649}" type="sibTrans" cxnId="{C60BE8B8-13AD-4418-A7F5-1F09F1206E82}">
      <dgm:prSet/>
      <dgm:spPr/>
      <dgm:t>
        <a:bodyPr/>
        <a:lstStyle/>
        <a:p>
          <a:endParaRPr lang="ru-RU"/>
        </a:p>
      </dgm:t>
    </dgm:pt>
    <dgm:pt modelId="{6A307843-3D4F-47E3-BE5E-CDF4B51E0353}">
      <dgm:prSet phldrT="[Текст]" phldr="1"/>
      <dgm:spPr/>
      <dgm:t>
        <a:bodyPr/>
        <a:lstStyle/>
        <a:p>
          <a:endParaRPr lang="ru-RU" dirty="0"/>
        </a:p>
      </dgm:t>
    </dgm:pt>
    <dgm:pt modelId="{7E7B24C4-BE62-4772-8DE8-4E77DF454205}" type="parTrans" cxnId="{F5CF40BC-C410-4AE4-92E9-85F5D270F31B}">
      <dgm:prSet/>
      <dgm:spPr/>
      <dgm:t>
        <a:bodyPr/>
        <a:lstStyle/>
        <a:p>
          <a:endParaRPr lang="ru-RU"/>
        </a:p>
      </dgm:t>
    </dgm:pt>
    <dgm:pt modelId="{D5A3AEB9-02E1-4D25-892D-1DC6A1475EA6}" type="sibTrans" cxnId="{F5CF40BC-C410-4AE4-92E9-85F5D270F31B}">
      <dgm:prSet/>
      <dgm:spPr/>
      <dgm:t>
        <a:bodyPr/>
        <a:lstStyle/>
        <a:p>
          <a:endParaRPr lang="ru-RU"/>
        </a:p>
      </dgm:t>
    </dgm:pt>
    <dgm:pt modelId="{2DB240F3-1FB4-431E-BB0A-6002C0DFCC9D}">
      <dgm:prSet phldrT="[Текст]"/>
      <dgm:spPr/>
      <dgm:t>
        <a:bodyPr/>
        <a:lstStyle/>
        <a:p>
          <a:r>
            <a:rPr lang="en-US" b="1" i="1" dirty="0" smtClean="0"/>
            <a:t>III</a:t>
          </a:r>
          <a:r>
            <a:rPr lang="ru-RU" b="1" i="1" dirty="0" smtClean="0"/>
            <a:t>   период дальнейшего усвоения морфологической  системы языка (от 3 до 7)</a:t>
          </a:r>
          <a:endParaRPr lang="ru-RU" dirty="0"/>
        </a:p>
      </dgm:t>
    </dgm:pt>
    <dgm:pt modelId="{0E3C81E7-7CC3-4DD2-8382-C12DF1ED0E5C}" type="parTrans" cxnId="{37AC97C8-E31F-4196-98A2-35C991C2A378}">
      <dgm:prSet/>
      <dgm:spPr/>
      <dgm:t>
        <a:bodyPr/>
        <a:lstStyle/>
        <a:p>
          <a:endParaRPr lang="ru-RU"/>
        </a:p>
      </dgm:t>
    </dgm:pt>
    <dgm:pt modelId="{2B09E283-9702-43CC-8D34-FA9F1E8CE474}" type="sibTrans" cxnId="{37AC97C8-E31F-4196-98A2-35C991C2A378}">
      <dgm:prSet/>
      <dgm:spPr/>
      <dgm:t>
        <a:bodyPr/>
        <a:lstStyle/>
        <a:p>
          <a:endParaRPr lang="ru-RU"/>
        </a:p>
      </dgm:t>
    </dgm:pt>
    <dgm:pt modelId="{7D60CA0C-CE1C-4860-94A3-E8F7E1A70A63}">
      <dgm:prSet phldrT="[Текст]" phldr="1"/>
      <dgm:spPr/>
      <dgm:t>
        <a:bodyPr/>
        <a:lstStyle/>
        <a:p>
          <a:endParaRPr lang="ru-RU" dirty="0"/>
        </a:p>
      </dgm:t>
    </dgm:pt>
    <dgm:pt modelId="{464E9FE2-60B0-4451-BA92-F9695E04DEA8}" type="sibTrans" cxnId="{B39A6526-1ADB-4C8F-AB51-41E42A66ABFD}">
      <dgm:prSet/>
      <dgm:spPr/>
      <dgm:t>
        <a:bodyPr/>
        <a:lstStyle/>
        <a:p>
          <a:endParaRPr lang="ru-RU"/>
        </a:p>
      </dgm:t>
    </dgm:pt>
    <dgm:pt modelId="{7B60D672-288A-415B-A4E3-2FC7ECE56759}" type="parTrans" cxnId="{B39A6526-1ADB-4C8F-AB51-41E42A66ABFD}">
      <dgm:prSet/>
      <dgm:spPr/>
      <dgm:t>
        <a:bodyPr/>
        <a:lstStyle/>
        <a:p>
          <a:endParaRPr lang="ru-RU"/>
        </a:p>
      </dgm:t>
    </dgm:pt>
    <dgm:pt modelId="{71C8396A-A7B3-4BE0-BA42-2F7892667BF9}">
      <dgm:prSet/>
      <dgm:spPr/>
      <dgm:t>
        <a:bodyPr/>
        <a:lstStyle/>
        <a:p>
          <a:r>
            <a:rPr lang="en-US" b="1" i="1" dirty="0" smtClean="0"/>
            <a:t>I</a:t>
          </a:r>
          <a:r>
            <a:rPr lang="ru-RU" b="1" i="1" dirty="0" smtClean="0"/>
            <a:t> период предложений (от 1  до 2 лет)</a:t>
          </a:r>
          <a:endParaRPr lang="ru-RU" dirty="0"/>
        </a:p>
      </dgm:t>
    </dgm:pt>
    <dgm:pt modelId="{A8EA1358-3213-414A-8E1D-F373441C65E9}" type="parTrans" cxnId="{4B68488F-830A-4059-A8BB-9ACB088BF219}">
      <dgm:prSet/>
      <dgm:spPr/>
      <dgm:t>
        <a:bodyPr/>
        <a:lstStyle/>
        <a:p>
          <a:endParaRPr lang="ru-RU"/>
        </a:p>
      </dgm:t>
    </dgm:pt>
    <dgm:pt modelId="{1B89400E-5C51-4C3C-A26F-C84E919E7FC3}" type="sibTrans" cxnId="{4B68488F-830A-4059-A8BB-9ACB088BF219}">
      <dgm:prSet/>
      <dgm:spPr/>
      <dgm:t>
        <a:bodyPr/>
        <a:lstStyle/>
        <a:p>
          <a:endParaRPr lang="ru-RU"/>
        </a:p>
      </dgm:t>
    </dgm:pt>
    <dgm:pt modelId="{25067EAB-0AB7-4663-AF58-890C4A9609EB}" type="pres">
      <dgm:prSet presAssocID="{3732DBC7-2F2A-4C39-85D0-6B3249D2C4B2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C40C89-1AC0-4236-BA4A-9C026C7135CF}" type="pres">
      <dgm:prSet presAssocID="{7D60CA0C-CE1C-4860-94A3-E8F7E1A70A63}" presName="composite" presStyleCnt="0"/>
      <dgm:spPr/>
    </dgm:pt>
    <dgm:pt modelId="{9BF4470D-DEEF-4A75-8B8A-B6D1D752523D}" type="pres">
      <dgm:prSet presAssocID="{7D60CA0C-CE1C-4860-94A3-E8F7E1A70A63}" presName="parentText" presStyleLbl="alignNode1" presStyleIdx="0" presStyleCnt="3" custLinFactNeighborX="3737" custLinFactNeighborY="-177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0582F8-D609-4961-899C-F150FE37B4E6}" type="pres">
      <dgm:prSet presAssocID="{7D60CA0C-CE1C-4860-94A3-E8F7E1A70A63}" presName="descendantText" presStyleLbl="alignAcc1" presStyleIdx="0" presStyleCnt="3" custLinFactNeighborX="558" custLinFactNeighborY="106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FE6107-CE36-49D3-9A2E-45F4B759B791}" type="pres">
      <dgm:prSet presAssocID="{464E9FE2-60B0-4451-BA92-F9695E04DEA8}" presName="sp" presStyleCnt="0"/>
      <dgm:spPr/>
    </dgm:pt>
    <dgm:pt modelId="{E4900E05-5129-4C84-8948-F277AA21DD4A}" type="pres">
      <dgm:prSet presAssocID="{12ABAD00-F0AE-439A-A9BE-383772874389}" presName="composite" presStyleCnt="0"/>
      <dgm:spPr/>
    </dgm:pt>
    <dgm:pt modelId="{1AC94D30-A585-4E29-AF12-1F8F05EA688E}" type="pres">
      <dgm:prSet presAssocID="{12ABAD00-F0AE-439A-A9BE-38377287438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8C812D-C6FE-4D8C-B68C-80908D5E2DF4}" type="pres">
      <dgm:prSet presAssocID="{12ABAD00-F0AE-439A-A9BE-38377287438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91A9B0-6F1E-4A56-B41C-5C6AEE043D79}" type="pres">
      <dgm:prSet presAssocID="{1310CF43-992F-4D90-9F1F-48C7E1F64F35}" presName="sp" presStyleCnt="0"/>
      <dgm:spPr/>
    </dgm:pt>
    <dgm:pt modelId="{E8BF5FA2-8261-4859-8F65-9605AA79A6E3}" type="pres">
      <dgm:prSet presAssocID="{6A307843-3D4F-47E3-BE5E-CDF4B51E0353}" presName="composite" presStyleCnt="0"/>
      <dgm:spPr/>
    </dgm:pt>
    <dgm:pt modelId="{75E3A63C-E098-4468-A779-2C9B41B54709}" type="pres">
      <dgm:prSet presAssocID="{6A307843-3D4F-47E3-BE5E-CDF4B51E0353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4407F7-5AB3-4ED3-8D9B-FAEA87E50C48}" type="pres">
      <dgm:prSet presAssocID="{6A307843-3D4F-47E3-BE5E-CDF4B51E0353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60BE8B8-13AD-4418-A7F5-1F09F1206E82}" srcId="{12ABAD00-F0AE-439A-A9BE-383772874389}" destId="{19EDA51B-EA38-4C17-AC18-74BF207387FE}" srcOrd="0" destOrd="0" parTransId="{9B8BCD85-03B2-4225-8ADA-1D9B330508EF}" sibTransId="{C4AA62BE-5440-4761-B639-5980BE9BA649}"/>
    <dgm:cxn modelId="{904A7BE6-08D3-493C-AE19-F400EF5FD18C}" type="presOf" srcId="{2DB240F3-1FB4-431E-BB0A-6002C0DFCC9D}" destId="{8E4407F7-5AB3-4ED3-8D9B-FAEA87E50C48}" srcOrd="0" destOrd="0" presId="urn:microsoft.com/office/officeart/2005/8/layout/chevron2"/>
    <dgm:cxn modelId="{F5CF40BC-C410-4AE4-92E9-85F5D270F31B}" srcId="{3732DBC7-2F2A-4C39-85D0-6B3249D2C4B2}" destId="{6A307843-3D4F-47E3-BE5E-CDF4B51E0353}" srcOrd="2" destOrd="0" parTransId="{7E7B24C4-BE62-4772-8DE8-4E77DF454205}" sibTransId="{D5A3AEB9-02E1-4D25-892D-1DC6A1475EA6}"/>
    <dgm:cxn modelId="{B39A6526-1ADB-4C8F-AB51-41E42A66ABFD}" srcId="{3732DBC7-2F2A-4C39-85D0-6B3249D2C4B2}" destId="{7D60CA0C-CE1C-4860-94A3-E8F7E1A70A63}" srcOrd="0" destOrd="0" parTransId="{7B60D672-288A-415B-A4E3-2FC7ECE56759}" sibTransId="{464E9FE2-60B0-4451-BA92-F9695E04DEA8}"/>
    <dgm:cxn modelId="{6F074B94-5DB5-4B81-BC89-C82EB558F1D3}" type="presOf" srcId="{12ABAD00-F0AE-439A-A9BE-383772874389}" destId="{1AC94D30-A585-4E29-AF12-1F8F05EA688E}" srcOrd="0" destOrd="0" presId="urn:microsoft.com/office/officeart/2005/8/layout/chevron2"/>
    <dgm:cxn modelId="{37AC97C8-E31F-4196-98A2-35C991C2A378}" srcId="{6A307843-3D4F-47E3-BE5E-CDF4B51E0353}" destId="{2DB240F3-1FB4-431E-BB0A-6002C0DFCC9D}" srcOrd="0" destOrd="0" parTransId="{0E3C81E7-7CC3-4DD2-8382-C12DF1ED0E5C}" sibTransId="{2B09E283-9702-43CC-8D34-FA9F1E8CE474}"/>
    <dgm:cxn modelId="{4B68488F-830A-4059-A8BB-9ACB088BF219}" srcId="{7D60CA0C-CE1C-4860-94A3-E8F7E1A70A63}" destId="{71C8396A-A7B3-4BE0-BA42-2F7892667BF9}" srcOrd="0" destOrd="0" parTransId="{A8EA1358-3213-414A-8E1D-F373441C65E9}" sibTransId="{1B89400E-5C51-4C3C-A26F-C84E919E7FC3}"/>
    <dgm:cxn modelId="{581D7733-6CF5-4EFA-B708-C1BC741E2FF7}" type="presOf" srcId="{6A307843-3D4F-47E3-BE5E-CDF4B51E0353}" destId="{75E3A63C-E098-4468-A779-2C9B41B54709}" srcOrd="0" destOrd="0" presId="urn:microsoft.com/office/officeart/2005/8/layout/chevron2"/>
    <dgm:cxn modelId="{06BACC01-0C1C-4743-B984-D100CB719CF1}" srcId="{3732DBC7-2F2A-4C39-85D0-6B3249D2C4B2}" destId="{12ABAD00-F0AE-439A-A9BE-383772874389}" srcOrd="1" destOrd="0" parTransId="{2C5C850D-372F-4C53-AA04-F8CAD01E3D64}" sibTransId="{1310CF43-992F-4D90-9F1F-48C7E1F64F35}"/>
    <dgm:cxn modelId="{F2283349-B2CD-46E6-A08C-09CA60E8FD5D}" type="presOf" srcId="{19EDA51B-EA38-4C17-AC18-74BF207387FE}" destId="{E38C812D-C6FE-4D8C-B68C-80908D5E2DF4}" srcOrd="0" destOrd="0" presId="urn:microsoft.com/office/officeart/2005/8/layout/chevron2"/>
    <dgm:cxn modelId="{C8658BEA-1F37-4E96-A452-A3C52591DF5A}" type="presOf" srcId="{7D60CA0C-CE1C-4860-94A3-E8F7E1A70A63}" destId="{9BF4470D-DEEF-4A75-8B8A-B6D1D752523D}" srcOrd="0" destOrd="0" presId="urn:microsoft.com/office/officeart/2005/8/layout/chevron2"/>
    <dgm:cxn modelId="{3D54BEEF-51D4-4397-BD63-B82E443F6941}" type="presOf" srcId="{71C8396A-A7B3-4BE0-BA42-2F7892667BF9}" destId="{280582F8-D609-4961-899C-F150FE37B4E6}" srcOrd="0" destOrd="0" presId="urn:microsoft.com/office/officeart/2005/8/layout/chevron2"/>
    <dgm:cxn modelId="{3450C9EE-5446-4991-9300-D0AEA05DA21B}" type="presOf" srcId="{3732DBC7-2F2A-4C39-85D0-6B3249D2C4B2}" destId="{25067EAB-0AB7-4663-AF58-890C4A9609EB}" srcOrd="0" destOrd="0" presId="urn:microsoft.com/office/officeart/2005/8/layout/chevron2"/>
    <dgm:cxn modelId="{976BCF77-A626-4C8F-A4C5-537099F370C8}" type="presParOf" srcId="{25067EAB-0AB7-4663-AF58-890C4A9609EB}" destId="{77C40C89-1AC0-4236-BA4A-9C026C7135CF}" srcOrd="0" destOrd="0" presId="urn:microsoft.com/office/officeart/2005/8/layout/chevron2"/>
    <dgm:cxn modelId="{38464394-D3BA-4414-8F3A-1F1F389372FD}" type="presParOf" srcId="{77C40C89-1AC0-4236-BA4A-9C026C7135CF}" destId="{9BF4470D-DEEF-4A75-8B8A-B6D1D752523D}" srcOrd="0" destOrd="0" presId="urn:microsoft.com/office/officeart/2005/8/layout/chevron2"/>
    <dgm:cxn modelId="{7048F4A6-52A0-4EF5-B32B-0A8F0B76EE48}" type="presParOf" srcId="{77C40C89-1AC0-4236-BA4A-9C026C7135CF}" destId="{280582F8-D609-4961-899C-F150FE37B4E6}" srcOrd="1" destOrd="0" presId="urn:microsoft.com/office/officeart/2005/8/layout/chevron2"/>
    <dgm:cxn modelId="{5B8B2E6D-DC38-4C34-9841-938154E57D01}" type="presParOf" srcId="{25067EAB-0AB7-4663-AF58-890C4A9609EB}" destId="{B2FE6107-CE36-49D3-9A2E-45F4B759B791}" srcOrd="1" destOrd="0" presId="urn:microsoft.com/office/officeart/2005/8/layout/chevron2"/>
    <dgm:cxn modelId="{FA046178-7AF9-4A30-9C86-F00CC6C48D7E}" type="presParOf" srcId="{25067EAB-0AB7-4663-AF58-890C4A9609EB}" destId="{E4900E05-5129-4C84-8948-F277AA21DD4A}" srcOrd="2" destOrd="0" presId="urn:microsoft.com/office/officeart/2005/8/layout/chevron2"/>
    <dgm:cxn modelId="{C886B465-7127-4DB9-AED8-68AF3A625E24}" type="presParOf" srcId="{E4900E05-5129-4C84-8948-F277AA21DD4A}" destId="{1AC94D30-A585-4E29-AF12-1F8F05EA688E}" srcOrd="0" destOrd="0" presId="urn:microsoft.com/office/officeart/2005/8/layout/chevron2"/>
    <dgm:cxn modelId="{5EDD08F9-CB63-4E1E-B0A3-9BD50595326B}" type="presParOf" srcId="{E4900E05-5129-4C84-8948-F277AA21DD4A}" destId="{E38C812D-C6FE-4D8C-B68C-80908D5E2DF4}" srcOrd="1" destOrd="0" presId="urn:microsoft.com/office/officeart/2005/8/layout/chevron2"/>
    <dgm:cxn modelId="{E06548F9-B9D7-4B47-B17B-EC183A029F81}" type="presParOf" srcId="{25067EAB-0AB7-4663-AF58-890C4A9609EB}" destId="{FE91A9B0-6F1E-4A56-B41C-5C6AEE043D79}" srcOrd="3" destOrd="0" presId="urn:microsoft.com/office/officeart/2005/8/layout/chevron2"/>
    <dgm:cxn modelId="{9983C2E3-F1BE-454B-87EB-C5111A661CE7}" type="presParOf" srcId="{25067EAB-0AB7-4663-AF58-890C4A9609EB}" destId="{E8BF5FA2-8261-4859-8F65-9605AA79A6E3}" srcOrd="4" destOrd="0" presId="urn:microsoft.com/office/officeart/2005/8/layout/chevron2"/>
    <dgm:cxn modelId="{BAED052F-1B03-44F1-AF49-785FE5FB267E}" type="presParOf" srcId="{E8BF5FA2-8261-4859-8F65-9605AA79A6E3}" destId="{75E3A63C-E098-4468-A779-2C9B41B54709}" srcOrd="0" destOrd="0" presId="urn:microsoft.com/office/officeart/2005/8/layout/chevron2"/>
    <dgm:cxn modelId="{DE041D15-14AD-4968-8085-D61957F33699}" type="presParOf" srcId="{E8BF5FA2-8261-4859-8F65-9605AA79A6E3}" destId="{8E4407F7-5AB3-4ED3-8D9B-FAEA87E50C4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7936136-5CE6-4787-A7EC-8358F3F9B32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DBB4EA-2667-4AFD-9710-A6D64EBB2A7E}">
      <dgm:prSet phldrT="[Текст]"/>
      <dgm:spPr/>
      <dgm:t>
        <a:bodyPr/>
        <a:lstStyle/>
        <a:p>
          <a:r>
            <a:rPr lang="ru-RU" dirty="0" smtClean="0"/>
            <a:t>Направления развития грамматического строя</a:t>
          </a:r>
          <a:endParaRPr lang="ru-RU" dirty="0"/>
        </a:p>
      </dgm:t>
    </dgm:pt>
    <dgm:pt modelId="{679B30BC-90B1-458B-B427-B23A50A4EB79}" type="parTrans" cxnId="{8A8BAD39-26D9-4958-B88F-8695965823A1}">
      <dgm:prSet/>
      <dgm:spPr/>
      <dgm:t>
        <a:bodyPr/>
        <a:lstStyle/>
        <a:p>
          <a:endParaRPr lang="ru-RU"/>
        </a:p>
      </dgm:t>
    </dgm:pt>
    <dgm:pt modelId="{2B6BF0AA-46A7-4D5E-B7B9-6E8BEE31358C}" type="sibTrans" cxnId="{8A8BAD39-26D9-4958-B88F-8695965823A1}">
      <dgm:prSet/>
      <dgm:spPr/>
      <dgm:t>
        <a:bodyPr/>
        <a:lstStyle/>
        <a:p>
          <a:endParaRPr lang="ru-RU"/>
        </a:p>
      </dgm:t>
    </dgm:pt>
    <dgm:pt modelId="{8BF95A3C-1435-4C76-9268-22914603FCA0}">
      <dgm:prSet phldrT="[Текст]"/>
      <dgm:spPr/>
      <dgm:t>
        <a:bodyPr/>
        <a:lstStyle/>
        <a:p>
          <a:r>
            <a:rPr lang="ru-RU" dirty="0" smtClean="0"/>
            <a:t>Словоизменение (изменение </a:t>
          </a:r>
          <a:r>
            <a:rPr lang="ru-RU" dirty="0" smtClean="0"/>
            <a:t>по родам, падежам и числам)</a:t>
          </a:r>
          <a:endParaRPr lang="ru-RU" dirty="0"/>
        </a:p>
      </dgm:t>
    </dgm:pt>
    <dgm:pt modelId="{0A1F9FB9-A033-4FDE-A344-EF7DAAAD7BD6}" type="parTrans" cxnId="{9B5E8CA9-ECB3-4DAA-A69D-6DF286ACFED9}">
      <dgm:prSet/>
      <dgm:spPr/>
      <dgm:t>
        <a:bodyPr/>
        <a:lstStyle/>
        <a:p>
          <a:endParaRPr lang="ru-RU"/>
        </a:p>
      </dgm:t>
    </dgm:pt>
    <dgm:pt modelId="{8B3F6942-ACDE-406A-96F0-AA83C1F07B02}" type="sibTrans" cxnId="{9B5E8CA9-ECB3-4DAA-A69D-6DF286ACFED9}">
      <dgm:prSet/>
      <dgm:spPr/>
      <dgm:t>
        <a:bodyPr/>
        <a:lstStyle/>
        <a:p>
          <a:endParaRPr lang="ru-RU"/>
        </a:p>
      </dgm:t>
    </dgm:pt>
    <dgm:pt modelId="{6A062DB5-4DDC-4903-AAC1-1E8447B083EB}">
      <dgm:prSet phldrT="[Текст]"/>
      <dgm:spPr/>
      <dgm:t>
        <a:bodyPr/>
        <a:lstStyle/>
        <a:p>
          <a:r>
            <a:rPr lang="ru-RU" dirty="0" smtClean="0"/>
            <a:t>Словообразование (суффиксы, приставки)</a:t>
          </a:r>
          <a:endParaRPr lang="ru-RU" dirty="0"/>
        </a:p>
      </dgm:t>
    </dgm:pt>
    <dgm:pt modelId="{1CE85182-3DB9-45B4-BB3A-D2B066CA39D3}" type="parTrans" cxnId="{28B8250A-BB74-47BE-9930-C308F95BAA74}">
      <dgm:prSet/>
      <dgm:spPr/>
      <dgm:t>
        <a:bodyPr/>
        <a:lstStyle/>
        <a:p>
          <a:endParaRPr lang="ru-RU"/>
        </a:p>
      </dgm:t>
    </dgm:pt>
    <dgm:pt modelId="{38209205-597D-4D4A-926A-9B4D5D01D265}" type="sibTrans" cxnId="{28B8250A-BB74-47BE-9930-C308F95BAA74}">
      <dgm:prSet/>
      <dgm:spPr/>
      <dgm:t>
        <a:bodyPr/>
        <a:lstStyle/>
        <a:p>
          <a:endParaRPr lang="ru-RU"/>
        </a:p>
      </dgm:t>
    </dgm:pt>
    <dgm:pt modelId="{BACAF5C4-76BC-4715-910C-30A105AB864C}">
      <dgm:prSet phldrT="[Текст]"/>
      <dgm:spPr/>
      <dgm:t>
        <a:bodyPr/>
        <a:lstStyle/>
        <a:p>
          <a:r>
            <a:rPr lang="ru-RU" dirty="0" smtClean="0"/>
            <a:t>Предложение (связь, порядок, сочетаемость</a:t>
          </a:r>
          <a:r>
            <a:rPr lang="en-US" dirty="0" smtClean="0"/>
            <a:t>)</a:t>
          </a:r>
          <a:endParaRPr lang="ru-RU" dirty="0"/>
        </a:p>
      </dgm:t>
    </dgm:pt>
    <dgm:pt modelId="{D5303B42-E6EE-44B8-904A-7802DEC11D3E}" type="parTrans" cxnId="{9140C2BD-0DAD-47C8-A16D-0943EC30D8EE}">
      <dgm:prSet/>
      <dgm:spPr/>
      <dgm:t>
        <a:bodyPr/>
        <a:lstStyle/>
        <a:p>
          <a:endParaRPr lang="ru-RU"/>
        </a:p>
      </dgm:t>
    </dgm:pt>
    <dgm:pt modelId="{56C11030-7634-46BE-856F-8A3BC8934E2A}" type="sibTrans" cxnId="{9140C2BD-0DAD-47C8-A16D-0943EC30D8EE}">
      <dgm:prSet/>
      <dgm:spPr/>
      <dgm:t>
        <a:bodyPr/>
        <a:lstStyle/>
        <a:p>
          <a:endParaRPr lang="ru-RU"/>
        </a:p>
      </dgm:t>
    </dgm:pt>
    <dgm:pt modelId="{18BE82B3-A3E0-470A-99DA-37FB3F6D7A51}" type="pres">
      <dgm:prSet presAssocID="{67936136-5CE6-4787-A7EC-8358F3F9B32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2E06654-17D9-4EE2-8352-E9B524379601}" type="pres">
      <dgm:prSet presAssocID="{A1DBB4EA-2667-4AFD-9710-A6D64EBB2A7E}" presName="hierRoot1" presStyleCnt="0"/>
      <dgm:spPr/>
    </dgm:pt>
    <dgm:pt modelId="{4CD80122-9D60-4875-B72B-79A06C492864}" type="pres">
      <dgm:prSet presAssocID="{A1DBB4EA-2667-4AFD-9710-A6D64EBB2A7E}" presName="composite" presStyleCnt="0"/>
      <dgm:spPr/>
    </dgm:pt>
    <dgm:pt modelId="{64076732-E868-4EBE-9E38-A0F0346C1754}" type="pres">
      <dgm:prSet presAssocID="{A1DBB4EA-2667-4AFD-9710-A6D64EBB2A7E}" presName="background" presStyleLbl="node0" presStyleIdx="0" presStyleCnt="1"/>
      <dgm:spPr/>
    </dgm:pt>
    <dgm:pt modelId="{4247A838-2C88-470A-BD31-3D11D861C9F5}" type="pres">
      <dgm:prSet presAssocID="{A1DBB4EA-2667-4AFD-9710-A6D64EBB2A7E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E5C9E1-7D92-4F56-A010-76363D851DCC}" type="pres">
      <dgm:prSet presAssocID="{A1DBB4EA-2667-4AFD-9710-A6D64EBB2A7E}" presName="hierChild2" presStyleCnt="0"/>
      <dgm:spPr/>
    </dgm:pt>
    <dgm:pt modelId="{882BEE99-A7B3-4582-B667-C1E1F64D8F5B}" type="pres">
      <dgm:prSet presAssocID="{0A1F9FB9-A033-4FDE-A344-EF7DAAAD7BD6}" presName="Name10" presStyleLbl="parChTrans1D2" presStyleIdx="0" presStyleCnt="3"/>
      <dgm:spPr/>
      <dgm:t>
        <a:bodyPr/>
        <a:lstStyle/>
        <a:p>
          <a:endParaRPr lang="ru-RU"/>
        </a:p>
      </dgm:t>
    </dgm:pt>
    <dgm:pt modelId="{13C4222B-6BCF-4A53-ACC0-3A6581C70F40}" type="pres">
      <dgm:prSet presAssocID="{8BF95A3C-1435-4C76-9268-22914603FCA0}" presName="hierRoot2" presStyleCnt="0"/>
      <dgm:spPr/>
    </dgm:pt>
    <dgm:pt modelId="{6D4112F9-D094-4AA7-8270-B984DDF5F533}" type="pres">
      <dgm:prSet presAssocID="{8BF95A3C-1435-4C76-9268-22914603FCA0}" presName="composite2" presStyleCnt="0"/>
      <dgm:spPr/>
    </dgm:pt>
    <dgm:pt modelId="{5783F45E-A24D-45ED-B247-B861EC05E98B}" type="pres">
      <dgm:prSet presAssocID="{8BF95A3C-1435-4C76-9268-22914603FCA0}" presName="background2" presStyleLbl="node2" presStyleIdx="0" presStyleCnt="3"/>
      <dgm:spPr/>
    </dgm:pt>
    <dgm:pt modelId="{D7F40C51-F3CA-4A86-85FA-96543B746462}" type="pres">
      <dgm:prSet presAssocID="{8BF95A3C-1435-4C76-9268-22914603FCA0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89A2064-702C-4616-B86C-90B41596B759}" type="pres">
      <dgm:prSet presAssocID="{8BF95A3C-1435-4C76-9268-22914603FCA0}" presName="hierChild3" presStyleCnt="0"/>
      <dgm:spPr/>
    </dgm:pt>
    <dgm:pt modelId="{BE91230C-B271-456E-B2C6-9F68DABEB997}" type="pres">
      <dgm:prSet presAssocID="{1CE85182-3DB9-45B4-BB3A-D2B066CA39D3}" presName="Name10" presStyleLbl="parChTrans1D2" presStyleIdx="1" presStyleCnt="3"/>
      <dgm:spPr/>
      <dgm:t>
        <a:bodyPr/>
        <a:lstStyle/>
        <a:p>
          <a:endParaRPr lang="ru-RU"/>
        </a:p>
      </dgm:t>
    </dgm:pt>
    <dgm:pt modelId="{B4D5E43D-3023-4470-830A-73B65DB66C3D}" type="pres">
      <dgm:prSet presAssocID="{6A062DB5-4DDC-4903-AAC1-1E8447B083EB}" presName="hierRoot2" presStyleCnt="0"/>
      <dgm:spPr/>
    </dgm:pt>
    <dgm:pt modelId="{8FEB0FDB-204B-48AB-9AA0-D72037C5305B}" type="pres">
      <dgm:prSet presAssocID="{6A062DB5-4DDC-4903-AAC1-1E8447B083EB}" presName="composite2" presStyleCnt="0"/>
      <dgm:spPr/>
    </dgm:pt>
    <dgm:pt modelId="{E5FAF5D6-6C65-4B93-97F8-5BC4D1A7D79E}" type="pres">
      <dgm:prSet presAssocID="{6A062DB5-4DDC-4903-AAC1-1E8447B083EB}" presName="background2" presStyleLbl="node2" presStyleIdx="1" presStyleCnt="3"/>
      <dgm:spPr/>
    </dgm:pt>
    <dgm:pt modelId="{4A03064C-DB17-4988-8840-6F0C061709EA}" type="pres">
      <dgm:prSet presAssocID="{6A062DB5-4DDC-4903-AAC1-1E8447B083EB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ACE36D5-A9C0-4D17-A8DD-01737C147D07}" type="pres">
      <dgm:prSet presAssocID="{6A062DB5-4DDC-4903-AAC1-1E8447B083EB}" presName="hierChild3" presStyleCnt="0"/>
      <dgm:spPr/>
    </dgm:pt>
    <dgm:pt modelId="{9B9CD828-2A10-489D-ADF0-EEA235E362CC}" type="pres">
      <dgm:prSet presAssocID="{D5303B42-E6EE-44B8-904A-7802DEC11D3E}" presName="Name10" presStyleLbl="parChTrans1D2" presStyleIdx="2" presStyleCnt="3"/>
      <dgm:spPr/>
      <dgm:t>
        <a:bodyPr/>
        <a:lstStyle/>
        <a:p>
          <a:endParaRPr lang="ru-RU"/>
        </a:p>
      </dgm:t>
    </dgm:pt>
    <dgm:pt modelId="{012F527C-8E74-4E3B-BBDF-1244294BBF31}" type="pres">
      <dgm:prSet presAssocID="{BACAF5C4-76BC-4715-910C-30A105AB864C}" presName="hierRoot2" presStyleCnt="0"/>
      <dgm:spPr/>
    </dgm:pt>
    <dgm:pt modelId="{44837A4B-822E-4296-8CDA-736AE0F766B8}" type="pres">
      <dgm:prSet presAssocID="{BACAF5C4-76BC-4715-910C-30A105AB864C}" presName="composite2" presStyleCnt="0"/>
      <dgm:spPr/>
    </dgm:pt>
    <dgm:pt modelId="{6C2E0DE2-A5D0-44E1-811D-990C3E4D280F}" type="pres">
      <dgm:prSet presAssocID="{BACAF5C4-76BC-4715-910C-30A105AB864C}" presName="background2" presStyleLbl="node2" presStyleIdx="2" presStyleCnt="3"/>
      <dgm:spPr/>
    </dgm:pt>
    <dgm:pt modelId="{4D1D7516-C16C-4C38-9E30-5ABF71EDE7D1}" type="pres">
      <dgm:prSet presAssocID="{BACAF5C4-76BC-4715-910C-30A105AB864C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D1846C2-F8E1-4F47-8AF2-97412DF2D37C}" type="pres">
      <dgm:prSet presAssocID="{BACAF5C4-76BC-4715-910C-30A105AB864C}" presName="hierChild3" presStyleCnt="0"/>
      <dgm:spPr/>
    </dgm:pt>
  </dgm:ptLst>
  <dgm:cxnLst>
    <dgm:cxn modelId="{9B5E8CA9-ECB3-4DAA-A69D-6DF286ACFED9}" srcId="{A1DBB4EA-2667-4AFD-9710-A6D64EBB2A7E}" destId="{8BF95A3C-1435-4C76-9268-22914603FCA0}" srcOrd="0" destOrd="0" parTransId="{0A1F9FB9-A033-4FDE-A344-EF7DAAAD7BD6}" sibTransId="{8B3F6942-ACDE-406A-96F0-AA83C1F07B02}"/>
    <dgm:cxn modelId="{9925C505-A44F-4ED6-A9CF-96991A255F9A}" type="presOf" srcId="{67936136-5CE6-4787-A7EC-8358F3F9B32E}" destId="{18BE82B3-A3E0-470A-99DA-37FB3F6D7A51}" srcOrd="0" destOrd="0" presId="urn:microsoft.com/office/officeart/2005/8/layout/hierarchy1"/>
    <dgm:cxn modelId="{D86947BF-02C4-4B80-A66E-A4E483DF4796}" type="presOf" srcId="{6A062DB5-4DDC-4903-AAC1-1E8447B083EB}" destId="{4A03064C-DB17-4988-8840-6F0C061709EA}" srcOrd="0" destOrd="0" presId="urn:microsoft.com/office/officeart/2005/8/layout/hierarchy1"/>
    <dgm:cxn modelId="{B6C2BA22-E668-41D2-91DD-828795F65311}" type="presOf" srcId="{D5303B42-E6EE-44B8-904A-7802DEC11D3E}" destId="{9B9CD828-2A10-489D-ADF0-EEA235E362CC}" srcOrd="0" destOrd="0" presId="urn:microsoft.com/office/officeart/2005/8/layout/hierarchy1"/>
    <dgm:cxn modelId="{8A8BAD39-26D9-4958-B88F-8695965823A1}" srcId="{67936136-5CE6-4787-A7EC-8358F3F9B32E}" destId="{A1DBB4EA-2667-4AFD-9710-A6D64EBB2A7E}" srcOrd="0" destOrd="0" parTransId="{679B30BC-90B1-458B-B427-B23A50A4EB79}" sibTransId="{2B6BF0AA-46A7-4D5E-B7B9-6E8BEE31358C}"/>
    <dgm:cxn modelId="{53D2159D-9F86-4FCE-824A-6430BD25ADFD}" type="presOf" srcId="{1CE85182-3DB9-45B4-BB3A-D2B066CA39D3}" destId="{BE91230C-B271-456E-B2C6-9F68DABEB997}" srcOrd="0" destOrd="0" presId="urn:microsoft.com/office/officeart/2005/8/layout/hierarchy1"/>
    <dgm:cxn modelId="{9140C2BD-0DAD-47C8-A16D-0943EC30D8EE}" srcId="{A1DBB4EA-2667-4AFD-9710-A6D64EBB2A7E}" destId="{BACAF5C4-76BC-4715-910C-30A105AB864C}" srcOrd="2" destOrd="0" parTransId="{D5303B42-E6EE-44B8-904A-7802DEC11D3E}" sibTransId="{56C11030-7634-46BE-856F-8A3BC8934E2A}"/>
    <dgm:cxn modelId="{0E9320C6-CA97-43B1-9CC1-02776A325CDA}" type="presOf" srcId="{0A1F9FB9-A033-4FDE-A344-EF7DAAAD7BD6}" destId="{882BEE99-A7B3-4582-B667-C1E1F64D8F5B}" srcOrd="0" destOrd="0" presId="urn:microsoft.com/office/officeart/2005/8/layout/hierarchy1"/>
    <dgm:cxn modelId="{932A13AC-7B91-47A6-BE91-54941C18AEE9}" type="presOf" srcId="{8BF95A3C-1435-4C76-9268-22914603FCA0}" destId="{D7F40C51-F3CA-4A86-85FA-96543B746462}" srcOrd="0" destOrd="0" presId="urn:microsoft.com/office/officeart/2005/8/layout/hierarchy1"/>
    <dgm:cxn modelId="{28B8250A-BB74-47BE-9930-C308F95BAA74}" srcId="{A1DBB4EA-2667-4AFD-9710-A6D64EBB2A7E}" destId="{6A062DB5-4DDC-4903-AAC1-1E8447B083EB}" srcOrd="1" destOrd="0" parTransId="{1CE85182-3DB9-45B4-BB3A-D2B066CA39D3}" sibTransId="{38209205-597D-4D4A-926A-9B4D5D01D265}"/>
    <dgm:cxn modelId="{CF4800B9-4E5D-4604-A90A-D168B1CDADBB}" type="presOf" srcId="{BACAF5C4-76BC-4715-910C-30A105AB864C}" destId="{4D1D7516-C16C-4C38-9E30-5ABF71EDE7D1}" srcOrd="0" destOrd="0" presId="urn:microsoft.com/office/officeart/2005/8/layout/hierarchy1"/>
    <dgm:cxn modelId="{1941E23D-32BD-4BDF-AD87-808A9A1C5FEC}" type="presOf" srcId="{A1DBB4EA-2667-4AFD-9710-A6D64EBB2A7E}" destId="{4247A838-2C88-470A-BD31-3D11D861C9F5}" srcOrd="0" destOrd="0" presId="urn:microsoft.com/office/officeart/2005/8/layout/hierarchy1"/>
    <dgm:cxn modelId="{B6185738-5AD9-4521-B748-1062C28528AC}" type="presParOf" srcId="{18BE82B3-A3E0-470A-99DA-37FB3F6D7A51}" destId="{12E06654-17D9-4EE2-8352-E9B524379601}" srcOrd="0" destOrd="0" presId="urn:microsoft.com/office/officeart/2005/8/layout/hierarchy1"/>
    <dgm:cxn modelId="{6BBFF1D0-6EEE-4642-B4AF-97B323A320BA}" type="presParOf" srcId="{12E06654-17D9-4EE2-8352-E9B524379601}" destId="{4CD80122-9D60-4875-B72B-79A06C492864}" srcOrd="0" destOrd="0" presId="urn:microsoft.com/office/officeart/2005/8/layout/hierarchy1"/>
    <dgm:cxn modelId="{A36CC90C-1051-4518-8C12-D4210EA4DAB7}" type="presParOf" srcId="{4CD80122-9D60-4875-B72B-79A06C492864}" destId="{64076732-E868-4EBE-9E38-A0F0346C1754}" srcOrd="0" destOrd="0" presId="urn:microsoft.com/office/officeart/2005/8/layout/hierarchy1"/>
    <dgm:cxn modelId="{B36BCF65-8E1D-4380-B3C5-DA8C937F3D0E}" type="presParOf" srcId="{4CD80122-9D60-4875-B72B-79A06C492864}" destId="{4247A838-2C88-470A-BD31-3D11D861C9F5}" srcOrd="1" destOrd="0" presId="urn:microsoft.com/office/officeart/2005/8/layout/hierarchy1"/>
    <dgm:cxn modelId="{1DCB60F8-8BA7-46BC-8653-CDBC8D586AE8}" type="presParOf" srcId="{12E06654-17D9-4EE2-8352-E9B524379601}" destId="{8FE5C9E1-7D92-4F56-A010-76363D851DCC}" srcOrd="1" destOrd="0" presId="urn:microsoft.com/office/officeart/2005/8/layout/hierarchy1"/>
    <dgm:cxn modelId="{62CBA58A-E57D-4AF0-BB52-CA9E843FAE06}" type="presParOf" srcId="{8FE5C9E1-7D92-4F56-A010-76363D851DCC}" destId="{882BEE99-A7B3-4582-B667-C1E1F64D8F5B}" srcOrd="0" destOrd="0" presId="urn:microsoft.com/office/officeart/2005/8/layout/hierarchy1"/>
    <dgm:cxn modelId="{94001B0B-B795-437A-9E58-F5C17B5A0A24}" type="presParOf" srcId="{8FE5C9E1-7D92-4F56-A010-76363D851DCC}" destId="{13C4222B-6BCF-4A53-ACC0-3A6581C70F40}" srcOrd="1" destOrd="0" presId="urn:microsoft.com/office/officeart/2005/8/layout/hierarchy1"/>
    <dgm:cxn modelId="{D1AF0AD2-94E8-4CD4-9F8B-3C6C546F3FDE}" type="presParOf" srcId="{13C4222B-6BCF-4A53-ACC0-3A6581C70F40}" destId="{6D4112F9-D094-4AA7-8270-B984DDF5F533}" srcOrd="0" destOrd="0" presId="urn:microsoft.com/office/officeart/2005/8/layout/hierarchy1"/>
    <dgm:cxn modelId="{638153B7-BED2-4918-9DDD-B815DFD7AFDB}" type="presParOf" srcId="{6D4112F9-D094-4AA7-8270-B984DDF5F533}" destId="{5783F45E-A24D-45ED-B247-B861EC05E98B}" srcOrd="0" destOrd="0" presId="urn:microsoft.com/office/officeart/2005/8/layout/hierarchy1"/>
    <dgm:cxn modelId="{E4A46FD3-0B99-46B5-AF26-723A99882045}" type="presParOf" srcId="{6D4112F9-D094-4AA7-8270-B984DDF5F533}" destId="{D7F40C51-F3CA-4A86-85FA-96543B746462}" srcOrd="1" destOrd="0" presId="urn:microsoft.com/office/officeart/2005/8/layout/hierarchy1"/>
    <dgm:cxn modelId="{8803C82E-30CC-47DA-AF50-9ECD8E1C4DFF}" type="presParOf" srcId="{13C4222B-6BCF-4A53-ACC0-3A6581C70F40}" destId="{089A2064-702C-4616-B86C-90B41596B759}" srcOrd="1" destOrd="0" presId="urn:microsoft.com/office/officeart/2005/8/layout/hierarchy1"/>
    <dgm:cxn modelId="{10B34D79-2D7B-4706-8047-497426A96D4B}" type="presParOf" srcId="{8FE5C9E1-7D92-4F56-A010-76363D851DCC}" destId="{BE91230C-B271-456E-B2C6-9F68DABEB997}" srcOrd="2" destOrd="0" presId="urn:microsoft.com/office/officeart/2005/8/layout/hierarchy1"/>
    <dgm:cxn modelId="{220572C1-36A7-4ADD-9054-DEEE11344F43}" type="presParOf" srcId="{8FE5C9E1-7D92-4F56-A010-76363D851DCC}" destId="{B4D5E43D-3023-4470-830A-73B65DB66C3D}" srcOrd="3" destOrd="0" presId="urn:microsoft.com/office/officeart/2005/8/layout/hierarchy1"/>
    <dgm:cxn modelId="{B8220EEB-BCE6-44F5-AEA6-503086050906}" type="presParOf" srcId="{B4D5E43D-3023-4470-830A-73B65DB66C3D}" destId="{8FEB0FDB-204B-48AB-9AA0-D72037C5305B}" srcOrd="0" destOrd="0" presId="urn:microsoft.com/office/officeart/2005/8/layout/hierarchy1"/>
    <dgm:cxn modelId="{566DEC87-F6BC-4CE8-83B3-6F285F663B70}" type="presParOf" srcId="{8FEB0FDB-204B-48AB-9AA0-D72037C5305B}" destId="{E5FAF5D6-6C65-4B93-97F8-5BC4D1A7D79E}" srcOrd="0" destOrd="0" presId="urn:microsoft.com/office/officeart/2005/8/layout/hierarchy1"/>
    <dgm:cxn modelId="{A695AFE3-3146-40C0-933C-04A56E9F4DEB}" type="presParOf" srcId="{8FEB0FDB-204B-48AB-9AA0-D72037C5305B}" destId="{4A03064C-DB17-4988-8840-6F0C061709EA}" srcOrd="1" destOrd="0" presId="urn:microsoft.com/office/officeart/2005/8/layout/hierarchy1"/>
    <dgm:cxn modelId="{28BE6E89-5144-4541-B211-BCF13BADCCDF}" type="presParOf" srcId="{B4D5E43D-3023-4470-830A-73B65DB66C3D}" destId="{1ACE36D5-A9C0-4D17-A8DD-01737C147D07}" srcOrd="1" destOrd="0" presId="urn:microsoft.com/office/officeart/2005/8/layout/hierarchy1"/>
    <dgm:cxn modelId="{81F8D9F0-A3E4-4A82-9C8C-25DE6DDFF240}" type="presParOf" srcId="{8FE5C9E1-7D92-4F56-A010-76363D851DCC}" destId="{9B9CD828-2A10-489D-ADF0-EEA235E362CC}" srcOrd="4" destOrd="0" presId="urn:microsoft.com/office/officeart/2005/8/layout/hierarchy1"/>
    <dgm:cxn modelId="{2139C55F-1EA9-4E81-AFEC-05F61ABA6D1C}" type="presParOf" srcId="{8FE5C9E1-7D92-4F56-A010-76363D851DCC}" destId="{012F527C-8E74-4E3B-BBDF-1244294BBF31}" srcOrd="5" destOrd="0" presId="urn:microsoft.com/office/officeart/2005/8/layout/hierarchy1"/>
    <dgm:cxn modelId="{DAACA522-9CAE-466C-9B2F-E5F83CD8BE06}" type="presParOf" srcId="{012F527C-8E74-4E3B-BBDF-1244294BBF31}" destId="{44837A4B-822E-4296-8CDA-736AE0F766B8}" srcOrd="0" destOrd="0" presId="urn:microsoft.com/office/officeart/2005/8/layout/hierarchy1"/>
    <dgm:cxn modelId="{84BCD5F9-E600-438D-9BE5-E3ED51C254C3}" type="presParOf" srcId="{44837A4B-822E-4296-8CDA-736AE0F766B8}" destId="{6C2E0DE2-A5D0-44E1-811D-990C3E4D280F}" srcOrd="0" destOrd="0" presId="urn:microsoft.com/office/officeart/2005/8/layout/hierarchy1"/>
    <dgm:cxn modelId="{2E6685CC-9DA3-4E76-8526-AAF2D4BE0BB2}" type="presParOf" srcId="{44837A4B-822E-4296-8CDA-736AE0F766B8}" destId="{4D1D7516-C16C-4C38-9E30-5ABF71EDE7D1}" srcOrd="1" destOrd="0" presId="urn:microsoft.com/office/officeart/2005/8/layout/hierarchy1"/>
    <dgm:cxn modelId="{6B92332E-D670-47DA-B550-C96D52C70F99}" type="presParOf" srcId="{012F527C-8E74-4E3B-BBDF-1244294BBF31}" destId="{BD1846C2-F8E1-4F47-8AF2-97412DF2D37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1201CA-0F27-4063-894E-2F1BED9532F1}" type="doc">
      <dgm:prSet loTypeId="urn:microsoft.com/office/officeart/2005/8/layout/vList4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DAE545A-35FF-4E12-9813-8BDA872FD066}">
      <dgm:prSet phldrT="[Текст]"/>
      <dgm:spPr/>
      <dgm:t>
        <a:bodyPr/>
        <a:lstStyle/>
        <a:p>
          <a:r>
            <a:rPr lang="ru-RU" dirty="0" smtClean="0"/>
            <a:t>Первый этап</a:t>
          </a:r>
        </a:p>
        <a:p>
          <a:r>
            <a:rPr lang="ru-RU" dirty="0" smtClean="0"/>
            <a:t>Закрепление продуктивных словообразовательных моделей</a:t>
          </a:r>
          <a:endParaRPr lang="ru-RU" dirty="0"/>
        </a:p>
      </dgm:t>
    </dgm:pt>
    <dgm:pt modelId="{BFD1A81D-8E78-45CE-BC48-657A27E341BF}" type="parTrans" cxnId="{53C548AA-9BAC-4355-A8DD-2CBDAA3CC999}">
      <dgm:prSet/>
      <dgm:spPr/>
      <dgm:t>
        <a:bodyPr/>
        <a:lstStyle/>
        <a:p>
          <a:endParaRPr lang="ru-RU"/>
        </a:p>
      </dgm:t>
    </dgm:pt>
    <dgm:pt modelId="{9E1DDDE6-98A4-460E-B144-8C76DBD122BB}" type="sibTrans" cxnId="{53C548AA-9BAC-4355-A8DD-2CBDAA3CC999}">
      <dgm:prSet/>
      <dgm:spPr/>
      <dgm:t>
        <a:bodyPr/>
        <a:lstStyle/>
        <a:p>
          <a:endParaRPr lang="ru-RU"/>
        </a:p>
      </dgm:t>
    </dgm:pt>
    <dgm:pt modelId="{DE659B43-BCE9-4FB9-9DB1-E59F55C0D046}">
      <dgm:prSet phldrT="[Текст]"/>
      <dgm:spPr/>
      <dgm:t>
        <a:bodyPr/>
        <a:lstStyle/>
        <a:p>
          <a:r>
            <a:rPr lang="ru-RU" dirty="0" smtClean="0"/>
            <a:t>Второй этап</a:t>
          </a:r>
        </a:p>
        <a:p>
          <a:r>
            <a:rPr lang="ru-RU" dirty="0" smtClean="0"/>
            <a:t>Работа над словоизменением менее продуктивных моделей</a:t>
          </a:r>
          <a:endParaRPr lang="ru-RU" dirty="0"/>
        </a:p>
      </dgm:t>
    </dgm:pt>
    <dgm:pt modelId="{379F72E3-BFDA-464E-BC78-DF5DF5ABCBF5}" type="parTrans" cxnId="{ED2FEC71-12B2-402C-ADCA-50607D75E914}">
      <dgm:prSet/>
      <dgm:spPr/>
      <dgm:t>
        <a:bodyPr/>
        <a:lstStyle/>
        <a:p>
          <a:endParaRPr lang="ru-RU"/>
        </a:p>
      </dgm:t>
    </dgm:pt>
    <dgm:pt modelId="{B79BB1CB-23CC-4D0D-B5B9-C93A49BC449F}" type="sibTrans" cxnId="{ED2FEC71-12B2-402C-ADCA-50607D75E914}">
      <dgm:prSet/>
      <dgm:spPr/>
      <dgm:t>
        <a:bodyPr/>
        <a:lstStyle/>
        <a:p>
          <a:endParaRPr lang="ru-RU"/>
        </a:p>
      </dgm:t>
    </dgm:pt>
    <dgm:pt modelId="{1EB73430-7F7F-4D31-AB71-3864181B168A}">
      <dgm:prSet phldrT="[Текст]"/>
      <dgm:spPr/>
      <dgm:t>
        <a:bodyPr/>
        <a:lstStyle/>
        <a:p>
          <a:r>
            <a:rPr lang="ru-RU" dirty="0" smtClean="0"/>
            <a:t>Третий этап</a:t>
          </a:r>
        </a:p>
        <a:p>
          <a:r>
            <a:rPr lang="ru-RU" dirty="0" smtClean="0"/>
            <a:t>Уточнение значения и звучания непродуктивных словообразовательных моделей</a:t>
          </a:r>
          <a:endParaRPr lang="ru-RU" dirty="0"/>
        </a:p>
      </dgm:t>
    </dgm:pt>
    <dgm:pt modelId="{7361F48C-EE9A-42AD-8B2D-6C96D0C7A6DB}" type="parTrans" cxnId="{850744BE-C883-4AD0-AA08-25DA8FFA4A9D}">
      <dgm:prSet/>
      <dgm:spPr/>
      <dgm:t>
        <a:bodyPr/>
        <a:lstStyle/>
        <a:p>
          <a:endParaRPr lang="ru-RU"/>
        </a:p>
      </dgm:t>
    </dgm:pt>
    <dgm:pt modelId="{C347FA2C-B167-4705-85DC-9012D18FFA02}" type="sibTrans" cxnId="{850744BE-C883-4AD0-AA08-25DA8FFA4A9D}">
      <dgm:prSet/>
      <dgm:spPr/>
      <dgm:t>
        <a:bodyPr/>
        <a:lstStyle/>
        <a:p>
          <a:endParaRPr lang="ru-RU"/>
        </a:p>
      </dgm:t>
    </dgm:pt>
    <dgm:pt modelId="{663D7591-B25A-4BA2-911C-BA4AAA8CFB66}" type="pres">
      <dgm:prSet presAssocID="{C61201CA-0F27-4063-894E-2F1BED9532F1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A6F1ED7-305B-4D0A-B92A-309D92094A7E}" type="pres">
      <dgm:prSet presAssocID="{FDAE545A-35FF-4E12-9813-8BDA872FD066}" presName="comp" presStyleCnt="0"/>
      <dgm:spPr/>
    </dgm:pt>
    <dgm:pt modelId="{55A82883-A5CB-405A-9527-5AD781F80F23}" type="pres">
      <dgm:prSet presAssocID="{FDAE545A-35FF-4E12-9813-8BDA872FD066}" presName="box" presStyleLbl="node1" presStyleIdx="0" presStyleCnt="3"/>
      <dgm:spPr/>
      <dgm:t>
        <a:bodyPr/>
        <a:lstStyle/>
        <a:p>
          <a:endParaRPr lang="ru-RU"/>
        </a:p>
      </dgm:t>
    </dgm:pt>
    <dgm:pt modelId="{FC11ABA9-0EF4-4F4E-A6A8-A1267C90BFBF}" type="pres">
      <dgm:prSet presAssocID="{FDAE545A-35FF-4E12-9813-8BDA872FD066}" presName="img" presStyleLbl="fgImgPlace1" presStyleIdx="0" presStyleCnt="3" custLinFactNeighborX="-3681" custLinFactNeighborY="-2095"/>
      <dgm:spPr/>
    </dgm:pt>
    <dgm:pt modelId="{A87938C7-5EB3-4A2F-8901-320A13F3A405}" type="pres">
      <dgm:prSet presAssocID="{FDAE545A-35FF-4E12-9813-8BDA872FD066}" presName="text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34A51B-8597-4658-8AF5-EF1BCEE368DC}" type="pres">
      <dgm:prSet presAssocID="{9E1DDDE6-98A4-460E-B144-8C76DBD122BB}" presName="spacer" presStyleCnt="0"/>
      <dgm:spPr/>
    </dgm:pt>
    <dgm:pt modelId="{F0DDFC9E-F9D1-4EAE-9228-89C561F8623D}" type="pres">
      <dgm:prSet presAssocID="{DE659B43-BCE9-4FB9-9DB1-E59F55C0D046}" presName="comp" presStyleCnt="0"/>
      <dgm:spPr/>
    </dgm:pt>
    <dgm:pt modelId="{A36C41AA-D144-46A6-87E0-1C385D6DF3E1}" type="pres">
      <dgm:prSet presAssocID="{DE659B43-BCE9-4FB9-9DB1-E59F55C0D046}" presName="box" presStyleLbl="node1" presStyleIdx="1" presStyleCnt="3"/>
      <dgm:spPr/>
      <dgm:t>
        <a:bodyPr/>
        <a:lstStyle/>
        <a:p>
          <a:endParaRPr lang="ru-RU"/>
        </a:p>
      </dgm:t>
    </dgm:pt>
    <dgm:pt modelId="{F65E7202-F229-40F9-B82F-9789952CEA6B}" type="pres">
      <dgm:prSet presAssocID="{DE659B43-BCE9-4FB9-9DB1-E59F55C0D046}" presName="img" presStyleLbl="fgImgPlace1" presStyleIdx="1" presStyleCnt="3"/>
      <dgm:spPr/>
    </dgm:pt>
    <dgm:pt modelId="{626D951E-8308-4A71-B190-5923A0AE64AD}" type="pres">
      <dgm:prSet presAssocID="{DE659B43-BCE9-4FB9-9DB1-E59F55C0D046}" presName="text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B981D2-1248-4D68-82E6-A38BBCDED85E}" type="pres">
      <dgm:prSet presAssocID="{B79BB1CB-23CC-4D0D-B5B9-C93A49BC449F}" presName="spacer" presStyleCnt="0"/>
      <dgm:spPr/>
    </dgm:pt>
    <dgm:pt modelId="{D30957DF-7624-4874-BBC6-4073851F6DFA}" type="pres">
      <dgm:prSet presAssocID="{1EB73430-7F7F-4D31-AB71-3864181B168A}" presName="comp" presStyleCnt="0"/>
      <dgm:spPr/>
    </dgm:pt>
    <dgm:pt modelId="{CFE0AA20-FA09-4B35-B8F8-8639DAEE6286}" type="pres">
      <dgm:prSet presAssocID="{1EB73430-7F7F-4D31-AB71-3864181B168A}" presName="box" presStyleLbl="node1" presStyleIdx="2" presStyleCnt="3"/>
      <dgm:spPr/>
      <dgm:t>
        <a:bodyPr/>
        <a:lstStyle/>
        <a:p>
          <a:endParaRPr lang="ru-RU"/>
        </a:p>
      </dgm:t>
    </dgm:pt>
    <dgm:pt modelId="{BCB47A89-EE60-402F-AC03-B82827D87FBB}" type="pres">
      <dgm:prSet presAssocID="{1EB73430-7F7F-4D31-AB71-3864181B168A}" presName="img" presStyleLbl="fgImgPlace1" presStyleIdx="2" presStyleCnt="3"/>
      <dgm:spPr/>
    </dgm:pt>
    <dgm:pt modelId="{CAE60276-C53C-4F6A-8F6C-724AEE629C49}" type="pres">
      <dgm:prSet presAssocID="{1EB73430-7F7F-4D31-AB71-3864181B168A}" presName="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50744BE-C883-4AD0-AA08-25DA8FFA4A9D}" srcId="{C61201CA-0F27-4063-894E-2F1BED9532F1}" destId="{1EB73430-7F7F-4D31-AB71-3864181B168A}" srcOrd="2" destOrd="0" parTransId="{7361F48C-EE9A-42AD-8B2D-6C96D0C7A6DB}" sibTransId="{C347FA2C-B167-4705-85DC-9012D18FFA02}"/>
    <dgm:cxn modelId="{D84F8BAC-4929-4136-90E0-296CBDB46582}" type="presOf" srcId="{1EB73430-7F7F-4D31-AB71-3864181B168A}" destId="{CAE60276-C53C-4F6A-8F6C-724AEE629C49}" srcOrd="1" destOrd="0" presId="urn:microsoft.com/office/officeart/2005/8/layout/vList4#1"/>
    <dgm:cxn modelId="{7867C2B2-6B44-4B84-823F-E6D0B2BD46A5}" type="presOf" srcId="{DE659B43-BCE9-4FB9-9DB1-E59F55C0D046}" destId="{626D951E-8308-4A71-B190-5923A0AE64AD}" srcOrd="1" destOrd="0" presId="urn:microsoft.com/office/officeart/2005/8/layout/vList4#1"/>
    <dgm:cxn modelId="{ED2FEC71-12B2-402C-ADCA-50607D75E914}" srcId="{C61201CA-0F27-4063-894E-2F1BED9532F1}" destId="{DE659B43-BCE9-4FB9-9DB1-E59F55C0D046}" srcOrd="1" destOrd="0" parTransId="{379F72E3-BFDA-464E-BC78-DF5DF5ABCBF5}" sibTransId="{B79BB1CB-23CC-4D0D-B5B9-C93A49BC449F}"/>
    <dgm:cxn modelId="{53C548AA-9BAC-4355-A8DD-2CBDAA3CC999}" srcId="{C61201CA-0F27-4063-894E-2F1BED9532F1}" destId="{FDAE545A-35FF-4E12-9813-8BDA872FD066}" srcOrd="0" destOrd="0" parTransId="{BFD1A81D-8E78-45CE-BC48-657A27E341BF}" sibTransId="{9E1DDDE6-98A4-460E-B144-8C76DBD122BB}"/>
    <dgm:cxn modelId="{8A4B6B46-E424-47A1-A002-248DEB310158}" type="presOf" srcId="{C61201CA-0F27-4063-894E-2F1BED9532F1}" destId="{663D7591-B25A-4BA2-911C-BA4AAA8CFB66}" srcOrd="0" destOrd="0" presId="urn:microsoft.com/office/officeart/2005/8/layout/vList4#1"/>
    <dgm:cxn modelId="{4D3EFD11-8B3F-48ED-8B5E-EBC39A226A65}" type="presOf" srcId="{FDAE545A-35FF-4E12-9813-8BDA872FD066}" destId="{A87938C7-5EB3-4A2F-8901-320A13F3A405}" srcOrd="1" destOrd="0" presId="urn:microsoft.com/office/officeart/2005/8/layout/vList4#1"/>
    <dgm:cxn modelId="{01996987-357D-43D5-B0A6-3421A2A3D7FA}" type="presOf" srcId="{FDAE545A-35FF-4E12-9813-8BDA872FD066}" destId="{55A82883-A5CB-405A-9527-5AD781F80F23}" srcOrd="0" destOrd="0" presId="urn:microsoft.com/office/officeart/2005/8/layout/vList4#1"/>
    <dgm:cxn modelId="{415BE236-6B8E-44E6-B69D-7FF3B165DC30}" type="presOf" srcId="{1EB73430-7F7F-4D31-AB71-3864181B168A}" destId="{CFE0AA20-FA09-4B35-B8F8-8639DAEE6286}" srcOrd="0" destOrd="0" presId="urn:microsoft.com/office/officeart/2005/8/layout/vList4#1"/>
    <dgm:cxn modelId="{D56DFDD3-1A9E-4236-B5C3-DD34E42693A0}" type="presOf" srcId="{DE659B43-BCE9-4FB9-9DB1-E59F55C0D046}" destId="{A36C41AA-D144-46A6-87E0-1C385D6DF3E1}" srcOrd="0" destOrd="0" presId="urn:microsoft.com/office/officeart/2005/8/layout/vList4#1"/>
    <dgm:cxn modelId="{3D69BCE3-374E-40A4-8F2D-60C18495EADC}" type="presParOf" srcId="{663D7591-B25A-4BA2-911C-BA4AAA8CFB66}" destId="{FA6F1ED7-305B-4D0A-B92A-309D92094A7E}" srcOrd="0" destOrd="0" presId="urn:microsoft.com/office/officeart/2005/8/layout/vList4#1"/>
    <dgm:cxn modelId="{0B466C4B-F24A-401F-8887-84EC5CAFECCB}" type="presParOf" srcId="{FA6F1ED7-305B-4D0A-B92A-309D92094A7E}" destId="{55A82883-A5CB-405A-9527-5AD781F80F23}" srcOrd="0" destOrd="0" presId="urn:microsoft.com/office/officeart/2005/8/layout/vList4#1"/>
    <dgm:cxn modelId="{744FB789-E27F-4CAC-82B4-06B8A7008933}" type="presParOf" srcId="{FA6F1ED7-305B-4D0A-B92A-309D92094A7E}" destId="{FC11ABA9-0EF4-4F4E-A6A8-A1267C90BFBF}" srcOrd="1" destOrd="0" presId="urn:microsoft.com/office/officeart/2005/8/layout/vList4#1"/>
    <dgm:cxn modelId="{94AB9A04-277D-4751-A154-9A7C7ADB3BFF}" type="presParOf" srcId="{FA6F1ED7-305B-4D0A-B92A-309D92094A7E}" destId="{A87938C7-5EB3-4A2F-8901-320A13F3A405}" srcOrd="2" destOrd="0" presId="urn:microsoft.com/office/officeart/2005/8/layout/vList4#1"/>
    <dgm:cxn modelId="{4EE167D7-DF12-4352-8967-7D3F8A4D22CC}" type="presParOf" srcId="{663D7591-B25A-4BA2-911C-BA4AAA8CFB66}" destId="{D734A51B-8597-4658-8AF5-EF1BCEE368DC}" srcOrd="1" destOrd="0" presId="urn:microsoft.com/office/officeart/2005/8/layout/vList4#1"/>
    <dgm:cxn modelId="{92ECD85C-3666-430D-8AA1-3ED12DFE02BD}" type="presParOf" srcId="{663D7591-B25A-4BA2-911C-BA4AAA8CFB66}" destId="{F0DDFC9E-F9D1-4EAE-9228-89C561F8623D}" srcOrd="2" destOrd="0" presId="urn:microsoft.com/office/officeart/2005/8/layout/vList4#1"/>
    <dgm:cxn modelId="{F7DFC0D8-F0C8-47C8-B1C0-BDD344CDA405}" type="presParOf" srcId="{F0DDFC9E-F9D1-4EAE-9228-89C561F8623D}" destId="{A36C41AA-D144-46A6-87E0-1C385D6DF3E1}" srcOrd="0" destOrd="0" presId="urn:microsoft.com/office/officeart/2005/8/layout/vList4#1"/>
    <dgm:cxn modelId="{9B3923AF-09BC-4D1D-AFCE-25DDD34419EA}" type="presParOf" srcId="{F0DDFC9E-F9D1-4EAE-9228-89C561F8623D}" destId="{F65E7202-F229-40F9-B82F-9789952CEA6B}" srcOrd="1" destOrd="0" presId="urn:microsoft.com/office/officeart/2005/8/layout/vList4#1"/>
    <dgm:cxn modelId="{0BF06F87-B4D8-44BA-9060-D7775A3C79E7}" type="presParOf" srcId="{F0DDFC9E-F9D1-4EAE-9228-89C561F8623D}" destId="{626D951E-8308-4A71-B190-5923A0AE64AD}" srcOrd="2" destOrd="0" presId="urn:microsoft.com/office/officeart/2005/8/layout/vList4#1"/>
    <dgm:cxn modelId="{FC62AD3D-FB74-4EA3-8ED0-04B297AA3E82}" type="presParOf" srcId="{663D7591-B25A-4BA2-911C-BA4AAA8CFB66}" destId="{3CB981D2-1248-4D68-82E6-A38BBCDED85E}" srcOrd="3" destOrd="0" presId="urn:microsoft.com/office/officeart/2005/8/layout/vList4#1"/>
    <dgm:cxn modelId="{0490078F-52B2-4597-A2B8-CD3503753989}" type="presParOf" srcId="{663D7591-B25A-4BA2-911C-BA4AAA8CFB66}" destId="{D30957DF-7624-4874-BBC6-4073851F6DFA}" srcOrd="4" destOrd="0" presId="urn:microsoft.com/office/officeart/2005/8/layout/vList4#1"/>
    <dgm:cxn modelId="{B1B89F9B-7B14-4DB9-BFE8-C3D977CD6DF9}" type="presParOf" srcId="{D30957DF-7624-4874-BBC6-4073851F6DFA}" destId="{CFE0AA20-FA09-4B35-B8F8-8639DAEE6286}" srcOrd="0" destOrd="0" presId="urn:microsoft.com/office/officeart/2005/8/layout/vList4#1"/>
    <dgm:cxn modelId="{FFFEA65A-8A48-4779-91B5-01F5CA71B872}" type="presParOf" srcId="{D30957DF-7624-4874-BBC6-4073851F6DFA}" destId="{BCB47A89-EE60-402F-AC03-B82827D87FBB}" srcOrd="1" destOrd="0" presId="urn:microsoft.com/office/officeart/2005/8/layout/vList4#1"/>
    <dgm:cxn modelId="{7F3CD916-4E71-4E04-B007-F5A4CDC27D42}" type="presParOf" srcId="{D30957DF-7624-4874-BBC6-4073851F6DFA}" destId="{CAE60276-C53C-4F6A-8F6C-724AEE629C49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F4470D-DEEF-4A75-8B8A-B6D1D752523D}">
      <dsp:nvSpPr>
        <dsp:cNvPr id="0" name=""/>
        <dsp:cNvSpPr/>
      </dsp:nvSpPr>
      <dsp:spPr>
        <a:xfrm rot="5400000">
          <a:off x="-202798" y="245635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 dirty="0"/>
        </a:p>
      </dsp:txBody>
      <dsp:txXfrm rot="5400000">
        <a:off x="-202798" y="245635"/>
        <a:ext cx="1637567" cy="1146297"/>
      </dsp:txXfrm>
    </dsp:sp>
    <dsp:sp modelId="{280582F8-D609-4961-899C-F150FE37B4E6}">
      <dsp:nvSpPr>
        <dsp:cNvPr id="0" name=""/>
        <dsp:cNvSpPr/>
      </dsp:nvSpPr>
      <dsp:spPr>
        <a:xfrm rot="5400000">
          <a:off x="4155739" y="-289515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b="1" i="1" kern="1200" dirty="0" smtClean="0"/>
            <a:t>I</a:t>
          </a:r>
          <a:r>
            <a:rPr lang="ru-RU" sz="2500" b="1" i="1" kern="1200" dirty="0" smtClean="0"/>
            <a:t> период предложений (от 1  до 2 лет)</a:t>
          </a:r>
          <a:endParaRPr lang="ru-RU" sz="2500" kern="1200" dirty="0"/>
        </a:p>
      </dsp:txBody>
      <dsp:txXfrm rot="5400000">
        <a:off x="4155739" y="-2895154"/>
        <a:ext cx="1064418" cy="7083302"/>
      </dsp:txXfrm>
    </dsp:sp>
    <dsp:sp modelId="{1AC94D30-A585-4E29-AF12-1F8F05EA688E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 dirty="0"/>
        </a:p>
      </dsp:txBody>
      <dsp:txXfrm rot="5400000">
        <a:off x="-245635" y="1689832"/>
        <a:ext cx="1637567" cy="1146297"/>
      </dsp:txXfrm>
    </dsp:sp>
    <dsp:sp modelId="{E38C812D-C6FE-4D8C-B68C-80908D5E2DF4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b="1" i="1" kern="1200" dirty="0" smtClean="0"/>
            <a:t>II</a:t>
          </a:r>
          <a:r>
            <a:rPr lang="ru-RU" sz="2500" b="1" i="1" kern="1200" dirty="0" smtClean="0"/>
            <a:t> период усвоения грамматической структуры предложений (от 2 до 3)</a:t>
          </a:r>
          <a:endParaRPr lang="ru-RU" sz="2500" kern="1200" dirty="0"/>
        </a:p>
      </dsp:txBody>
      <dsp:txXfrm rot="5400000">
        <a:off x="4155739" y="-1565244"/>
        <a:ext cx="1064418" cy="7083302"/>
      </dsp:txXfrm>
    </dsp:sp>
    <dsp:sp modelId="{75E3A63C-E098-4468-A779-2C9B41B54709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100" kern="1200" dirty="0"/>
        </a:p>
      </dsp:txBody>
      <dsp:txXfrm rot="5400000">
        <a:off x="-245635" y="3133582"/>
        <a:ext cx="1637567" cy="1146297"/>
      </dsp:txXfrm>
    </dsp:sp>
    <dsp:sp modelId="{8E4407F7-5AB3-4ED3-8D9B-FAEA87E50C48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0" tIns="15875" rIns="15875" bIns="15875" numCol="1" spcCol="1270" anchor="ctr" anchorCtr="0">
          <a:noAutofit/>
        </a:bodyPr>
        <a:lstStyle/>
        <a:p>
          <a:pPr marL="228600" lvl="1" indent="-228600" algn="l" defTabSz="1111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500" b="1" i="1" kern="1200" dirty="0" smtClean="0"/>
            <a:t>III</a:t>
          </a:r>
          <a:r>
            <a:rPr lang="ru-RU" sz="2500" b="1" i="1" kern="1200" dirty="0" smtClean="0"/>
            <a:t>   период дальнейшего усвоения морфологической  системы языка (от 3 до 7)</a:t>
          </a:r>
          <a:endParaRPr lang="ru-RU" sz="2500" kern="1200" dirty="0"/>
        </a:p>
      </dsp:txBody>
      <dsp:txXfrm rot="5400000">
        <a:off x="4155739" y="-121494"/>
        <a:ext cx="1064418" cy="708330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9CD828-2A10-489D-ADF0-EEA235E362CC}">
      <dsp:nvSpPr>
        <dsp:cNvPr id="0" name=""/>
        <dsp:cNvSpPr/>
      </dsp:nvSpPr>
      <dsp:spPr>
        <a:xfrm>
          <a:off x="3986212" y="1804245"/>
          <a:ext cx="2828925" cy="6731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8735"/>
              </a:lnTo>
              <a:lnTo>
                <a:pt x="2828925" y="458735"/>
              </a:lnTo>
              <a:lnTo>
                <a:pt x="2828925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E91230C-B271-456E-B2C6-9F68DABEB997}">
      <dsp:nvSpPr>
        <dsp:cNvPr id="0" name=""/>
        <dsp:cNvSpPr/>
      </dsp:nvSpPr>
      <dsp:spPr>
        <a:xfrm>
          <a:off x="3940492" y="1804245"/>
          <a:ext cx="91440" cy="6731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2BEE99-A7B3-4582-B667-C1E1F64D8F5B}">
      <dsp:nvSpPr>
        <dsp:cNvPr id="0" name=""/>
        <dsp:cNvSpPr/>
      </dsp:nvSpPr>
      <dsp:spPr>
        <a:xfrm>
          <a:off x="1157287" y="1804245"/>
          <a:ext cx="2828925" cy="673155"/>
        </a:xfrm>
        <a:custGeom>
          <a:avLst/>
          <a:gdLst/>
          <a:ahLst/>
          <a:cxnLst/>
          <a:rect l="0" t="0" r="0" b="0"/>
          <a:pathLst>
            <a:path>
              <a:moveTo>
                <a:pt x="2828925" y="0"/>
              </a:moveTo>
              <a:lnTo>
                <a:pt x="2828925" y="458735"/>
              </a:lnTo>
              <a:lnTo>
                <a:pt x="0" y="458735"/>
              </a:lnTo>
              <a:lnTo>
                <a:pt x="0" y="67315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076732-E868-4EBE-9E38-A0F0346C1754}">
      <dsp:nvSpPr>
        <dsp:cNvPr id="0" name=""/>
        <dsp:cNvSpPr/>
      </dsp:nvSpPr>
      <dsp:spPr>
        <a:xfrm>
          <a:off x="2828924" y="334490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47A838-2C88-470A-BD31-3D11D861C9F5}">
      <dsp:nvSpPr>
        <dsp:cNvPr id="0" name=""/>
        <dsp:cNvSpPr/>
      </dsp:nvSpPr>
      <dsp:spPr>
        <a:xfrm>
          <a:off x="3086099" y="578806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Направления развития грамматического строя</a:t>
          </a:r>
          <a:endParaRPr lang="ru-RU" sz="2000" kern="1200" dirty="0"/>
        </a:p>
      </dsp:txBody>
      <dsp:txXfrm>
        <a:off x="3086099" y="578806"/>
        <a:ext cx="2314575" cy="1469755"/>
      </dsp:txXfrm>
    </dsp:sp>
    <dsp:sp modelId="{5783F45E-A24D-45ED-B247-B861EC05E98B}">
      <dsp:nvSpPr>
        <dsp:cNvPr id="0" name=""/>
        <dsp:cNvSpPr/>
      </dsp:nvSpPr>
      <dsp:spPr>
        <a:xfrm>
          <a:off x="0" y="2477401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F40C51-F3CA-4A86-85FA-96543B746462}">
      <dsp:nvSpPr>
        <dsp:cNvPr id="0" name=""/>
        <dsp:cNvSpPr/>
      </dsp:nvSpPr>
      <dsp:spPr>
        <a:xfrm>
          <a:off x="257174" y="2721717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Словоизменение (изменение </a:t>
          </a:r>
          <a:r>
            <a:rPr lang="ru-RU" sz="2000" kern="1200" dirty="0" smtClean="0"/>
            <a:t>по родам, падежам и числам)</a:t>
          </a:r>
          <a:endParaRPr lang="ru-RU" sz="2000" kern="1200" dirty="0"/>
        </a:p>
      </dsp:txBody>
      <dsp:txXfrm>
        <a:off x="257174" y="2721717"/>
        <a:ext cx="2314575" cy="1469755"/>
      </dsp:txXfrm>
    </dsp:sp>
    <dsp:sp modelId="{E5FAF5D6-6C65-4B93-97F8-5BC4D1A7D79E}">
      <dsp:nvSpPr>
        <dsp:cNvPr id="0" name=""/>
        <dsp:cNvSpPr/>
      </dsp:nvSpPr>
      <dsp:spPr>
        <a:xfrm>
          <a:off x="2828924" y="2477401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A03064C-DB17-4988-8840-6F0C061709EA}">
      <dsp:nvSpPr>
        <dsp:cNvPr id="0" name=""/>
        <dsp:cNvSpPr/>
      </dsp:nvSpPr>
      <dsp:spPr>
        <a:xfrm>
          <a:off x="3086099" y="2721717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Словообразование (суффиксы, приставки)</a:t>
          </a:r>
          <a:endParaRPr lang="ru-RU" sz="2000" kern="1200" dirty="0"/>
        </a:p>
      </dsp:txBody>
      <dsp:txXfrm>
        <a:off x="3086099" y="2721717"/>
        <a:ext cx="2314575" cy="1469755"/>
      </dsp:txXfrm>
    </dsp:sp>
    <dsp:sp modelId="{6C2E0DE2-A5D0-44E1-811D-990C3E4D280F}">
      <dsp:nvSpPr>
        <dsp:cNvPr id="0" name=""/>
        <dsp:cNvSpPr/>
      </dsp:nvSpPr>
      <dsp:spPr>
        <a:xfrm>
          <a:off x="5657850" y="2477401"/>
          <a:ext cx="2314575" cy="146975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D1D7516-C16C-4C38-9E30-5ABF71EDE7D1}">
      <dsp:nvSpPr>
        <dsp:cNvPr id="0" name=""/>
        <dsp:cNvSpPr/>
      </dsp:nvSpPr>
      <dsp:spPr>
        <a:xfrm>
          <a:off x="5915024" y="2721717"/>
          <a:ext cx="2314575" cy="146975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Предложение (связь, порядок, сочетаемость</a:t>
          </a:r>
          <a:r>
            <a:rPr lang="en-US" sz="2000" kern="1200" dirty="0" smtClean="0"/>
            <a:t>)</a:t>
          </a:r>
          <a:endParaRPr lang="ru-RU" sz="2000" kern="1200" dirty="0"/>
        </a:p>
      </dsp:txBody>
      <dsp:txXfrm>
        <a:off x="5915024" y="2721717"/>
        <a:ext cx="2314575" cy="146975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5A82883-A5CB-405A-9527-5AD781F80F23}">
      <dsp:nvSpPr>
        <dsp:cNvPr id="0" name=""/>
        <dsp:cNvSpPr/>
      </dsp:nvSpPr>
      <dsp:spPr>
        <a:xfrm>
          <a:off x="0" y="0"/>
          <a:ext cx="5191140" cy="8582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Первый этап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Закрепление продуктивных словообразовательных моделей</a:t>
          </a:r>
          <a:endParaRPr lang="ru-RU" sz="1400" kern="1200" dirty="0"/>
        </a:p>
      </dsp:txBody>
      <dsp:txXfrm>
        <a:off x="1124052" y="0"/>
        <a:ext cx="4067087" cy="858243"/>
      </dsp:txXfrm>
    </dsp:sp>
    <dsp:sp modelId="{FC11ABA9-0EF4-4F4E-A6A8-A1267C90BFBF}">
      <dsp:nvSpPr>
        <dsp:cNvPr id="0" name=""/>
        <dsp:cNvSpPr/>
      </dsp:nvSpPr>
      <dsp:spPr>
        <a:xfrm>
          <a:off x="47607" y="71440"/>
          <a:ext cx="1038228" cy="68659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36C41AA-D144-46A6-87E0-1C385D6DF3E1}">
      <dsp:nvSpPr>
        <dsp:cNvPr id="0" name=""/>
        <dsp:cNvSpPr/>
      </dsp:nvSpPr>
      <dsp:spPr>
        <a:xfrm>
          <a:off x="0" y="944068"/>
          <a:ext cx="5191140" cy="8582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Второй этап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Работа над словоизменением менее продуктивных моделей</a:t>
          </a:r>
          <a:endParaRPr lang="ru-RU" sz="1400" kern="1200" dirty="0"/>
        </a:p>
      </dsp:txBody>
      <dsp:txXfrm>
        <a:off x="1124052" y="944068"/>
        <a:ext cx="4067087" cy="858243"/>
      </dsp:txXfrm>
    </dsp:sp>
    <dsp:sp modelId="{F65E7202-F229-40F9-B82F-9789952CEA6B}">
      <dsp:nvSpPr>
        <dsp:cNvPr id="0" name=""/>
        <dsp:cNvSpPr/>
      </dsp:nvSpPr>
      <dsp:spPr>
        <a:xfrm>
          <a:off x="85824" y="1029892"/>
          <a:ext cx="1038228" cy="68659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E0AA20-FA09-4B35-B8F8-8639DAEE6286}">
      <dsp:nvSpPr>
        <dsp:cNvPr id="0" name=""/>
        <dsp:cNvSpPr/>
      </dsp:nvSpPr>
      <dsp:spPr>
        <a:xfrm>
          <a:off x="0" y="1888136"/>
          <a:ext cx="5191140" cy="85824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Третий этап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Уточнение значения и звучания непродуктивных словообразовательных моделей</a:t>
          </a:r>
          <a:endParaRPr lang="ru-RU" sz="1400" kern="1200" dirty="0"/>
        </a:p>
      </dsp:txBody>
      <dsp:txXfrm>
        <a:off x="1124052" y="1888136"/>
        <a:ext cx="4067087" cy="858243"/>
      </dsp:txXfrm>
    </dsp:sp>
    <dsp:sp modelId="{BCB47A89-EE60-402F-AC03-B82827D87FBB}">
      <dsp:nvSpPr>
        <dsp:cNvPr id="0" name=""/>
        <dsp:cNvSpPr/>
      </dsp:nvSpPr>
      <dsp:spPr>
        <a:xfrm>
          <a:off x="85824" y="1973960"/>
          <a:ext cx="1038228" cy="686594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82C58B-7C69-444D-92BE-3C4E9420F733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A095F5-C3A8-4E3A-BA5E-6D4C2534B0F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53546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095F5-C3A8-4E3A-BA5E-6D4C2534B0F5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28861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095F5-C3A8-4E3A-BA5E-6D4C2534B0F5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99832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095F5-C3A8-4E3A-BA5E-6D4C2534B0F5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313693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A095F5-C3A8-4E3A-BA5E-6D4C2534B0F5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52185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6D103-FFF8-43ED-B8ED-E74F51EFC481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934D-DCEA-433A-9A9E-13995988FF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6D103-FFF8-43ED-B8ED-E74F51EFC481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934D-DCEA-433A-9A9E-13995988FF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6D103-FFF8-43ED-B8ED-E74F51EFC481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934D-DCEA-433A-9A9E-13995988FF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6D103-FFF8-43ED-B8ED-E74F51EFC481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934D-DCEA-433A-9A9E-13995988FF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6D103-FFF8-43ED-B8ED-E74F51EFC481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934D-DCEA-433A-9A9E-13995988FF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6D103-FFF8-43ED-B8ED-E74F51EFC481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934D-DCEA-433A-9A9E-13995988FF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6D103-FFF8-43ED-B8ED-E74F51EFC481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934D-DCEA-433A-9A9E-13995988FF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6D103-FFF8-43ED-B8ED-E74F51EFC481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934D-DCEA-433A-9A9E-13995988FF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6D103-FFF8-43ED-B8ED-E74F51EFC481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934D-DCEA-433A-9A9E-13995988FF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6D103-FFF8-43ED-B8ED-E74F51EFC481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934D-DCEA-433A-9A9E-13995988FF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6D103-FFF8-43ED-B8ED-E74F51EFC481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39934D-DCEA-433A-9A9E-13995988FFF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6D103-FFF8-43ED-B8ED-E74F51EFC481}" type="datetimeFigureOut">
              <a:rPr lang="ru-RU" smtClean="0"/>
              <a:pPr/>
              <a:t>16.03.2016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39934D-DCEA-433A-9A9E-13995988FF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emf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Развитие и формирование грамматического строя речи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Подготовила </a:t>
            </a:r>
            <a:r>
              <a:rPr lang="ru-RU" dirty="0" smtClean="0"/>
              <a:t>: </a:t>
            </a:r>
            <a:r>
              <a:rPr lang="ru-RU" dirty="0" smtClean="0"/>
              <a:t>учитель-логопед Сидорова Е.Б.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7615262" cy="82866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/>
              <a:t>Работа направлена на формирование словообразования существительных, глаголов и прилагательных</a:t>
            </a:r>
          </a:p>
          <a:p>
            <a:pPr>
              <a:buNone/>
            </a:pPr>
            <a:endParaRPr lang="ru-RU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2071670" y="214290"/>
            <a:ext cx="592935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Этапы</a:t>
            </a:r>
            <a:r>
              <a:rPr lang="ru-RU" sz="2800" b="1" dirty="0" smtClean="0"/>
              <a:t> </a:t>
            </a:r>
            <a:r>
              <a:rPr lang="ru-RU" sz="2800" b="1" dirty="0" smtClean="0"/>
              <a:t>логопедической работы  по формированию словообразования</a:t>
            </a:r>
            <a:endParaRPr lang="ru-RU" sz="2800" b="1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1524000" y="2714620"/>
          <a:ext cx="5191140" cy="2746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89367444"/>
              </p:ext>
            </p:extLst>
          </p:nvPr>
        </p:nvGraphicFramePr>
        <p:xfrm>
          <a:off x="-457" y="908720"/>
          <a:ext cx="9108504" cy="5844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36168"/>
                <a:gridCol w="3036168"/>
                <a:gridCol w="3036168"/>
              </a:tblGrid>
              <a:tr h="331643">
                <a:tc>
                  <a:txBody>
                    <a:bodyPr/>
                    <a:lstStyle/>
                    <a:p>
                      <a:r>
                        <a:rPr lang="ru-RU" dirty="0" smtClean="0"/>
                        <a:t>Первый этап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Второй этап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Третий этап</a:t>
                      </a:r>
                      <a:endParaRPr lang="ru-RU" dirty="0"/>
                    </a:p>
                  </a:txBody>
                  <a:tcPr/>
                </a:tc>
              </a:tr>
              <a:tr h="140948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Существительные</a:t>
                      </a:r>
                    </a:p>
                    <a:p>
                      <a:r>
                        <a:rPr lang="ru-RU" sz="1600" dirty="0" smtClean="0"/>
                        <a:t>Образование уменьшительно-ласкательных</a:t>
                      </a:r>
                      <a:r>
                        <a:rPr lang="ru-RU" sz="1600" baseline="0" dirty="0" smtClean="0"/>
                        <a:t> существительных (суффиксы –</a:t>
                      </a:r>
                      <a:r>
                        <a:rPr lang="ru-RU" sz="1600" baseline="0" dirty="0" err="1" smtClean="0"/>
                        <a:t>ик</a:t>
                      </a:r>
                      <a:r>
                        <a:rPr lang="ru-RU" sz="1600" baseline="0" dirty="0" smtClean="0"/>
                        <a:t>, -к, -чик)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Существительные</a:t>
                      </a:r>
                    </a:p>
                    <a:p>
                      <a:r>
                        <a:rPr lang="ru-RU" sz="1600" dirty="0" smtClean="0"/>
                        <a:t>-</a:t>
                      </a:r>
                      <a:r>
                        <a:rPr lang="ru-RU" sz="1600" dirty="0" err="1" smtClean="0"/>
                        <a:t>оньк</a:t>
                      </a:r>
                      <a:r>
                        <a:rPr lang="ru-RU" sz="1600" dirty="0" smtClean="0"/>
                        <a:t>-, -</a:t>
                      </a:r>
                      <a:r>
                        <a:rPr lang="ru-RU" sz="1600" dirty="0" err="1" smtClean="0"/>
                        <a:t>еньк</a:t>
                      </a:r>
                      <a:r>
                        <a:rPr lang="ru-RU" sz="1600" dirty="0" smtClean="0"/>
                        <a:t>-, -</a:t>
                      </a:r>
                      <a:r>
                        <a:rPr lang="ru-RU" sz="1600" dirty="0" err="1" smtClean="0"/>
                        <a:t>ышек</a:t>
                      </a:r>
                      <a:r>
                        <a:rPr lang="ru-RU" sz="1600" dirty="0" smtClean="0"/>
                        <a:t>-, -</a:t>
                      </a:r>
                      <a:r>
                        <a:rPr lang="ru-RU" sz="1600" dirty="0" err="1" smtClean="0"/>
                        <a:t>ышк</a:t>
                      </a:r>
                      <a:r>
                        <a:rPr lang="ru-RU" sz="1600" dirty="0" smtClean="0"/>
                        <a:t>-</a:t>
                      </a:r>
                    </a:p>
                    <a:p>
                      <a:r>
                        <a:rPr lang="ru-RU" sz="1600" dirty="0" smtClean="0"/>
                        <a:t>-ниц</a:t>
                      </a:r>
                      <a:r>
                        <a:rPr lang="ru-RU" sz="1600" baseline="0" dirty="0" smtClean="0"/>
                        <a:t> (сахарница)</a:t>
                      </a:r>
                    </a:p>
                    <a:p>
                      <a:r>
                        <a:rPr lang="ru-RU" sz="1600" baseline="0" dirty="0" smtClean="0"/>
                        <a:t>-инк (пылинка)</a:t>
                      </a:r>
                    </a:p>
                    <a:p>
                      <a:r>
                        <a:rPr lang="ru-RU" sz="1600" baseline="0" dirty="0" smtClean="0"/>
                        <a:t>-ин (виноградина)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Существительные</a:t>
                      </a:r>
                    </a:p>
                    <a:p>
                      <a:r>
                        <a:rPr lang="ru-RU" sz="1600" dirty="0" smtClean="0"/>
                        <a:t>Образование</a:t>
                      </a:r>
                      <a:r>
                        <a:rPr lang="ru-RU" sz="1600" baseline="0" dirty="0" smtClean="0"/>
                        <a:t> названий профессий</a:t>
                      </a:r>
                      <a:endParaRPr lang="ru-RU" sz="1600" dirty="0"/>
                    </a:p>
                  </a:txBody>
                  <a:tcPr/>
                </a:tc>
              </a:tr>
              <a:tr h="1409483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Глаголы</a:t>
                      </a:r>
                    </a:p>
                    <a:p>
                      <a:r>
                        <a:rPr lang="ru-RU" sz="1600" dirty="0" smtClean="0"/>
                        <a:t>Дифференциация: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baseline="0" dirty="0" err="1" smtClean="0"/>
                        <a:t>совершенный-несовершенный</a:t>
                      </a:r>
                      <a:r>
                        <a:rPr lang="ru-RU" sz="1600" baseline="0" dirty="0" smtClean="0"/>
                        <a:t> вид,</a:t>
                      </a:r>
                    </a:p>
                    <a:p>
                      <a:r>
                        <a:rPr lang="ru-RU" sz="1600" baseline="0" dirty="0" err="1" smtClean="0"/>
                        <a:t>возвратные-невозвратные</a:t>
                      </a:r>
                      <a:r>
                        <a:rPr lang="ru-RU" sz="1600" baseline="0" dirty="0" smtClean="0"/>
                        <a:t> глаголы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Глаголы</a:t>
                      </a:r>
                    </a:p>
                    <a:p>
                      <a:r>
                        <a:rPr lang="ru-RU" sz="1600" dirty="0" smtClean="0"/>
                        <a:t>Приставочные глаголы</a:t>
                      </a:r>
                      <a:r>
                        <a:rPr lang="ru-RU" sz="1600" baseline="0" dirty="0" smtClean="0"/>
                        <a:t> (в, вы, на)</a:t>
                      </a:r>
                    </a:p>
                    <a:p>
                      <a:r>
                        <a:rPr lang="ru-RU" sz="1600" baseline="0" dirty="0" smtClean="0"/>
                        <a:t>Глаголы пространственного значения с приставкой при-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Глаголы</a:t>
                      </a:r>
                    </a:p>
                    <a:p>
                      <a:r>
                        <a:rPr lang="ru-RU" sz="1600" dirty="0" smtClean="0"/>
                        <a:t>Пространственного</a:t>
                      </a:r>
                      <a:r>
                        <a:rPr lang="ru-RU" sz="1600" baseline="0" dirty="0" smtClean="0"/>
                        <a:t> значения с приставками с-, у-, под-, от-, </a:t>
                      </a:r>
                      <a:r>
                        <a:rPr lang="ru-RU" sz="1600" baseline="0" dirty="0" err="1" smtClean="0"/>
                        <a:t>за-,под</a:t>
                      </a:r>
                      <a:r>
                        <a:rPr lang="ru-RU" sz="1600" baseline="0" dirty="0" smtClean="0"/>
                        <a:t>-, пере-, до-</a:t>
                      </a:r>
                      <a:endParaRPr lang="ru-RU" sz="1600" dirty="0"/>
                    </a:p>
                  </a:txBody>
                  <a:tcPr/>
                </a:tc>
              </a:tr>
              <a:tr h="251496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Прилагательные</a:t>
                      </a:r>
                    </a:p>
                    <a:p>
                      <a:r>
                        <a:rPr lang="ru-RU" sz="1600" dirty="0" smtClean="0"/>
                        <a:t>Притяжательные</a:t>
                      </a:r>
                      <a:r>
                        <a:rPr lang="ru-RU" sz="1600" baseline="0" dirty="0" smtClean="0"/>
                        <a:t> прилагательные с суффиксом - ин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Прилагательные</a:t>
                      </a:r>
                    </a:p>
                    <a:p>
                      <a:r>
                        <a:rPr lang="ru-RU" sz="1600" dirty="0" smtClean="0"/>
                        <a:t>Притяжательные</a:t>
                      </a:r>
                      <a:r>
                        <a:rPr lang="ru-RU" sz="1600" baseline="0" dirty="0" smtClean="0"/>
                        <a:t> прилагательные с суффиксом –и- без чередования (лисий)</a:t>
                      </a:r>
                    </a:p>
                    <a:p>
                      <a:r>
                        <a:rPr lang="ru-RU" sz="1600" baseline="0" dirty="0" smtClean="0"/>
                        <a:t>Относительные прилагательные с суффиксами –</a:t>
                      </a:r>
                      <a:r>
                        <a:rPr lang="ru-RU" sz="1600" baseline="0" dirty="0" err="1" smtClean="0"/>
                        <a:t>н</a:t>
                      </a:r>
                      <a:r>
                        <a:rPr lang="ru-RU" sz="1600" baseline="0" dirty="0" smtClean="0"/>
                        <a:t>-, -ан-, -</a:t>
                      </a:r>
                      <a:r>
                        <a:rPr lang="ru-RU" sz="1600" baseline="0" dirty="0" err="1" smtClean="0"/>
                        <a:t>ян</a:t>
                      </a:r>
                      <a:r>
                        <a:rPr lang="ru-RU" sz="1600" baseline="0" dirty="0" smtClean="0"/>
                        <a:t>-, -</a:t>
                      </a:r>
                      <a:r>
                        <a:rPr lang="ru-RU" sz="1600" baseline="0" dirty="0" err="1" smtClean="0"/>
                        <a:t>ен</a:t>
                      </a:r>
                      <a:r>
                        <a:rPr lang="ru-RU" sz="1600" baseline="0" dirty="0" smtClean="0"/>
                        <a:t>-</a:t>
                      </a:r>
                    </a:p>
                    <a:p>
                      <a:r>
                        <a:rPr lang="ru-RU" sz="1600" baseline="0" dirty="0" smtClean="0"/>
                        <a:t>Качественные притяжательные</a:t>
                      </a:r>
                    </a:p>
                    <a:p>
                      <a:r>
                        <a:rPr lang="ru-RU" sz="1600" baseline="0" dirty="0" smtClean="0"/>
                        <a:t>-</a:t>
                      </a:r>
                      <a:r>
                        <a:rPr lang="ru-RU" sz="1600" baseline="0" dirty="0" err="1" smtClean="0"/>
                        <a:t>н</a:t>
                      </a:r>
                      <a:r>
                        <a:rPr lang="ru-RU" sz="1600" baseline="0" dirty="0" smtClean="0"/>
                        <a:t>-, -ив-, -</a:t>
                      </a:r>
                      <a:r>
                        <a:rPr lang="ru-RU" sz="1600" baseline="0" dirty="0" err="1" smtClean="0"/>
                        <a:t>чив</a:t>
                      </a:r>
                      <a:r>
                        <a:rPr lang="ru-RU" sz="1600" baseline="0" dirty="0" smtClean="0"/>
                        <a:t>-, -лив-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Прилагательные</a:t>
                      </a:r>
                    </a:p>
                    <a:p>
                      <a:r>
                        <a:rPr lang="ru-RU" sz="1600" dirty="0" smtClean="0"/>
                        <a:t>Притяжательные прилагательные</a:t>
                      </a:r>
                      <a:r>
                        <a:rPr lang="ru-RU" sz="1600" baseline="0" dirty="0" smtClean="0"/>
                        <a:t> с суффиксом –и- с чередованием (волчий)</a:t>
                      </a:r>
                    </a:p>
                    <a:p>
                      <a:r>
                        <a:rPr lang="ru-RU" sz="1600" baseline="0" dirty="0" smtClean="0"/>
                        <a:t>Относительные прилагательные с суффиксами –ан-, -</a:t>
                      </a:r>
                      <a:r>
                        <a:rPr lang="ru-RU" sz="1600" baseline="0" dirty="0" err="1" smtClean="0"/>
                        <a:t>ян</a:t>
                      </a:r>
                      <a:r>
                        <a:rPr lang="ru-RU" sz="1600" baseline="0" dirty="0" smtClean="0"/>
                        <a:t>-, -</a:t>
                      </a:r>
                      <a:r>
                        <a:rPr lang="ru-RU" sz="1600" baseline="0" dirty="0" err="1" smtClean="0"/>
                        <a:t>ен</a:t>
                      </a:r>
                      <a:r>
                        <a:rPr lang="ru-RU" sz="1600" baseline="0" dirty="0" smtClean="0"/>
                        <a:t>-</a:t>
                      </a:r>
                    </a:p>
                    <a:p>
                      <a:r>
                        <a:rPr lang="ru-RU" sz="1600" baseline="0" dirty="0" smtClean="0"/>
                        <a:t>Качественные прилагательные с суффиксами –</a:t>
                      </a:r>
                      <a:r>
                        <a:rPr lang="ru-RU" sz="1600" baseline="0" dirty="0" err="1" smtClean="0"/>
                        <a:t>оват</a:t>
                      </a:r>
                      <a:r>
                        <a:rPr lang="ru-RU" sz="1600" baseline="0" dirty="0" smtClean="0"/>
                        <a:t>-, -</a:t>
                      </a:r>
                      <a:r>
                        <a:rPr lang="ru-RU" sz="1600" baseline="0" dirty="0" err="1" smtClean="0"/>
                        <a:t>еньк</a:t>
                      </a:r>
                      <a:r>
                        <a:rPr lang="ru-RU" sz="1600" baseline="0" dirty="0" smtClean="0"/>
                        <a:t>-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2123728" y="260648"/>
            <a:ext cx="44342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/>
              <a:t>Этапы формирования словообразования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3131" y="3645024"/>
            <a:ext cx="2268537" cy="232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0455" y="20061"/>
            <a:ext cx="7029450" cy="1169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Прямая соединительная линия 4"/>
          <p:cNvCxnSpPr/>
          <p:nvPr/>
        </p:nvCxnSpPr>
        <p:spPr>
          <a:xfrm flipH="1">
            <a:off x="1979713" y="1124744"/>
            <a:ext cx="1350149" cy="115212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3491881" y="1268760"/>
            <a:ext cx="720079" cy="2256348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6372200" y="1283069"/>
            <a:ext cx="839468" cy="102616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251520" y="2276872"/>
            <a:ext cx="2304256" cy="223224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33222" y="2924944"/>
            <a:ext cx="194085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/>
              <a:t>Существительное</a:t>
            </a:r>
          </a:p>
          <a:p>
            <a:pPr algn="ctr"/>
            <a:r>
              <a:rPr lang="ru-RU" b="1" dirty="0" smtClean="0"/>
              <a:t>+</a:t>
            </a:r>
          </a:p>
          <a:p>
            <a:pPr algn="ctr"/>
            <a:r>
              <a:rPr lang="ru-RU" b="1" dirty="0" smtClean="0"/>
              <a:t>местоимение </a:t>
            </a:r>
          </a:p>
          <a:p>
            <a:pPr algn="ctr"/>
            <a:r>
              <a:rPr lang="ru-RU" b="1" dirty="0" smtClean="0"/>
              <a:t>(</a:t>
            </a:r>
            <a:r>
              <a:rPr lang="ru-RU" b="1" dirty="0"/>
              <a:t>чей? чья?)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105726" y="4223454"/>
            <a:ext cx="244827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Существительное</a:t>
            </a:r>
          </a:p>
          <a:p>
            <a:pPr algn="ctr"/>
            <a:r>
              <a:rPr lang="ru-RU" b="1" dirty="0" smtClean="0"/>
              <a:t>+</a:t>
            </a:r>
          </a:p>
          <a:p>
            <a:pPr algn="ctr"/>
            <a:r>
              <a:rPr lang="ru-RU" b="1" dirty="0" smtClean="0"/>
              <a:t>прилагательное </a:t>
            </a:r>
          </a:p>
          <a:p>
            <a:pPr algn="ctr"/>
            <a:r>
              <a:rPr lang="ru-RU" b="1" dirty="0" smtClean="0"/>
              <a:t>(</a:t>
            </a:r>
            <a:r>
              <a:rPr lang="ru-RU" b="1" dirty="0"/>
              <a:t>игра «Магазин», «Повар»)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123436" y="4223454"/>
            <a:ext cx="20882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Существительное</a:t>
            </a:r>
          </a:p>
          <a:p>
            <a:pPr algn="ctr"/>
            <a:r>
              <a:rPr lang="ru-RU" b="1" dirty="0" smtClean="0"/>
              <a:t>+</a:t>
            </a:r>
          </a:p>
          <a:p>
            <a:r>
              <a:rPr lang="ru-RU" b="1" dirty="0" smtClean="0"/>
              <a:t>Числительное</a:t>
            </a:r>
          </a:p>
          <a:p>
            <a:r>
              <a:rPr lang="ru-RU" b="1" dirty="0" smtClean="0"/>
              <a:t> </a:t>
            </a:r>
            <a:r>
              <a:rPr lang="ru-RU" b="1" dirty="0"/>
              <a:t>(Один-два-пять)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260" y="2309236"/>
            <a:ext cx="2268537" cy="232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6975536" y="2776252"/>
            <a:ext cx="214198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Глаголы прошедшего времени с местоимением (я-ты-мы)</a:t>
            </a: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5220072" y="1283069"/>
            <a:ext cx="600692" cy="2187423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799515"/>
            <a:ext cx="2268252" cy="2325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74934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над формированием фразы </a:t>
            </a:r>
            <a:r>
              <a:rPr lang="ru-RU" smtClean="0"/>
              <a:t>(предложения)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*Простые </a:t>
            </a:r>
            <a:r>
              <a:rPr lang="ru-RU" dirty="0"/>
              <a:t>нераспространенные </a:t>
            </a:r>
            <a:r>
              <a:rPr lang="ru-RU" dirty="0" smtClean="0"/>
              <a:t>предложения;</a:t>
            </a:r>
            <a:endParaRPr lang="ru-RU" dirty="0"/>
          </a:p>
          <a:p>
            <a:pPr>
              <a:buNone/>
            </a:pPr>
            <a:r>
              <a:rPr lang="ru-RU" dirty="0" smtClean="0"/>
              <a:t>*Распространенные предложения (наречия, определения);</a:t>
            </a:r>
          </a:p>
          <a:p>
            <a:pPr>
              <a:buNone/>
            </a:pPr>
            <a:r>
              <a:rPr lang="ru-RU" dirty="0" smtClean="0"/>
              <a:t>*Предложения с однородными членами (предложно-падежные формы);</a:t>
            </a:r>
          </a:p>
          <a:p>
            <a:pPr>
              <a:buNone/>
            </a:pPr>
            <a:r>
              <a:rPr lang="ru-RU" dirty="0" smtClean="0"/>
              <a:t>*Сложносочиненные предложения с союзами (а, но, да);</a:t>
            </a:r>
          </a:p>
          <a:p>
            <a:pPr>
              <a:buNone/>
            </a:pPr>
            <a:r>
              <a:rPr lang="ru-RU" dirty="0" smtClean="0"/>
              <a:t>*Сложноподчиненные предложения (потому, потому что, для того, чтобы, затем, чтобы).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357166"/>
            <a:ext cx="8786842" cy="6240186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sz="7400" b="1" i="1" dirty="0" smtClean="0"/>
              <a:t>Виды работ и заданий, </a:t>
            </a:r>
          </a:p>
          <a:p>
            <a:pPr algn="ctr">
              <a:buNone/>
            </a:pPr>
            <a:r>
              <a:rPr lang="ru-RU" sz="7400" b="1" i="1" dirty="0" smtClean="0"/>
              <a:t>используемые с опорой и без опоры </a:t>
            </a:r>
          </a:p>
          <a:p>
            <a:pPr algn="ctr">
              <a:buNone/>
            </a:pPr>
            <a:r>
              <a:rPr lang="ru-RU" sz="7400" b="1" i="1" dirty="0" smtClean="0"/>
              <a:t>на конкретный материал</a:t>
            </a:r>
          </a:p>
          <a:p>
            <a:pPr>
              <a:buNone/>
            </a:pPr>
            <a:endParaRPr lang="ru-RU" dirty="0" smtClean="0"/>
          </a:p>
          <a:p>
            <a:pPr lvl="0"/>
            <a:r>
              <a:rPr lang="ru-RU" sz="6000" dirty="0" smtClean="0"/>
              <a:t>Образование новых слов с помощью суффиксов</a:t>
            </a:r>
          </a:p>
          <a:p>
            <a:pPr lvl="0"/>
            <a:r>
              <a:rPr lang="ru-RU" sz="6000" dirty="0" smtClean="0"/>
              <a:t>Объяснение образования сложных слов</a:t>
            </a:r>
          </a:p>
          <a:p>
            <a:pPr lvl="0"/>
            <a:r>
              <a:rPr lang="ru-RU" sz="6000" dirty="0" smtClean="0"/>
              <a:t>Подбор и употребление имен существительных (мальчик </a:t>
            </a:r>
            <a:r>
              <a:rPr lang="ru-RU" sz="6000" dirty="0" err="1" smtClean="0"/>
              <a:t>рисует...дом</a:t>
            </a:r>
            <a:r>
              <a:rPr lang="ru-RU" sz="6000" dirty="0" smtClean="0"/>
              <a:t>), глаголов (собака ...рычит), прилагательных (</a:t>
            </a:r>
            <a:r>
              <a:rPr lang="ru-RU" sz="6000" dirty="0" err="1" smtClean="0"/>
              <a:t>цветы...полевые</a:t>
            </a:r>
            <a:r>
              <a:rPr lang="ru-RU" sz="6000" dirty="0" smtClean="0"/>
              <a:t>)</a:t>
            </a:r>
          </a:p>
          <a:p>
            <a:pPr lvl="0"/>
            <a:r>
              <a:rPr lang="ru-RU" sz="6000" dirty="0" smtClean="0"/>
              <a:t>Подбор предлогов (разные цветы </a:t>
            </a:r>
            <a:r>
              <a:rPr lang="ru-RU" sz="6000" dirty="0" err="1" smtClean="0"/>
              <a:t>растут...на</a:t>
            </a:r>
            <a:r>
              <a:rPr lang="ru-RU" sz="6000" dirty="0" smtClean="0"/>
              <a:t> лугу)</a:t>
            </a:r>
          </a:p>
          <a:p>
            <a:pPr lvl="0"/>
            <a:r>
              <a:rPr lang="ru-RU" sz="6000" dirty="0" smtClean="0"/>
              <a:t>Составление словосочетаний: добавление слова, изменение типа связи слов по образцу (компот из яблок, яблочный компот), по определенной тематике (осень поздняя, золотая) противопоставленных по значению (поднял-опустил), с предлогом и без предлога с помощью вопроса(пил чай –с кем? с чем? когда?)</a:t>
            </a:r>
          </a:p>
          <a:p>
            <a:pPr lvl="0"/>
            <a:r>
              <a:rPr lang="ru-RU" sz="6000" dirty="0" smtClean="0"/>
              <a:t>Использование одного слова в  разных падежных формах</a:t>
            </a:r>
          </a:p>
          <a:p>
            <a:pPr lvl="0"/>
            <a:r>
              <a:rPr lang="ru-RU" sz="6000" dirty="0" smtClean="0"/>
              <a:t>Отработка синтаксических структур (собака грызет, собака грызет кость, голодная собака грызет кость...)</a:t>
            </a:r>
          </a:p>
          <a:p>
            <a:pPr lvl="0"/>
            <a:r>
              <a:rPr lang="ru-RU" sz="6000" dirty="0" smtClean="0"/>
              <a:t>Исправление преднамеренно допущенной ошибки в предложении</a:t>
            </a:r>
          </a:p>
          <a:p>
            <a:pPr lvl="0"/>
            <a:r>
              <a:rPr lang="ru-RU" sz="6000" dirty="0" smtClean="0"/>
              <a:t>Выбор правильного предложения </a:t>
            </a:r>
          </a:p>
          <a:p>
            <a:pPr lvl="0"/>
            <a:r>
              <a:rPr lang="ru-RU" sz="6000" dirty="0" smtClean="0"/>
              <a:t>Определение лишнего слова в ряду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E:\DCIM\100NIKON\DSCN962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867" y="3137757"/>
            <a:ext cx="3446690" cy="25850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E:\DCIM\100NIKON\DSCN962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221088"/>
            <a:ext cx="3240360" cy="2396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E:\DCIM\100NIKON\DSCN9628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61" y="548680"/>
            <a:ext cx="3388195" cy="243734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067944" y="1052736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i="1" dirty="0"/>
              <a:t>Методическое сопровождение образовательного процесса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121700"/>
            <a:ext cx="3078088" cy="230856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61506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55776" y="404664"/>
            <a:ext cx="40246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/>
              <a:t>Используемая литература: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4294967295"/>
          </p:nvPr>
        </p:nvSpPr>
        <p:spPr>
          <a:xfrm>
            <a:off x="611560" y="1340768"/>
            <a:ext cx="8229600" cy="48860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/>
              <a:t> 1</a:t>
            </a:r>
            <a:r>
              <a:rPr lang="ru-RU" sz="2400" dirty="0"/>
              <a:t>. </a:t>
            </a:r>
            <a:r>
              <a:rPr lang="ru-RU" sz="2400" dirty="0" err="1"/>
              <a:t>Лалаева</a:t>
            </a:r>
            <a:r>
              <a:rPr lang="ru-RU" sz="2400" dirty="0"/>
              <a:t> Р.И., Серебрякова Н.В. Формирование лексики и грамматического строя у дошкольников с общим недоразвитием речи</a:t>
            </a:r>
          </a:p>
          <a:p>
            <a:pPr marL="0" indent="0">
              <a:buNone/>
            </a:pPr>
            <a:r>
              <a:rPr lang="ru-RU" sz="2400" dirty="0" smtClean="0"/>
              <a:t> 2</a:t>
            </a:r>
            <a:r>
              <a:rPr lang="ru-RU" sz="2400" dirty="0"/>
              <a:t>. </a:t>
            </a:r>
            <a:r>
              <a:rPr lang="ru-RU" sz="2400" dirty="0" err="1"/>
              <a:t>Ишимова</a:t>
            </a:r>
            <a:r>
              <a:rPr lang="ru-RU" sz="2400" dirty="0"/>
              <a:t> О.А. Развитие речемыслительных способностей детей</a:t>
            </a:r>
          </a:p>
          <a:p>
            <a:pPr marL="0" indent="0">
              <a:buNone/>
            </a:pPr>
            <a:r>
              <a:rPr lang="ru-RU" sz="2400" dirty="0" smtClean="0"/>
              <a:t> 3</a:t>
            </a:r>
            <a:r>
              <a:rPr lang="ru-RU" sz="2400" dirty="0"/>
              <a:t>. Смирнова И.А. Логопедическая диагностика, коррекция и профилактика нарушений речи у дошкольников с ДЦП. Алалия, дизартрия, ОНР</a:t>
            </a:r>
          </a:p>
          <a:p>
            <a:pPr marL="0" indent="0">
              <a:buNone/>
            </a:pPr>
            <a:r>
              <a:rPr lang="ru-RU" sz="2400" dirty="0" smtClean="0"/>
              <a:t> 4</a:t>
            </a:r>
            <a:r>
              <a:rPr lang="ru-RU" sz="2400" dirty="0"/>
              <a:t>. Жукова Н.С. Логопедия. Преодоление общего недоразвития речи у дошкольников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8211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Периоды формирования грамматического строя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9144000" cy="4929222"/>
          </a:xfrm>
        </p:spPr>
        <p:txBody>
          <a:bodyPr numCol="1">
            <a:normAutofit fontScale="62500" lnSpcReduction="20000"/>
          </a:bodyPr>
          <a:lstStyle/>
          <a:p>
            <a:pPr algn="ctr">
              <a:buNone/>
            </a:pPr>
            <a:endParaRPr lang="ru-RU" sz="3400" b="1" i="1" dirty="0" smtClean="0"/>
          </a:p>
          <a:p>
            <a:pPr algn="ctr">
              <a:buNone/>
            </a:pPr>
            <a:endParaRPr lang="ru-RU" sz="3400" dirty="0" smtClean="0"/>
          </a:p>
          <a:p>
            <a:pPr algn="ctr">
              <a:buNone/>
            </a:pPr>
            <a:r>
              <a:rPr lang="en-US" b="1" i="1" dirty="0" smtClean="0"/>
              <a:t>I</a:t>
            </a:r>
            <a:r>
              <a:rPr lang="ru-RU" b="1" i="1" dirty="0" smtClean="0"/>
              <a:t> период предложений (от 1  до 2 лет)</a:t>
            </a:r>
          </a:p>
          <a:p>
            <a:pPr algn="ctr"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1 этап - однословное предложение.</a:t>
            </a:r>
          </a:p>
          <a:p>
            <a:r>
              <a:rPr lang="ru-RU" dirty="0" smtClean="0"/>
              <a:t>Слово </a:t>
            </a:r>
            <a:r>
              <a:rPr lang="ru-RU" dirty="0"/>
              <a:t>используется для выражения своих </a:t>
            </a:r>
            <a:r>
              <a:rPr lang="ru-RU" dirty="0" smtClean="0"/>
              <a:t>эмоций, пожеланий, потребностей, впечатлений. Для </a:t>
            </a:r>
            <a:r>
              <a:rPr lang="ru-RU" dirty="0"/>
              <a:t>уточнения использует жесты и интонацию</a:t>
            </a:r>
            <a:r>
              <a:rPr lang="ru-RU" dirty="0" smtClean="0"/>
              <a:t>. Грамматической </a:t>
            </a:r>
            <a:r>
              <a:rPr lang="ru-RU" dirty="0"/>
              <a:t>формы не имеют</a:t>
            </a:r>
            <a:r>
              <a:rPr lang="ru-RU" dirty="0" smtClean="0"/>
              <a:t>. Это </a:t>
            </a:r>
            <a:r>
              <a:rPr lang="ru-RU" dirty="0"/>
              <a:t>существительные и </a:t>
            </a:r>
            <a:r>
              <a:rPr lang="ru-RU" dirty="0" err="1"/>
              <a:t>лепетные</a:t>
            </a:r>
            <a:r>
              <a:rPr lang="ru-RU" dirty="0"/>
              <a:t> слова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  <a:p>
            <a:pPr algn="just">
              <a:buNone/>
            </a:pPr>
            <a:r>
              <a:rPr lang="ru-RU" dirty="0" smtClean="0"/>
              <a:t>2 этап. Предложения из нескольких слов.</a:t>
            </a:r>
          </a:p>
          <a:p>
            <a:r>
              <a:rPr lang="ru-RU" dirty="0" smtClean="0"/>
              <a:t>Характеризуется </a:t>
            </a:r>
            <a:r>
              <a:rPr lang="ru-RU" dirty="0"/>
              <a:t>появлением фразы</a:t>
            </a:r>
            <a:r>
              <a:rPr lang="ru-RU" dirty="0" smtClean="0"/>
              <a:t>. Грамматическая </a:t>
            </a:r>
            <a:r>
              <a:rPr lang="ru-RU" dirty="0"/>
              <a:t>связь отсутствует</a:t>
            </a:r>
            <a:r>
              <a:rPr lang="ru-RU" dirty="0" smtClean="0"/>
              <a:t>. Существительные </a:t>
            </a:r>
            <a:r>
              <a:rPr lang="ru-RU" dirty="0"/>
              <a:t>употребляются либо в им.п.. либо в искаженной форме</a:t>
            </a:r>
            <a:r>
              <a:rPr lang="ru-RU" dirty="0" smtClean="0"/>
              <a:t>. Глаголы </a:t>
            </a:r>
            <a:r>
              <a:rPr lang="ru-RU" dirty="0"/>
              <a:t>представлены в неопределенной </a:t>
            </a:r>
            <a:r>
              <a:rPr lang="ru-RU" dirty="0" smtClean="0"/>
              <a:t>форме, либо </a:t>
            </a:r>
            <a:r>
              <a:rPr lang="ru-RU" dirty="0"/>
              <a:t>в форме 2 –го </a:t>
            </a:r>
            <a:r>
              <a:rPr lang="ru-RU" dirty="0" smtClean="0"/>
              <a:t>лица </a:t>
            </a:r>
            <a:r>
              <a:rPr lang="ru-RU" dirty="0" err="1" smtClean="0"/>
              <a:t>един.числа</a:t>
            </a:r>
            <a:r>
              <a:rPr lang="ru-RU" dirty="0" smtClean="0"/>
              <a:t> </a:t>
            </a:r>
            <a:r>
              <a:rPr lang="ru-RU" dirty="0" err="1"/>
              <a:t>повел.наклонения</a:t>
            </a:r>
            <a:r>
              <a:rPr lang="ru-RU" dirty="0"/>
              <a:t> Дети усваивают общее содержание , а не </a:t>
            </a:r>
            <a:r>
              <a:rPr lang="ru-RU" dirty="0" smtClean="0"/>
              <a:t>форму.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472518" cy="562612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200" b="1" i="1" dirty="0" smtClean="0"/>
              <a:t>II</a:t>
            </a:r>
            <a:r>
              <a:rPr lang="ru-RU" sz="1200" b="1" i="1" dirty="0" smtClean="0"/>
              <a:t> период </a:t>
            </a:r>
            <a:r>
              <a:rPr lang="ru-RU" sz="1200" b="1" i="1" dirty="0"/>
              <a:t>усвоения грамматической структуры </a:t>
            </a:r>
            <a:r>
              <a:rPr lang="ru-RU" sz="1200" b="1" i="1" dirty="0" smtClean="0"/>
              <a:t>предложений ( </a:t>
            </a:r>
            <a:r>
              <a:rPr lang="ru-RU" sz="1200" b="1" i="1" dirty="0"/>
              <a:t>от 2 до 3)</a:t>
            </a:r>
            <a:endParaRPr lang="ru-RU" sz="1200" b="1" i="1" dirty="0" smtClean="0"/>
          </a:p>
          <a:p>
            <a:pPr>
              <a:buNone/>
            </a:pPr>
            <a:endParaRPr lang="ru-RU" sz="1200" b="1" i="1" dirty="0"/>
          </a:p>
          <a:p>
            <a:pPr>
              <a:buNone/>
            </a:pPr>
            <a:r>
              <a:rPr lang="ru-RU" sz="1200" b="1" i="1" dirty="0" smtClean="0"/>
              <a:t>1 </a:t>
            </a:r>
            <a:r>
              <a:rPr lang="ru-RU" sz="1200" b="1" i="1" dirty="0"/>
              <a:t>этап –</a:t>
            </a:r>
            <a:r>
              <a:rPr lang="ru-RU" sz="1200" dirty="0"/>
              <a:t> </a:t>
            </a:r>
            <a:r>
              <a:rPr lang="ru-RU" sz="1200" b="1" i="1" dirty="0"/>
              <a:t>формирование первых форм слов.</a:t>
            </a:r>
          </a:p>
          <a:p>
            <a:pPr>
              <a:buNone/>
            </a:pPr>
            <a:r>
              <a:rPr lang="ru-RU" sz="1200" dirty="0"/>
              <a:t>Дети начинают замечать различную связь между словами в </a:t>
            </a:r>
            <a:r>
              <a:rPr lang="ru-RU" sz="1200" dirty="0" smtClean="0"/>
              <a:t>предложении. Появляются </a:t>
            </a:r>
            <a:r>
              <a:rPr lang="ru-RU" sz="1200" dirty="0"/>
              <a:t>различные формы слова: формы И.П. ед.и мн.числа с   –Ы-И-(</a:t>
            </a:r>
            <a:r>
              <a:rPr lang="ru-RU" sz="1200" dirty="0" smtClean="0"/>
              <a:t>куклы) В.П</a:t>
            </a:r>
            <a:r>
              <a:rPr lang="ru-RU" sz="1200" dirty="0"/>
              <a:t>. с  -У-(</a:t>
            </a:r>
            <a:r>
              <a:rPr lang="ru-RU" sz="1200" dirty="0" smtClean="0"/>
              <a:t>куклу) Р.П</a:t>
            </a:r>
            <a:r>
              <a:rPr lang="ru-RU" sz="1200" dirty="0"/>
              <a:t>. с –Ы-(нет </a:t>
            </a:r>
            <a:r>
              <a:rPr lang="ru-RU" sz="1200" dirty="0" smtClean="0"/>
              <a:t>куклы), окончание </a:t>
            </a:r>
            <a:r>
              <a:rPr lang="ru-RU" sz="1200" dirty="0"/>
              <a:t>–Е- для обозначения места(толе вместо  на столе)без употребления предлога.</a:t>
            </a:r>
          </a:p>
          <a:p>
            <a:r>
              <a:rPr lang="ru-RU" sz="1200" dirty="0" smtClean="0"/>
              <a:t>Появляются  </a:t>
            </a:r>
            <a:r>
              <a:rPr lang="ru-RU" sz="1200" dirty="0"/>
              <a:t>глаголы повелительного наклонения  2-го  лица </a:t>
            </a:r>
            <a:r>
              <a:rPr lang="ru-RU" sz="1200" dirty="0" err="1" smtClean="0"/>
              <a:t>един.числа</a:t>
            </a:r>
            <a:r>
              <a:rPr lang="ru-RU" sz="1200" dirty="0" smtClean="0"/>
              <a:t> ( </a:t>
            </a:r>
            <a:r>
              <a:rPr lang="ru-RU" sz="1200" dirty="0" err="1"/>
              <a:t>иди.дай</a:t>
            </a:r>
            <a:r>
              <a:rPr lang="ru-RU" sz="1200" dirty="0"/>
              <a:t>),формы 3-го  лица ед.числа настоящего времени .возвратные и </a:t>
            </a:r>
            <a:r>
              <a:rPr lang="ru-RU" sz="1200" dirty="0" smtClean="0"/>
              <a:t>невозвратные глаголы. Появляются </a:t>
            </a:r>
            <a:r>
              <a:rPr lang="ru-RU" sz="1200" dirty="0"/>
              <a:t>прилагательные в форме именительного падежа   мужского и женского </a:t>
            </a:r>
            <a:r>
              <a:rPr lang="ru-RU" sz="1200" dirty="0" err="1"/>
              <a:t>рода.но</a:t>
            </a:r>
            <a:r>
              <a:rPr lang="ru-RU" sz="1200" dirty="0"/>
              <a:t> без согласования с </a:t>
            </a:r>
            <a:r>
              <a:rPr lang="ru-RU" sz="1200" dirty="0" smtClean="0"/>
              <a:t>существительными. ПЕРВЫЕ </a:t>
            </a:r>
            <a:r>
              <a:rPr lang="ru-RU" sz="1200" dirty="0"/>
              <a:t>грамматические отношения между словами, но много </a:t>
            </a:r>
            <a:r>
              <a:rPr lang="ru-RU" sz="1200" dirty="0" err="1"/>
              <a:t>аграмматизмов</a:t>
            </a:r>
            <a:r>
              <a:rPr lang="ru-RU" sz="1200" dirty="0"/>
              <a:t>.</a:t>
            </a:r>
          </a:p>
          <a:p>
            <a:r>
              <a:rPr lang="ru-RU" sz="1200" dirty="0"/>
              <a:t>Увеличивается количество слов  в предложении до 3 -4.</a:t>
            </a:r>
          </a:p>
          <a:p>
            <a:pPr>
              <a:buNone/>
            </a:pPr>
            <a:r>
              <a:rPr lang="ru-RU" sz="1200" b="1" i="1" dirty="0" smtClean="0"/>
              <a:t>2 </a:t>
            </a:r>
            <a:r>
              <a:rPr lang="ru-RU" sz="1200" b="1" i="1" dirty="0"/>
              <a:t>этап </a:t>
            </a:r>
            <a:r>
              <a:rPr lang="ru-RU" sz="1200" b="1" i="1" dirty="0" smtClean="0"/>
              <a:t>- </a:t>
            </a:r>
            <a:r>
              <a:rPr lang="ru-RU" sz="1200" b="1" i="1" dirty="0" err="1" smtClean="0"/>
              <a:t>этап</a:t>
            </a:r>
            <a:r>
              <a:rPr lang="ru-RU" sz="1200" b="1" i="1" dirty="0" smtClean="0"/>
              <a:t> </a:t>
            </a:r>
            <a:r>
              <a:rPr lang="ru-RU" sz="1200" b="1" i="1" dirty="0"/>
              <a:t>использования системы  окончаний для выражения связей  </a:t>
            </a:r>
            <a:r>
              <a:rPr lang="ru-RU" sz="1200" b="1" i="1" dirty="0" smtClean="0"/>
              <a:t>слов. Из </a:t>
            </a:r>
            <a:r>
              <a:rPr lang="ru-RU" sz="1200" b="1" i="1" dirty="0"/>
              <a:t>-за   сложности  словоизменения ребенок не </a:t>
            </a:r>
            <a:r>
              <a:rPr lang="ru-RU" sz="1200" b="1" i="1" dirty="0" smtClean="0"/>
              <a:t>может </a:t>
            </a:r>
            <a:r>
              <a:rPr lang="ru-RU" sz="1200" b="1" i="1" dirty="0"/>
              <a:t>одновременно усвоить все формы.</a:t>
            </a:r>
          </a:p>
          <a:p>
            <a:r>
              <a:rPr lang="ru-RU" sz="1200" dirty="0"/>
              <a:t>Последовательность усвоения грамматических форм </a:t>
            </a:r>
            <a:r>
              <a:rPr lang="ru-RU" sz="1200" dirty="0" smtClean="0"/>
              <a:t>обусловлена </a:t>
            </a:r>
            <a:r>
              <a:rPr lang="ru-RU" sz="1200" dirty="0" smtClean="0"/>
              <a:t> </a:t>
            </a:r>
            <a:r>
              <a:rPr lang="ru-RU" sz="1200" dirty="0"/>
              <a:t>частотой  использования в речи окружающих.</a:t>
            </a:r>
          </a:p>
          <a:p>
            <a:r>
              <a:rPr lang="ru-RU" sz="1200" b="1" i="1" dirty="0"/>
              <a:t>Общая тенденция</a:t>
            </a:r>
            <a:r>
              <a:rPr lang="ru-RU" sz="1200" dirty="0"/>
              <a:t> – усвоение наиболее  частотных </a:t>
            </a:r>
            <a:r>
              <a:rPr lang="ru-RU" sz="1200" dirty="0" err="1"/>
              <a:t>окончаний,т.е</a:t>
            </a:r>
            <a:r>
              <a:rPr lang="ru-RU" sz="1200" dirty="0"/>
              <a:t>. усваивает  наиболее продуктивные  правила формообразования. </a:t>
            </a:r>
            <a:r>
              <a:rPr lang="ru-RU" sz="1200" b="1" i="1" dirty="0"/>
              <a:t>Идет усвоение форм </a:t>
            </a:r>
            <a:r>
              <a:rPr lang="ru-RU" sz="1200" b="1" i="1" dirty="0" err="1"/>
              <a:t>Р,.В.,Тв.п</a:t>
            </a:r>
            <a:r>
              <a:rPr lang="ru-RU" sz="1200" b="1" i="1" dirty="0"/>
              <a:t>.,</a:t>
            </a:r>
            <a:r>
              <a:rPr lang="ru-RU" sz="1200" dirty="0"/>
              <a:t> усваивается изменение по лицам</a:t>
            </a:r>
            <a:r>
              <a:rPr lang="ru-RU" sz="1200" dirty="0" smtClean="0"/>
              <a:t>, разграничиваются </a:t>
            </a:r>
            <a:r>
              <a:rPr lang="ru-RU" sz="1200" dirty="0"/>
              <a:t>формы настоящего и прошедшего </a:t>
            </a:r>
            <a:r>
              <a:rPr lang="ru-RU" sz="1200" dirty="0" smtClean="0"/>
              <a:t>времени, хотя </a:t>
            </a:r>
            <a:r>
              <a:rPr lang="ru-RU" sz="1200" dirty="0"/>
              <a:t>в прошедшем времени родовые формы могут  смешиваться.</a:t>
            </a:r>
          </a:p>
          <a:p>
            <a:r>
              <a:rPr lang="ru-RU" sz="1200" b="1" i="1" dirty="0"/>
              <a:t>Словоизменение прилагательных  не  усвоено.</a:t>
            </a:r>
            <a:endParaRPr lang="ru-RU" sz="1200" dirty="0"/>
          </a:p>
          <a:p>
            <a:r>
              <a:rPr lang="ru-RU" sz="1200" dirty="0"/>
              <a:t>Усвоены </a:t>
            </a:r>
            <a:r>
              <a:rPr lang="ru-RU" sz="1200" b="1" i="1" dirty="0"/>
              <a:t>личные местоимения.</a:t>
            </a:r>
            <a:endParaRPr lang="ru-RU" sz="1200" dirty="0"/>
          </a:p>
          <a:p>
            <a:r>
              <a:rPr lang="ru-RU" sz="1200" dirty="0"/>
              <a:t>Появляются простые</a:t>
            </a:r>
            <a:r>
              <a:rPr lang="ru-RU" sz="1200" b="1" i="1" dirty="0"/>
              <a:t> предлоги В,НА,</a:t>
            </a:r>
            <a:endParaRPr lang="ru-RU" sz="1200" dirty="0"/>
          </a:p>
          <a:p>
            <a:r>
              <a:rPr lang="ru-RU" sz="1200" b="1" i="1" dirty="0"/>
              <a:t>У,С.  </a:t>
            </a:r>
            <a:r>
              <a:rPr lang="ru-RU" sz="1200" dirty="0"/>
              <a:t> наблюдаются замены </a:t>
            </a:r>
            <a:r>
              <a:rPr lang="ru-RU" sz="1200" dirty="0" smtClean="0"/>
              <a:t>предлогов, </a:t>
            </a:r>
            <a:r>
              <a:rPr lang="ru-RU" sz="1200" dirty="0"/>
              <a:t>смешение окончаний.</a:t>
            </a:r>
          </a:p>
          <a:p>
            <a:r>
              <a:rPr lang="ru-RU" sz="1200" dirty="0"/>
              <a:t>Происходит расширение и усложнение структуры предложений(5 -8 </a:t>
            </a:r>
            <a:r>
              <a:rPr lang="ru-RU" sz="1200" dirty="0" smtClean="0"/>
              <a:t>слов),появляются </a:t>
            </a:r>
            <a:r>
              <a:rPr lang="ru-RU" sz="1200" dirty="0"/>
              <a:t>сложные </a:t>
            </a:r>
            <a:r>
              <a:rPr lang="ru-RU" sz="1200" dirty="0" smtClean="0"/>
              <a:t> предложения, сначала бессоюзные, а затем </a:t>
            </a:r>
            <a:r>
              <a:rPr lang="ru-RU" sz="1200" dirty="0"/>
              <a:t>с союзами.</a:t>
            </a:r>
          </a:p>
          <a:p>
            <a:pPr>
              <a:buNone/>
            </a:pPr>
            <a:r>
              <a:rPr lang="ru-RU" sz="1200" b="1" i="1" dirty="0"/>
              <a:t>3 этап- этап усвоения служебных  слов для выражения синтаксических отношений.</a:t>
            </a:r>
            <a:endParaRPr lang="ru-RU" sz="1200" dirty="0"/>
          </a:p>
          <a:p>
            <a:r>
              <a:rPr lang="ru-RU" sz="1200" dirty="0"/>
              <a:t>Усвоение предлогов происходит  лишь после усвоения основных форм окончаний.</a:t>
            </a:r>
          </a:p>
          <a:p>
            <a:r>
              <a:rPr lang="ru-RU" sz="1200" dirty="0"/>
              <a:t>Употребляет предлоги и союзы. но при  употреблении сложных предлогов </a:t>
            </a:r>
            <a:r>
              <a:rPr lang="ru-RU" sz="1200" dirty="0" smtClean="0"/>
              <a:t> наблюдаются  </a:t>
            </a:r>
            <a:r>
              <a:rPr lang="ru-RU" sz="1200" dirty="0" err="1" smtClean="0"/>
              <a:t>аграмматизмы</a:t>
            </a:r>
            <a:r>
              <a:rPr lang="ru-RU" sz="1200" dirty="0"/>
              <a:t>, продолжается усвоение правил словообразования,</a:t>
            </a:r>
          </a:p>
          <a:p>
            <a:r>
              <a:rPr lang="ru-RU" sz="1200" dirty="0"/>
              <a:t>З</a:t>
            </a:r>
            <a:r>
              <a:rPr lang="ru-RU" sz="1200" dirty="0" smtClean="0"/>
              <a:t>акрепляется </a:t>
            </a:r>
            <a:r>
              <a:rPr lang="ru-RU" sz="1200" dirty="0"/>
              <a:t>согласование прилагательных  с существительными в косвенных падежах.</a:t>
            </a:r>
          </a:p>
          <a:p>
            <a:r>
              <a:rPr lang="ru-RU" sz="1200" b="1" i="1" dirty="0"/>
              <a:t>Идет усвоение многих грамматических форм</a:t>
            </a:r>
            <a:r>
              <a:rPr lang="ru-RU" sz="1200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85728"/>
            <a:ext cx="8543956" cy="4525963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en-US" b="1" i="1" dirty="0"/>
              <a:t>III</a:t>
            </a:r>
            <a:r>
              <a:rPr lang="ru-RU" b="1" i="1" dirty="0"/>
              <a:t>  </a:t>
            </a:r>
            <a:r>
              <a:rPr lang="ru-RU" b="1" i="1" dirty="0" smtClean="0"/>
              <a:t>период -  </a:t>
            </a:r>
            <a:r>
              <a:rPr lang="ru-RU" b="1" i="1" dirty="0" err="1" smtClean="0"/>
              <a:t>период</a:t>
            </a:r>
            <a:r>
              <a:rPr lang="ru-RU" b="1" i="1" dirty="0" smtClean="0"/>
              <a:t>   дальнейшего </a:t>
            </a:r>
            <a:r>
              <a:rPr lang="ru-RU" b="1" i="1" dirty="0"/>
              <a:t>усвоения морфологической  системы </a:t>
            </a:r>
            <a:r>
              <a:rPr lang="ru-RU" b="1" i="1" dirty="0" smtClean="0"/>
              <a:t>языка (от </a:t>
            </a:r>
            <a:r>
              <a:rPr lang="ru-RU" b="1" i="1" dirty="0"/>
              <a:t>3 до 7</a:t>
            </a:r>
            <a:r>
              <a:rPr lang="ru-RU" b="1" i="1" dirty="0" smtClean="0"/>
              <a:t>)</a:t>
            </a:r>
          </a:p>
          <a:p>
            <a:pPr>
              <a:buNone/>
            </a:pPr>
            <a:r>
              <a:rPr lang="ru-RU" dirty="0" smtClean="0"/>
              <a:t>         Систематизируются </a:t>
            </a:r>
            <a:r>
              <a:rPr lang="ru-RU" dirty="0"/>
              <a:t>грамматические формы по темам склонение и спряжение, усваиваются многие единичные формы, исключения. Значительно сокращается словотворчество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/>
              <a:t>К школьному возрасту ребенок овладевает сложной системой практической </a:t>
            </a:r>
            <a:r>
              <a:rPr lang="ru-RU" b="1" dirty="0" smtClean="0"/>
              <a:t>грамматики.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642910" y="50004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Методы логопедической работы над  словоизменением (морфология)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Отрабатываются категории</a:t>
            </a:r>
          </a:p>
          <a:p>
            <a:r>
              <a:rPr lang="ru-RU" smtClean="0"/>
              <a:t>числа </a:t>
            </a:r>
            <a:r>
              <a:rPr lang="ru-RU" dirty="0" smtClean="0"/>
              <a:t>(один-много)</a:t>
            </a:r>
          </a:p>
          <a:p>
            <a:r>
              <a:rPr lang="ru-RU" dirty="0" smtClean="0"/>
              <a:t>рода (</a:t>
            </a:r>
            <a:r>
              <a:rPr lang="ru-RU" dirty="0" err="1" smtClean="0"/>
              <a:t>мой-моя-мое</a:t>
            </a:r>
            <a:r>
              <a:rPr lang="ru-RU" dirty="0" smtClean="0"/>
              <a:t>)</a:t>
            </a:r>
          </a:p>
          <a:p>
            <a:r>
              <a:rPr lang="ru-RU" dirty="0" smtClean="0"/>
              <a:t>падежа (И. (один-много)- Р. (чего не стало?) –Д.(кому что дадим? письмо кому? подарок кому?) – В.(кормим кого? «бинокль» – вижу что, кого?) – Т. (рисую чем?) – П. (говорю о ком? мечтаю о чем?)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39351754"/>
              </p:ext>
            </p:extLst>
          </p:nvPr>
        </p:nvGraphicFramePr>
        <p:xfrm>
          <a:off x="827584" y="1412776"/>
          <a:ext cx="7836125" cy="5135806"/>
        </p:xfrm>
        <a:graphic>
          <a:graphicData uri="http://schemas.openxmlformats.org/drawingml/2006/table">
            <a:tbl>
              <a:tblPr firstCol="1"/>
              <a:tblGrid>
                <a:gridCol w="2691658"/>
                <a:gridCol w="2654913"/>
                <a:gridCol w="2489554"/>
              </a:tblGrid>
              <a:tr h="513580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/>
                        <a:t>  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                                           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899594" y="260648"/>
            <a:ext cx="763284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/>
              <a:t>Этапы формирования словоизменения</a:t>
            </a:r>
            <a:endParaRPr lang="ru-RU" sz="2400" b="1" i="1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78438617"/>
              </p:ext>
            </p:extLst>
          </p:nvPr>
        </p:nvGraphicFramePr>
        <p:xfrm>
          <a:off x="827584" y="1412776"/>
          <a:ext cx="7841673" cy="648072"/>
        </p:xfrm>
        <a:graphic>
          <a:graphicData uri="http://schemas.openxmlformats.org/drawingml/2006/table">
            <a:tbl>
              <a:tblPr/>
              <a:tblGrid>
                <a:gridCol w="7841673"/>
              </a:tblGrid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Первый этап                                 Второй этап                                Третий этап</a:t>
                      </a:r>
                    </a:p>
                    <a:p>
                      <a:endParaRPr lang="ru-RU" dirty="0" smtClean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420888"/>
            <a:ext cx="2592287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408515"/>
            <a:ext cx="2520280" cy="32527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470825"/>
            <a:ext cx="2843808" cy="2038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075413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Словообразование представляет, собой с одной стороны, особый путь развития словаря, одно из основных средств пополнения словарного состава языка, а с другой – оно является составной частью морфологической системы языка, т.к. происходит путем соединения и комбинирования морфем.</a:t>
            </a:r>
          </a:p>
          <a:p>
            <a:pPr>
              <a:buNone/>
            </a:pPr>
            <a:r>
              <a:rPr lang="ru-RU" dirty="0" smtClean="0"/>
              <a:t>Логопедическая работа направлена на формирование словообразования существительных, глаголов, </a:t>
            </a:r>
            <a:r>
              <a:rPr lang="ru-RU" dirty="0" smtClean="0"/>
              <a:t>прилагательных.</a:t>
            </a:r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1217</Words>
  <Application>Microsoft Office PowerPoint</Application>
  <PresentationFormat>Экран (4:3)</PresentationFormat>
  <Paragraphs>136</Paragraphs>
  <Slides>16</Slides>
  <Notes>4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Развитие и формирование грамматического строя речи</vt:lpstr>
      <vt:lpstr>Периоды формирования грамматического строя</vt:lpstr>
      <vt:lpstr>Слайд 3</vt:lpstr>
      <vt:lpstr>Слайд 4</vt:lpstr>
      <vt:lpstr>Слайд 5</vt:lpstr>
      <vt:lpstr>Слайд 6</vt:lpstr>
      <vt:lpstr>Методы логопедической работы над  словоизменением (морфология)</vt:lpstr>
      <vt:lpstr>Слайд 8</vt:lpstr>
      <vt:lpstr>Слайд 9</vt:lpstr>
      <vt:lpstr>Слайд 10</vt:lpstr>
      <vt:lpstr>Слайд 11</vt:lpstr>
      <vt:lpstr>Слайд 12</vt:lpstr>
      <vt:lpstr>Работа над формированием фразы (предложения)</vt:lpstr>
      <vt:lpstr>Слайд 14</vt:lpstr>
      <vt:lpstr>Слайд 15</vt:lpstr>
      <vt:lpstr>Слайд 16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и формирование грамматического строя речи</dc:title>
  <dc:creator>Speed_XP</dc:creator>
  <cp:lastModifiedBy>1</cp:lastModifiedBy>
  <cp:revision>36</cp:revision>
  <dcterms:created xsi:type="dcterms:W3CDTF">2016-02-28T13:06:01Z</dcterms:created>
  <dcterms:modified xsi:type="dcterms:W3CDTF">2016-03-16T08:46:25Z</dcterms:modified>
</cp:coreProperties>
</file>