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5" r:id="rId3"/>
    <p:sldId id="296" r:id="rId4"/>
    <p:sldId id="257" r:id="rId5"/>
    <p:sldId id="258" r:id="rId6"/>
    <p:sldId id="281" r:id="rId7"/>
    <p:sldId id="282" r:id="rId8"/>
    <p:sldId id="260" r:id="rId9"/>
    <p:sldId id="261" r:id="rId10"/>
    <p:sldId id="266" r:id="rId11"/>
    <p:sldId id="267" r:id="rId12"/>
    <p:sldId id="279" r:id="rId13"/>
    <p:sldId id="262" r:id="rId14"/>
    <p:sldId id="263" r:id="rId15"/>
    <p:sldId id="268" r:id="rId16"/>
    <p:sldId id="264" r:id="rId17"/>
    <p:sldId id="265" r:id="rId18"/>
    <p:sldId id="269" r:id="rId19"/>
    <p:sldId id="270" r:id="rId20"/>
    <p:sldId id="276" r:id="rId21"/>
    <p:sldId id="271" r:id="rId22"/>
    <p:sldId id="298" r:id="rId23"/>
    <p:sldId id="273" r:id="rId24"/>
    <p:sldId id="274" r:id="rId25"/>
    <p:sldId id="283" r:id="rId26"/>
    <p:sldId id="284" r:id="rId27"/>
    <p:sldId id="294" r:id="rId28"/>
    <p:sldId id="286" r:id="rId29"/>
    <p:sldId id="287" r:id="rId30"/>
    <p:sldId id="288" r:id="rId31"/>
    <p:sldId id="290" r:id="rId32"/>
    <p:sldId id="291" r:id="rId33"/>
    <p:sldId id="292" r:id="rId34"/>
    <p:sldId id="277" r:id="rId35"/>
    <p:sldId id="293" r:id="rId36"/>
    <p:sldId id="297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3500" autoAdjust="0"/>
  </p:normalViewPr>
  <p:slideViewPr>
    <p:cSldViewPr>
      <p:cViewPr varScale="1">
        <p:scale>
          <a:sx n="74" d="100"/>
          <a:sy n="74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F80B76-EEB1-46F7-BC4E-9B455F6843D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0A5EEF-DB07-4539-B207-23BA86A8A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аташа\Pictures\солнечная система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8280920" cy="56886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3"/>
            <a:ext cx="7702624" cy="122413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Космос. Человек  и  космос.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776864" cy="112968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Исследование  космоса.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5320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Ракеты  </a:t>
            </a:r>
            <a:r>
              <a:rPr lang="ru-RU" b="1" i="1" dirty="0" smtClean="0">
                <a:solidFill>
                  <a:srgbClr val="7030A0"/>
                </a:solidFill>
              </a:rPr>
              <a:t>нового  поколения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3538736" cy="497544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Американский «</a:t>
            </a:r>
            <a:r>
              <a:rPr lang="ru-RU" dirty="0" err="1" smtClean="0">
                <a:solidFill>
                  <a:schemeClr val="accent2"/>
                </a:solidFill>
              </a:rPr>
              <a:t>Шатл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99992" y="1268760"/>
            <a:ext cx="3427856" cy="490344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Российский «Буран»</a:t>
            </a: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C:\Users\Наташа\Pictures\шат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204864"/>
            <a:ext cx="3384376" cy="3528392"/>
          </a:xfrm>
          <a:prstGeom prst="rect">
            <a:avLst/>
          </a:prstGeom>
          <a:noFill/>
        </p:spPr>
      </p:pic>
      <p:pic>
        <p:nvPicPr>
          <p:cNvPr id="9219" name="Picture 3" descr="C:\Users\Наташа\Pictures\бура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276872"/>
            <a:ext cx="3528392" cy="38334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Корабль  будущего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Наташа\Pictures\корабль будущег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556792"/>
            <a:ext cx="7272808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5760640" cy="72008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</a:rPr>
              <a:t>      </a:t>
            </a:r>
            <a:r>
              <a:rPr lang="ru-RU" b="1" i="1" dirty="0" smtClean="0">
                <a:solidFill>
                  <a:schemeClr val="accent1"/>
                </a:solidFill>
              </a:rPr>
              <a:t>Космодром. Байконур.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22530" name="Picture 2" descr="C:\Users\Наташа\Pictures\космодро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7" y="1124744"/>
            <a:ext cx="7560841" cy="49736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377136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Ракета  на  старт  </a:t>
            </a:r>
            <a:r>
              <a:rPr lang="ru-RU" i="1" dirty="0" smtClean="0">
                <a:solidFill>
                  <a:srgbClr val="7030A0"/>
                </a:solidFill>
              </a:rPr>
              <a:t>…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Наташа\Pictures\запуск ракеты-носител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62000" y="1600200"/>
            <a:ext cx="3048000" cy="4572000"/>
          </a:xfrm>
          <a:prstGeom prst="rect">
            <a:avLst/>
          </a:prstGeom>
          <a:noFill/>
        </p:spPr>
      </p:pic>
      <p:pic>
        <p:nvPicPr>
          <p:cNvPr id="4099" name="Picture 3" descr="C:\Users\Наташа\Pictures\космос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580618" y="1600200"/>
            <a:ext cx="3037114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</a:t>
            </a:r>
            <a:r>
              <a:rPr lang="ru-RU" b="1" i="1" dirty="0" smtClean="0">
                <a:solidFill>
                  <a:srgbClr val="7030A0"/>
                </a:solidFill>
              </a:rPr>
              <a:t>Ракеты  на  пути  в  космос  </a:t>
            </a:r>
            <a:r>
              <a:rPr lang="ru-RU" b="1" dirty="0" smtClean="0">
                <a:solidFill>
                  <a:srgbClr val="7030A0"/>
                </a:solidFill>
              </a:rPr>
              <a:t>…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Старт.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Наташа\Pictures\запус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340768"/>
            <a:ext cx="3456384" cy="4824537"/>
          </a:xfrm>
          <a:prstGeom prst="rect">
            <a:avLst/>
          </a:prstGeom>
          <a:noFill/>
        </p:spPr>
      </p:pic>
      <p:pic>
        <p:nvPicPr>
          <p:cNvPr id="6147" name="Picture 3" descr="C:\Users\Наташа\Pictures\стар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060849"/>
            <a:ext cx="3240360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532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Ракета  в  космосе …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Наташа\Pictures\ракетоносител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84785"/>
            <a:ext cx="7704855" cy="3974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85010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Орбитальные  станции.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3719264" cy="4903440"/>
          </a:xfrm>
        </p:spPr>
        <p:txBody>
          <a:bodyPr/>
          <a:lstStyle/>
          <a:p>
            <a:r>
              <a:rPr lang="ru-RU" dirty="0" smtClean="0"/>
              <a:t>Станция «Мир»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99992" y="1196752"/>
            <a:ext cx="3456384" cy="4975448"/>
          </a:xfrm>
        </p:spPr>
        <p:txBody>
          <a:bodyPr/>
          <a:lstStyle/>
          <a:p>
            <a:r>
              <a:rPr lang="ru-RU" dirty="0" smtClean="0"/>
              <a:t>Станция «Салют»</a:t>
            </a:r>
            <a:endParaRPr lang="ru-RU" dirty="0"/>
          </a:p>
        </p:txBody>
      </p:sp>
      <p:pic>
        <p:nvPicPr>
          <p:cNvPr id="7170" name="Picture 2" descr="C:\Users\Наташа\Pictures\орбитальная ст. салю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844824"/>
            <a:ext cx="3816424" cy="4248472"/>
          </a:xfrm>
          <a:prstGeom prst="rect">
            <a:avLst/>
          </a:prstGeom>
          <a:noFill/>
        </p:spPr>
      </p:pic>
      <p:pic>
        <p:nvPicPr>
          <p:cNvPr id="7171" name="Picture 3" descr="C:\Users\Наташа\Pictures\станция ми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844824"/>
            <a:ext cx="3888432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92211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Орбитальные  станции.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Наташа\Pictures\орбит. к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3600400" cy="4749462"/>
          </a:xfrm>
          <a:prstGeom prst="rect">
            <a:avLst/>
          </a:prstGeom>
          <a:noFill/>
        </p:spPr>
      </p:pic>
      <p:pic>
        <p:nvPicPr>
          <p:cNvPr id="8195" name="Picture 3" descr="C:\Users\Наташа\Pictures\кс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556792"/>
            <a:ext cx="3672408" cy="46467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48072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Первый  человек  </a:t>
            </a:r>
            <a:r>
              <a:rPr lang="ru-RU" i="1" dirty="0" smtClean="0">
                <a:solidFill>
                  <a:srgbClr val="0070C0"/>
                </a:solidFill>
              </a:rPr>
              <a:t>в  космосе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3754760" cy="4543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12  апреля  1961  года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впервые  человек  с  планеты  Земля – </a:t>
            </a:r>
            <a:r>
              <a:rPr lang="ru-RU" i="1" dirty="0" smtClean="0">
                <a:solidFill>
                  <a:srgbClr val="0070C0"/>
                </a:solidFill>
              </a:rPr>
              <a:t>ЮРИЙ  АЛЕКСЕЕВИЧ  ГАГАРИН </a:t>
            </a:r>
            <a:r>
              <a:rPr lang="ru-RU" dirty="0" smtClean="0"/>
              <a:t>– побывал  в  космосе.                         Полёт  проходил  на  корабле </a:t>
            </a:r>
            <a:r>
              <a:rPr lang="ru-RU" dirty="0" smtClean="0">
                <a:solidFill>
                  <a:srgbClr val="0070C0"/>
                </a:solidFill>
              </a:rPr>
              <a:t>«Восток – 1»    </a:t>
            </a:r>
            <a:r>
              <a:rPr lang="ru-RU" dirty="0" smtClean="0"/>
              <a:t>и  занял  </a:t>
            </a:r>
            <a:r>
              <a:rPr lang="ru-RU" i="1" dirty="0" smtClean="0">
                <a:solidFill>
                  <a:srgbClr val="0070C0"/>
                </a:solidFill>
              </a:rPr>
              <a:t>108  минут.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Наташа\Pictures\гагарин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427984" y="1412776"/>
            <a:ext cx="3312368" cy="44058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Pictures\гагари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212976"/>
            <a:ext cx="3593304" cy="266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65168" cy="864096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Человек  в  космосе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Корабль «Восток»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1124744"/>
            <a:ext cx="3643880" cy="504745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После  этого  полёта  </a:t>
            </a:r>
            <a:r>
              <a:rPr lang="ru-RU" dirty="0" smtClean="0">
                <a:solidFill>
                  <a:srgbClr val="C00000"/>
                </a:solidFill>
              </a:rPr>
              <a:t>Ю.А.Гагарин  </a:t>
            </a:r>
            <a:r>
              <a:rPr lang="ru-RU" dirty="0" smtClean="0">
                <a:solidFill>
                  <a:srgbClr val="7030A0"/>
                </a:solidFill>
              </a:rPr>
              <a:t>получил </a:t>
            </a:r>
            <a:r>
              <a:rPr lang="ru-RU" dirty="0" smtClean="0">
                <a:solidFill>
                  <a:srgbClr val="C00000"/>
                </a:solidFill>
              </a:rPr>
              <a:t> Золотую  звезду  «Героя  Советского  Союза».</a:t>
            </a:r>
          </a:p>
          <a:p>
            <a:endParaRPr lang="ru-RU" dirty="0"/>
          </a:p>
        </p:txBody>
      </p:sp>
      <p:pic>
        <p:nvPicPr>
          <p:cNvPr id="13314" name="Picture 2" descr="C:\Users\Наташа\Pictures\восто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204864"/>
            <a:ext cx="309634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548680"/>
            <a:ext cx="6624736" cy="2016224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accent5"/>
                </a:solidFill>
              </a:rPr>
              <a:t>Мечта  людей  о  полётах.</a:t>
            </a:r>
            <a:endParaRPr lang="ru-RU" sz="3200" i="1" dirty="0">
              <a:solidFill>
                <a:schemeClr val="accent5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39752" y="3429000"/>
            <a:ext cx="6100192" cy="2232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Люди  на  протяжении  многих  тысяч  лет  мечтали  о  полётах  в  небо.  </a:t>
            </a:r>
            <a:r>
              <a:rPr lang="ru-RU" sz="2000" dirty="0" smtClean="0">
                <a:solidFill>
                  <a:schemeClr val="accent5"/>
                </a:solidFill>
              </a:rPr>
              <a:t>И  </a:t>
            </a:r>
            <a:r>
              <a:rPr lang="ru-RU" sz="2000" i="1" dirty="0" smtClean="0">
                <a:solidFill>
                  <a:schemeClr val="accent5"/>
                </a:solidFill>
              </a:rPr>
              <a:t>только  в  20  веке  эта  мечта  стала  реальностью</a:t>
            </a:r>
            <a:r>
              <a:rPr lang="ru-RU" sz="2000" dirty="0" smtClean="0">
                <a:solidFill>
                  <a:schemeClr val="accent5"/>
                </a:solidFill>
              </a:rPr>
              <a:t>. </a:t>
            </a:r>
            <a:r>
              <a:rPr lang="ru-RU" sz="2000" dirty="0" smtClean="0"/>
              <a:t>Сначала  в  космос  люди  посылают  зонды – роботов, которые  исследуют  то, до  чего  люди  пока  добраться  не  могут.</a:t>
            </a:r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ша\Pictures\о гагарин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836712"/>
            <a:ext cx="720080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377136" cy="101297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Человек  в  космосе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C:\Users\Наташа\Pictures\гагари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204864"/>
            <a:ext cx="3826768" cy="2979784"/>
          </a:xfrm>
          <a:prstGeom prst="rect">
            <a:avLst/>
          </a:prstGeom>
          <a:noFill/>
        </p:spPr>
      </p:pic>
      <p:pic>
        <p:nvPicPr>
          <p:cNvPr id="14339" name="Picture 3" descr="C:\Users\Наташа\Pictures\письмо гагари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270374" y="2204864"/>
            <a:ext cx="4406081" cy="27283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1052736"/>
            <a:ext cx="6046440" cy="201622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/>
                </a:solidFill>
              </a:rPr>
              <a:t>  День  космонавтики.</a:t>
            </a:r>
            <a:endParaRPr lang="ru-RU" sz="3600" i="1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67744" y="3717032"/>
            <a:ext cx="6190456" cy="2304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Теперь  день  </a:t>
            </a:r>
            <a:r>
              <a:rPr lang="ru-RU" sz="2400" i="1" dirty="0" smtClean="0">
                <a:solidFill>
                  <a:schemeClr val="accent4"/>
                </a:solidFill>
              </a:rPr>
              <a:t>12  апреля  </a:t>
            </a:r>
            <a:r>
              <a:rPr lang="ru-RU" sz="2400" dirty="0" smtClean="0">
                <a:solidFill>
                  <a:schemeClr val="accent1"/>
                </a:solidFill>
              </a:rPr>
              <a:t>является  Днём  Космонавтики</a:t>
            </a:r>
            <a:r>
              <a:rPr lang="ru-RU" sz="2000" dirty="0" smtClean="0">
                <a:solidFill>
                  <a:schemeClr val="accent1"/>
                </a:solidFill>
              </a:rPr>
              <a:t>. 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/>
              <a:t>И  все  россияне  помнят  и  чтят   тех, кто  осуществил  полёт  человека  с  планеты  Земля  в  космос.     Это наши  учёные – конструкторы.  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9316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Космонавты  на  орбите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C:\Users\Наташа\Pictures\выход в космо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28800"/>
            <a:ext cx="3609156" cy="4464496"/>
          </a:xfrm>
          <a:prstGeom prst="rect">
            <a:avLst/>
          </a:prstGeom>
          <a:noFill/>
        </p:spPr>
      </p:pic>
      <p:pic>
        <p:nvPicPr>
          <p:cNvPr id="16389" name="Picture 5" descr="C:\Users\Наташа\Pictures\космонавт на орбит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772816"/>
            <a:ext cx="388843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37176" cy="8640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Первая  </a:t>
            </a:r>
            <a:r>
              <a:rPr lang="ru-RU" b="1" i="1" dirty="0" smtClean="0">
                <a:solidFill>
                  <a:srgbClr val="C00000"/>
                </a:solidFill>
              </a:rPr>
              <a:t>женщина</a:t>
            </a:r>
            <a:r>
              <a:rPr lang="ru-RU" b="1" i="1" dirty="0" smtClean="0">
                <a:solidFill>
                  <a:srgbClr val="7030A0"/>
                </a:solidFill>
              </a:rPr>
              <a:t>-космонавт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C:\Users\Наташа\Pictures\терешк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39552" y="1484784"/>
            <a:ext cx="3312368" cy="44644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1340768"/>
            <a:ext cx="396044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</a:rPr>
              <a:t>Терешкова  Валентина  Владимировна.   </a:t>
            </a:r>
            <a:r>
              <a:rPr lang="ru-RU" dirty="0" smtClean="0">
                <a:solidFill>
                  <a:srgbClr val="7030A0"/>
                </a:solidFill>
              </a:rPr>
              <a:t>Первая  женщина, которая  16 – 19 июня  </a:t>
            </a:r>
            <a:r>
              <a:rPr lang="ru-RU" b="1" i="1" dirty="0" smtClean="0">
                <a:solidFill>
                  <a:srgbClr val="C00000"/>
                </a:solidFill>
              </a:rPr>
              <a:t>1963 года  </a:t>
            </a:r>
            <a:r>
              <a:rPr lang="ru-RU" dirty="0" smtClean="0">
                <a:solidFill>
                  <a:srgbClr val="7030A0"/>
                </a:solidFill>
              </a:rPr>
              <a:t>на  корабле  </a:t>
            </a:r>
            <a:r>
              <a:rPr lang="ru-RU" i="1" dirty="0" smtClean="0">
                <a:solidFill>
                  <a:srgbClr val="C00000"/>
                </a:solidFill>
              </a:rPr>
              <a:t>«Восток – 6»  </a:t>
            </a:r>
            <a:r>
              <a:rPr lang="ru-RU" dirty="0" smtClean="0">
                <a:solidFill>
                  <a:srgbClr val="7030A0"/>
                </a:solidFill>
              </a:rPr>
              <a:t>поднялась  в  космос. Продолжительность  полёта – </a:t>
            </a:r>
            <a:r>
              <a:rPr lang="ru-RU" i="1" dirty="0" smtClean="0">
                <a:solidFill>
                  <a:srgbClr val="C00000"/>
                </a:solidFill>
              </a:rPr>
              <a:t>70 часов.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81192" cy="12241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Первый  выход  человека                     </a:t>
            </a:r>
            <a:r>
              <a:rPr lang="ru-RU" i="1" dirty="0" smtClean="0">
                <a:solidFill>
                  <a:srgbClr val="00B050"/>
                </a:solidFill>
              </a:rPr>
              <a:t>в  космическое  пространство.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4032448" cy="4903440"/>
          </a:xfrm>
        </p:spPr>
        <p:txBody>
          <a:bodyPr>
            <a:normAutofit/>
          </a:bodyPr>
          <a:lstStyle/>
          <a:p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Алексей  Леонов – </a:t>
            </a:r>
            <a:r>
              <a:rPr lang="ru-RU" dirty="0" smtClean="0"/>
              <a:t>первый  человек, который  вышел             </a:t>
            </a:r>
            <a:r>
              <a:rPr lang="ru-RU" b="1" i="1" dirty="0" smtClean="0">
                <a:solidFill>
                  <a:srgbClr val="0070C0"/>
                </a:solidFill>
              </a:rPr>
              <a:t>в</a:t>
            </a:r>
            <a:r>
              <a:rPr lang="ru-RU" b="1" i="1" dirty="0" smtClean="0">
                <a:solidFill>
                  <a:schemeClr val="accent2"/>
                </a:solidFill>
              </a:rPr>
              <a:t>  </a:t>
            </a:r>
            <a:r>
              <a:rPr lang="ru-RU" b="1" i="1" dirty="0" smtClean="0">
                <a:solidFill>
                  <a:srgbClr val="0070C0"/>
                </a:solidFill>
              </a:rPr>
              <a:t>открытый  космос.</a:t>
            </a:r>
            <a:r>
              <a:rPr lang="ru-RU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ru-RU" dirty="0" smtClean="0"/>
              <a:t>В  специальном  скафандре , </a:t>
            </a:r>
            <a:r>
              <a:rPr lang="ru-RU" dirty="0" smtClean="0">
                <a:solidFill>
                  <a:srgbClr val="0070C0"/>
                </a:solidFill>
              </a:rPr>
              <a:t>12 минут.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Это  было  18 марта  </a:t>
            </a:r>
            <a:r>
              <a:rPr lang="ru-RU" b="1" i="1" dirty="0" smtClean="0">
                <a:solidFill>
                  <a:srgbClr val="0070C0"/>
                </a:solidFill>
              </a:rPr>
              <a:t>1965 года  </a:t>
            </a:r>
            <a:r>
              <a:rPr lang="ru-RU" dirty="0" smtClean="0"/>
              <a:t>на  корабле «Восход – 2».</a:t>
            </a:r>
            <a:endParaRPr lang="ru-RU" dirty="0"/>
          </a:p>
        </p:txBody>
      </p:sp>
      <p:pic>
        <p:nvPicPr>
          <p:cNvPr id="1026" name="Picture 2" descr="C:\Users\Наташа\Pictures\леоно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628800"/>
            <a:ext cx="3240360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2115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Светлана  Савицкая –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ru-RU" dirty="0" smtClean="0">
                <a:solidFill>
                  <a:srgbClr val="7030A0"/>
                </a:solidFill>
              </a:rPr>
              <a:t>вторая  женщина  космонавт.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Наташа\Pictures\савицка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83568" y="1700808"/>
            <a:ext cx="3168352" cy="424847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412776"/>
            <a:ext cx="4118176" cy="47594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С.В.Савицкая – космонавт – исследователь.                         На  корабле «Союз Т»                         </a:t>
            </a:r>
            <a:r>
              <a:rPr lang="ru-RU" dirty="0" smtClean="0">
                <a:solidFill>
                  <a:srgbClr val="C00000"/>
                </a:solidFill>
              </a:rPr>
              <a:t>в  августе  </a:t>
            </a:r>
            <a:r>
              <a:rPr lang="ru-RU" b="1" dirty="0" smtClean="0">
                <a:solidFill>
                  <a:srgbClr val="C00000"/>
                </a:solidFill>
              </a:rPr>
              <a:t>1982 года </a:t>
            </a:r>
            <a:r>
              <a:rPr lang="ru-RU" dirty="0" smtClean="0"/>
              <a:t>совершила   космический  полёт. А во  время второго своего  полёта  </a:t>
            </a:r>
            <a:r>
              <a:rPr lang="ru-RU" i="1" dirty="0" smtClean="0">
                <a:solidFill>
                  <a:srgbClr val="C00000"/>
                </a:solidFill>
              </a:rPr>
              <a:t>25 июля </a:t>
            </a:r>
            <a:r>
              <a:rPr lang="ru-RU" b="1" i="1" dirty="0" smtClean="0">
                <a:solidFill>
                  <a:srgbClr val="C00000"/>
                </a:solidFill>
              </a:rPr>
              <a:t>1984 года  </a:t>
            </a:r>
            <a:r>
              <a:rPr lang="ru-RU" i="1" dirty="0" smtClean="0">
                <a:solidFill>
                  <a:srgbClr val="C00000"/>
                </a:solidFill>
              </a:rPr>
              <a:t>совершила  выход  в  открытый  космос </a:t>
            </a:r>
            <a:r>
              <a:rPr lang="ru-RU" dirty="0" smtClean="0"/>
              <a:t> с  орбитальной  станции  «Салют 7». Сейчас  С.В.Савицкая – Депутат  Госдумы.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41232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Первые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советские</a:t>
            </a:r>
            <a:r>
              <a:rPr lang="ru-RU" b="1" dirty="0" smtClean="0"/>
              <a:t>  </a:t>
            </a:r>
            <a:r>
              <a:rPr lang="ru-RU" b="1" i="1" dirty="0" smtClean="0">
                <a:solidFill>
                  <a:srgbClr val="7030A0"/>
                </a:solidFill>
              </a:rPr>
              <a:t>космонавты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Наташа\Pictures\первые косм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55576" y="1412776"/>
            <a:ext cx="756084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Самый</a:t>
            </a:r>
            <a:r>
              <a:rPr lang="ru-RU" b="1" dirty="0" smtClean="0"/>
              <a:t>  </a:t>
            </a:r>
            <a:r>
              <a:rPr lang="ru-RU" b="1" i="1" dirty="0" smtClean="0">
                <a:solidFill>
                  <a:srgbClr val="0070C0"/>
                </a:solidFill>
              </a:rPr>
              <a:t>продолжительный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7030A0"/>
                </a:solidFill>
              </a:rPr>
              <a:t>полёт.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Наташа\Pictures\тр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4896544" cy="345638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20072" y="1628800"/>
            <a:ext cx="3466728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2"/>
                </a:solidFill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</a:rPr>
              <a:t>Полгода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длился  полёт  </a:t>
            </a:r>
            <a:r>
              <a:rPr lang="ru-RU" dirty="0" smtClean="0">
                <a:solidFill>
                  <a:srgbClr val="0070C0"/>
                </a:solidFill>
              </a:rPr>
              <a:t>( январь – июль  </a:t>
            </a:r>
            <a:r>
              <a:rPr lang="ru-RU" b="1" i="1" dirty="0" smtClean="0">
                <a:solidFill>
                  <a:srgbClr val="0070C0"/>
                </a:solidFill>
              </a:rPr>
              <a:t>1993 года </a:t>
            </a:r>
            <a:r>
              <a:rPr lang="ru-RU" dirty="0" smtClean="0">
                <a:solidFill>
                  <a:srgbClr val="0070C0"/>
                </a:solidFill>
              </a:rPr>
              <a:t>)            </a:t>
            </a:r>
            <a:r>
              <a:rPr lang="ru-RU" dirty="0" smtClean="0"/>
              <a:t>в  составе  группы :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В.В. Поляков,                    Г.С. </a:t>
            </a:r>
            <a:r>
              <a:rPr lang="ru-RU" b="1" i="1" dirty="0" err="1" smtClean="0">
                <a:solidFill>
                  <a:srgbClr val="0070C0"/>
                </a:solidFill>
              </a:rPr>
              <a:t>Арзамазов</a:t>
            </a:r>
            <a:r>
              <a:rPr lang="ru-RU" b="1" i="1" dirty="0" smtClean="0">
                <a:solidFill>
                  <a:srgbClr val="0070C0"/>
                </a:solidFill>
              </a:rPr>
              <a:t>  </a:t>
            </a:r>
            <a:r>
              <a:rPr lang="ru-RU" b="1" i="1" dirty="0" smtClean="0"/>
              <a:t>и 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Б.В.Морухов</a:t>
            </a:r>
            <a:r>
              <a:rPr lang="ru-RU" b="1" i="1" dirty="0" smtClean="0">
                <a:solidFill>
                  <a:srgbClr val="0070C0"/>
                </a:solidFill>
              </a:rPr>
              <a:t>                       </a:t>
            </a:r>
            <a:r>
              <a:rPr lang="ru-RU" dirty="0" smtClean="0"/>
              <a:t>на  космическом  корабле  «Союз». 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118448" cy="2088232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   </a:t>
            </a:r>
            <a:r>
              <a:rPr lang="ru-RU" sz="4000" i="1" dirty="0" smtClean="0">
                <a:solidFill>
                  <a:srgbClr val="FFFF00"/>
                </a:solidFill>
              </a:rPr>
              <a:t>В  Звёздном</a:t>
            </a:r>
            <a:r>
              <a:rPr lang="ru-RU" sz="4000" i="1" dirty="0" smtClean="0">
                <a:solidFill>
                  <a:srgbClr val="7030A0"/>
                </a:solidFill>
              </a:rPr>
              <a:t>…</a:t>
            </a:r>
            <a:endParaRPr lang="ru-RU" sz="4000" i="1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411760" y="3501008"/>
            <a:ext cx="6552728" cy="28807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 Земле  </a:t>
            </a:r>
            <a:r>
              <a:rPr lang="ru-RU" sz="2400" i="1" dirty="0" smtClean="0">
                <a:solidFill>
                  <a:srgbClr val="FFFF00"/>
                </a:solidFill>
              </a:rPr>
              <a:t>подготовка  космонавтов  </a:t>
            </a:r>
            <a:r>
              <a:rPr lang="ru-RU" sz="2400" dirty="0" smtClean="0"/>
              <a:t>осуществляется  в  городке  Звёздный. </a:t>
            </a:r>
            <a:r>
              <a:rPr lang="ru-RU" sz="2400" i="1" dirty="0" smtClean="0">
                <a:solidFill>
                  <a:srgbClr val="FFFF00"/>
                </a:solidFill>
              </a:rPr>
              <a:t>Здесь   космонавтов 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smtClean="0">
                <a:solidFill>
                  <a:srgbClr val="FFFF00"/>
                </a:solidFill>
              </a:rPr>
              <a:t>обучают</a:t>
            </a:r>
            <a:r>
              <a:rPr lang="ru-RU" sz="2400" dirty="0" smtClean="0"/>
              <a:t>  как  выжить  и  вести  работу  в  космическом  доме (на  орбитальной  станции – КС)  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6694512" cy="115212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chemeClr val="accent5"/>
                </a:solidFill>
              </a:rPr>
              <a:t>Первые  космические  спутники.</a:t>
            </a:r>
            <a:endParaRPr lang="ru-RU" sz="2800" i="1" dirty="0">
              <a:solidFill>
                <a:schemeClr val="accent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2564904"/>
            <a:ext cx="6624736" cy="338437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C000"/>
                </a:solidFill>
              </a:rPr>
              <a:t>Первый  космический  спутник</a:t>
            </a:r>
            <a:r>
              <a:rPr lang="ru-RU" sz="2000" dirty="0" smtClean="0"/>
              <a:t>  в  СССР  был  запущен  </a:t>
            </a:r>
            <a:r>
              <a:rPr lang="ru-RU" sz="2000" i="1" dirty="0" smtClean="0">
                <a:solidFill>
                  <a:srgbClr val="FFC000"/>
                </a:solidFill>
              </a:rPr>
              <a:t>4 октября  1957 года</a:t>
            </a:r>
            <a:r>
              <a:rPr lang="ru-RU" sz="2000" dirty="0" smtClean="0"/>
              <a:t>.                                          А  </a:t>
            </a:r>
            <a:r>
              <a:rPr lang="ru-RU" sz="2000" dirty="0" smtClean="0">
                <a:solidFill>
                  <a:schemeClr val="accent1"/>
                </a:solidFill>
              </a:rPr>
              <a:t>первая  космическая  ракета  </a:t>
            </a:r>
            <a:r>
              <a:rPr lang="ru-RU" sz="2000" dirty="0" smtClean="0"/>
              <a:t>была  разработана  учителем  из  Калуги –  </a:t>
            </a:r>
            <a:r>
              <a:rPr lang="ru-RU" sz="2000" i="1" dirty="0" smtClean="0">
                <a:solidFill>
                  <a:schemeClr val="accent1"/>
                </a:solidFill>
              </a:rPr>
              <a:t>Константином  Эдуардовичем  Циолковским                    </a:t>
            </a:r>
            <a:r>
              <a:rPr lang="ru-RU" sz="2000" dirty="0" smtClean="0"/>
              <a:t>( в начале  ХХ века).                                                                Было  неизвестно : сможет  ли  какое – то  живое  существо  перенести  космический  полёт? Поэтому  в  космос   сначала  стали  отправлять  мышей, собак, обезьян …</a:t>
            </a:r>
            <a:endParaRPr lang="ru-RU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5320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Центр  управления  </a:t>
            </a:r>
            <a:r>
              <a:rPr lang="ru-RU" b="1" dirty="0" smtClean="0">
                <a:solidFill>
                  <a:srgbClr val="7030A0"/>
                </a:solidFill>
              </a:rPr>
              <a:t>полётами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Наташа\Pictures\центр управл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340768"/>
            <a:ext cx="705678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449144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До</a:t>
            </a:r>
            <a:r>
              <a:rPr lang="ru-RU" b="1" i="1" dirty="0" smtClean="0">
                <a:solidFill>
                  <a:srgbClr val="7030A0"/>
                </a:solidFill>
              </a:rPr>
              <a:t>  полёта  и  </a:t>
            </a:r>
            <a:r>
              <a:rPr lang="ru-RU" b="1" i="1" dirty="0" smtClean="0">
                <a:solidFill>
                  <a:srgbClr val="0070C0"/>
                </a:solidFill>
              </a:rPr>
              <a:t>после…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Наташа\Pictures\звёзд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72816"/>
            <a:ext cx="3744416" cy="331236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Приземление…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Наташа\Pictures\приземл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276872"/>
            <a:ext cx="3528392" cy="30963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980728"/>
            <a:ext cx="6046440" cy="108012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    Первое  путешествие  на  луну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39752" y="2636912"/>
            <a:ext cx="6118448" cy="374483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          Три  американских  астронавта  </a:t>
            </a:r>
            <a:r>
              <a:rPr lang="ru-RU" sz="2000" i="1" dirty="0" err="1" smtClean="0">
                <a:solidFill>
                  <a:srgbClr val="FFFF00"/>
                </a:solidFill>
              </a:rPr>
              <a:t>Армстронг</a:t>
            </a:r>
            <a:r>
              <a:rPr lang="ru-RU" sz="2000" i="1" dirty="0" smtClean="0">
                <a:solidFill>
                  <a:srgbClr val="FFFF00"/>
                </a:solidFill>
              </a:rPr>
              <a:t>, Коллинз, </a:t>
            </a:r>
            <a:r>
              <a:rPr lang="ru-RU" sz="2000" i="1" dirty="0" err="1" smtClean="0">
                <a:solidFill>
                  <a:srgbClr val="FFFF00"/>
                </a:solidFill>
              </a:rPr>
              <a:t>Олдрин</a:t>
            </a:r>
            <a:r>
              <a:rPr lang="ru-RU" sz="2000" i="1" dirty="0" smtClean="0">
                <a:solidFill>
                  <a:srgbClr val="FFFF00"/>
                </a:solidFill>
              </a:rPr>
              <a:t>  </a:t>
            </a:r>
            <a:r>
              <a:rPr lang="ru-RU" sz="2000" dirty="0" smtClean="0"/>
              <a:t>на  корабле  </a:t>
            </a:r>
            <a:r>
              <a:rPr lang="ru-RU" sz="2000" i="1" dirty="0" smtClean="0">
                <a:solidFill>
                  <a:srgbClr val="FFFF00"/>
                </a:solidFill>
              </a:rPr>
              <a:t>«Колумбия»</a:t>
            </a:r>
            <a:r>
              <a:rPr lang="ru-RU" sz="2000" dirty="0" smtClean="0">
                <a:solidFill>
                  <a:srgbClr val="FFFF00"/>
                </a:solidFill>
              </a:rPr>
              <a:t>  в  1969 году </a:t>
            </a:r>
            <a:r>
              <a:rPr lang="ru-RU" sz="2000" dirty="0" smtClean="0"/>
              <a:t>отправились   к  Луне. Коллинз  остаётся  на  «Колумбии» , а  </a:t>
            </a:r>
            <a:r>
              <a:rPr lang="ru-RU" sz="2000" dirty="0" err="1" smtClean="0">
                <a:solidFill>
                  <a:schemeClr val="accent1"/>
                </a:solidFill>
              </a:rPr>
              <a:t>Армстронг</a:t>
            </a:r>
            <a:r>
              <a:rPr lang="ru-RU" sz="2000" dirty="0" smtClean="0">
                <a:solidFill>
                  <a:schemeClr val="accent1"/>
                </a:solidFill>
              </a:rPr>
              <a:t>  и  </a:t>
            </a:r>
            <a:r>
              <a:rPr lang="ru-RU" sz="2000" dirty="0" err="1" smtClean="0">
                <a:solidFill>
                  <a:schemeClr val="accent1"/>
                </a:solidFill>
              </a:rPr>
              <a:t>Олдрин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smtClean="0"/>
              <a:t>  на  лунном  модуле  </a:t>
            </a:r>
            <a:r>
              <a:rPr lang="ru-RU" sz="2000" i="1" dirty="0" smtClean="0">
                <a:solidFill>
                  <a:schemeClr val="accent1"/>
                </a:solidFill>
              </a:rPr>
              <a:t>опускаются  на  поверхность  Луны</a:t>
            </a:r>
            <a:r>
              <a:rPr lang="ru-RU" sz="2000" dirty="0" smtClean="0"/>
              <a:t>, в  пустыню: это  море  Спокойствия.    </a:t>
            </a:r>
            <a:r>
              <a:rPr lang="ru-RU" sz="2000" i="1" dirty="0" err="1" smtClean="0">
                <a:solidFill>
                  <a:srgbClr val="FFFF00"/>
                </a:solidFill>
              </a:rPr>
              <a:t>Амстронг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smtClean="0">
                <a:solidFill>
                  <a:srgbClr val="00B0F0"/>
                </a:solidFill>
              </a:rPr>
              <a:t> </a:t>
            </a:r>
            <a:r>
              <a:rPr lang="ru-RU" sz="2000" i="1" dirty="0" smtClean="0">
                <a:solidFill>
                  <a:srgbClr val="FFFF00"/>
                </a:solidFill>
              </a:rPr>
              <a:t>вышел  первым </a:t>
            </a:r>
            <a:r>
              <a:rPr lang="ru-RU" sz="2000" dirty="0" smtClean="0">
                <a:solidFill>
                  <a:srgbClr val="FFFF00"/>
                </a:solidFill>
              </a:rPr>
              <a:t>…  </a:t>
            </a:r>
            <a:r>
              <a:rPr lang="ru-RU" sz="2000" dirty="0" smtClean="0"/>
              <a:t>Модуль  возвращается  на  «Колумбию»  и  астронавты  летят  домой  на  Землю.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5904656" cy="172819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                                         </a:t>
            </a:r>
            <a:r>
              <a:rPr lang="ru-RU" sz="4000" i="1" dirty="0" smtClean="0">
                <a:solidFill>
                  <a:srgbClr val="FFFF00"/>
                </a:solidFill>
              </a:rPr>
              <a:t>Луноход.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2924944"/>
            <a:ext cx="6118448" cy="30243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После  первого  полёта  многие  экипажи  астронавтов  побывали  на  Луне. Они  взяли  туда  с  собой  </a:t>
            </a:r>
            <a:r>
              <a:rPr lang="ru-RU" sz="2400" i="1" dirty="0" smtClean="0">
                <a:solidFill>
                  <a:srgbClr val="FFFF00"/>
                </a:solidFill>
              </a:rPr>
              <a:t>вездеход.</a:t>
            </a:r>
            <a:r>
              <a:rPr lang="ru-RU" sz="2000" dirty="0" smtClean="0"/>
              <a:t> На  этой  машине  установлены  камеры, чтобы  снимать  на  плёнку  лунный  рельеф. </a:t>
            </a:r>
            <a:r>
              <a:rPr lang="ru-RU" sz="2400" i="1" dirty="0" smtClean="0">
                <a:solidFill>
                  <a:srgbClr val="FFFF00"/>
                </a:solidFill>
              </a:rPr>
              <a:t>Луноход</a:t>
            </a:r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/>
              <a:t> может  собрать  и  лунные  камни, а  учёные  на  Земле  их  исследуют.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233120" cy="79208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Изучение  Луны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19459" name="Picture 3" descr="C:\Users\Наташа\Pictures\лунохо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44824"/>
            <a:ext cx="3744416" cy="3528392"/>
          </a:xfrm>
          <a:prstGeom prst="rect">
            <a:avLst/>
          </a:prstGeom>
          <a:noFill/>
        </p:spPr>
      </p:pic>
      <p:pic>
        <p:nvPicPr>
          <p:cNvPr id="19458" name="Picture 2" descr="C:\Users\Наташа\Pictures\на лун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279900" y="1412776"/>
            <a:ext cx="3638550" cy="46165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692696"/>
            <a:ext cx="6118448" cy="136815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5"/>
                </a:solidFill>
              </a:rPr>
              <a:t>Как  работать  на  Луне?</a:t>
            </a:r>
            <a:endParaRPr lang="ru-RU" sz="3200" i="1" dirty="0">
              <a:solidFill>
                <a:schemeClr val="accent5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67744" y="2852936"/>
            <a:ext cx="6190456" cy="302433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5"/>
                </a:solidFill>
              </a:rPr>
              <a:t>На  Луне  нет  воздуха. Там  царит  полная  тишина</a:t>
            </a:r>
            <a:r>
              <a:rPr lang="ru-RU" sz="2000" dirty="0" smtClean="0">
                <a:solidFill>
                  <a:schemeClr val="accent5"/>
                </a:solidFill>
              </a:rPr>
              <a:t>. </a:t>
            </a:r>
            <a:r>
              <a:rPr lang="ru-RU" sz="2000" dirty="0" smtClean="0"/>
              <a:t>Космонавты  общаются  друг  с  другом  с  помощью  жестов  или  по  радио. Люди  на  Луне  практически  не  ощущают  веса  своих  скафандров  и  чувствуют  себя  легко, ведь  </a:t>
            </a:r>
            <a:r>
              <a:rPr lang="ru-RU" sz="2000" i="1" dirty="0" smtClean="0">
                <a:solidFill>
                  <a:schemeClr val="accent5"/>
                </a:solidFill>
              </a:rPr>
              <a:t>на  Луне  всё  весит  в  6 раз  меньше, чем  на  Земле.</a:t>
            </a:r>
            <a:endParaRPr lang="ru-RU" sz="2000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334472" cy="187220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 </a:t>
            </a:r>
            <a:r>
              <a:rPr lang="ru-RU" sz="3600" i="1" dirty="0" smtClean="0">
                <a:solidFill>
                  <a:schemeClr val="accent1"/>
                </a:solidFill>
              </a:rPr>
              <a:t>Человечество  мечтает </a:t>
            </a:r>
            <a:endParaRPr lang="ru-RU" sz="3600" i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2852936"/>
            <a:ext cx="6624736" cy="30963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Возможно, в  будущем  люди  смогут  жить  в  космосе. Они  станут  обитателями  огромных  космических  станций. Посетят  другие  планеты, найдут  других  разумных  существ …  И  </a:t>
            </a:r>
            <a:r>
              <a:rPr lang="ru-RU" sz="2400" dirty="0" smtClean="0">
                <a:solidFill>
                  <a:schemeClr val="accent1"/>
                </a:solidFill>
              </a:rPr>
              <a:t>их  </a:t>
            </a:r>
            <a:r>
              <a:rPr lang="ru-RU" sz="2400" i="1" dirty="0" smtClean="0">
                <a:solidFill>
                  <a:schemeClr val="accent1"/>
                </a:solidFill>
              </a:rPr>
              <a:t>мечта  о  полётах  в  другие  миры  сбудется</a:t>
            </a:r>
            <a:r>
              <a:rPr lang="ru-RU" i="1" dirty="0" smtClean="0">
                <a:solidFill>
                  <a:schemeClr val="accent1"/>
                </a:solidFill>
              </a:rPr>
              <a:t>.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264696" cy="20882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</a:t>
            </a:r>
            <a:r>
              <a:rPr lang="ru-RU" sz="4400" i="1" dirty="0" smtClean="0">
                <a:solidFill>
                  <a:schemeClr val="accent1"/>
                </a:solidFill>
              </a:rPr>
              <a:t>Викторина </a:t>
            </a:r>
            <a:r>
              <a:rPr lang="ru-RU" sz="4400" dirty="0" smtClean="0"/>
              <a:t>                          </a:t>
            </a:r>
            <a:r>
              <a:rPr lang="ru-RU" dirty="0" smtClean="0"/>
              <a:t>«Через  тернии  к  звёздам»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2564904"/>
            <a:ext cx="6118448" cy="3816846"/>
          </a:xfrm>
        </p:spPr>
        <p:txBody>
          <a:bodyPr/>
          <a:lstStyle/>
          <a:p>
            <a:r>
              <a:rPr lang="ru-RU" dirty="0" smtClean="0"/>
              <a:t>                 (викторина  </a:t>
            </a:r>
            <a:r>
              <a:rPr lang="ru-RU" b="0" i="1" dirty="0" smtClean="0">
                <a:solidFill>
                  <a:schemeClr val="accent1"/>
                </a:solidFill>
              </a:rPr>
              <a:t>для  учащихся  3-4 классов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accent5"/>
                </a:solidFill>
              </a:rPr>
              <a:t>« Космос – это  не  только  удел  мужественных  и  смелых. Он  для  любознательных  и  терпеливых, смекалистых  и  твёрдых, ищущих  и  верящих  в  будущее этого, пока  ещё  не  познанного  мира»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                                 Ю.А.Гагарин.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57256" cy="576064"/>
          </a:xfrm>
        </p:spPr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</a:rPr>
              <a:t>                      </a:t>
            </a:r>
            <a:r>
              <a:rPr lang="ru-RU" b="1" i="1" dirty="0" smtClean="0">
                <a:solidFill>
                  <a:schemeClr val="accent1"/>
                </a:solidFill>
              </a:rPr>
              <a:t> Вопросы  </a:t>
            </a:r>
            <a:r>
              <a:rPr lang="ru-RU" i="1" dirty="0" smtClean="0">
                <a:solidFill>
                  <a:schemeClr val="accent1"/>
                </a:solidFill>
              </a:rPr>
              <a:t>викторины :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529264" cy="55652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1. </a:t>
            </a:r>
            <a:r>
              <a:rPr lang="ru-RU" dirty="0" smtClean="0"/>
              <a:t>Сколько  планет  в  Солнечной  системе?</a:t>
            </a:r>
          </a:p>
          <a:p>
            <a:r>
              <a:rPr lang="ru-RU" b="1" dirty="0" smtClean="0"/>
              <a:t>2. </a:t>
            </a:r>
            <a:r>
              <a:rPr lang="ru-RU" dirty="0" smtClean="0"/>
              <a:t>У  каких  планет  есть  кольца?</a:t>
            </a:r>
          </a:p>
          <a:p>
            <a:r>
              <a:rPr lang="ru-RU" b="1" dirty="0" smtClean="0"/>
              <a:t>3. </a:t>
            </a:r>
            <a:r>
              <a:rPr lang="ru-RU" dirty="0" smtClean="0"/>
              <a:t>Назовите  спутники  Марса.</a:t>
            </a:r>
          </a:p>
          <a:p>
            <a:r>
              <a:rPr lang="ru-RU" b="1" dirty="0" smtClean="0"/>
              <a:t>4. </a:t>
            </a:r>
            <a:r>
              <a:rPr lang="ru-RU" dirty="0" smtClean="0"/>
              <a:t>Какую  планету  называют  красной?</a:t>
            </a:r>
          </a:p>
          <a:p>
            <a:r>
              <a:rPr lang="ru-RU" b="1" dirty="0" smtClean="0"/>
              <a:t>5. </a:t>
            </a:r>
            <a:r>
              <a:rPr lang="ru-RU" dirty="0" smtClean="0"/>
              <a:t>В  каком  году  был  выведен  на  орбиту  первый  искусственный  спутник  Земли?</a:t>
            </a:r>
          </a:p>
          <a:p>
            <a:r>
              <a:rPr lang="ru-RU" b="1" dirty="0" smtClean="0"/>
              <a:t>6. </a:t>
            </a:r>
            <a:r>
              <a:rPr lang="ru-RU" dirty="0" smtClean="0"/>
              <a:t>Что  такое  звезда?</a:t>
            </a:r>
          </a:p>
          <a:p>
            <a:r>
              <a:rPr lang="ru-RU" b="1" dirty="0" smtClean="0"/>
              <a:t>7. </a:t>
            </a:r>
            <a:r>
              <a:rPr lang="ru-RU" dirty="0" smtClean="0"/>
              <a:t>Какой  учёный  самый  первый  доказал, что  Земля  вращается  вокруг  Солнца?</a:t>
            </a:r>
          </a:p>
          <a:p>
            <a:r>
              <a:rPr lang="ru-RU" b="1" dirty="0" smtClean="0"/>
              <a:t>8. </a:t>
            </a:r>
            <a:r>
              <a:rPr lang="ru-RU" dirty="0" smtClean="0"/>
              <a:t>Кем  была  разработана  первая  космическая  ракета?</a:t>
            </a:r>
          </a:p>
          <a:p>
            <a:r>
              <a:rPr lang="ru-RU" b="1" dirty="0" smtClean="0"/>
              <a:t>9. </a:t>
            </a:r>
            <a:r>
              <a:rPr lang="ru-RU" dirty="0" smtClean="0"/>
              <a:t>Первая  женщина – космонавт?</a:t>
            </a:r>
          </a:p>
          <a:p>
            <a:r>
              <a:rPr lang="ru-RU" b="1" dirty="0" smtClean="0"/>
              <a:t>10. </a:t>
            </a:r>
            <a:r>
              <a:rPr lang="ru-RU" dirty="0" smtClean="0"/>
              <a:t>Кто  из  космонавтов  первым  вышел  в  открытый  космос?</a:t>
            </a:r>
          </a:p>
          <a:p>
            <a:r>
              <a:rPr lang="ru-RU" b="1" dirty="0" smtClean="0"/>
              <a:t>11. </a:t>
            </a:r>
            <a:r>
              <a:rPr lang="ru-RU" dirty="0" smtClean="0"/>
              <a:t>Как  звали  американских  астронавтов, первыми  высадившимися  на  Луну?</a:t>
            </a:r>
          </a:p>
          <a:p>
            <a:r>
              <a:rPr lang="ru-RU" b="1" dirty="0" smtClean="0"/>
              <a:t>12. </a:t>
            </a:r>
            <a:r>
              <a:rPr lang="ru-RU" dirty="0" smtClean="0"/>
              <a:t>Известный  советский  космодром, с  которого  был  произведён  запуск  ракеты  с  человеком  на  борту?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           </a:t>
            </a:r>
            <a:r>
              <a:rPr lang="ru-RU" b="1" i="1" dirty="0" smtClean="0">
                <a:solidFill>
                  <a:srgbClr val="C00000"/>
                </a:solidFill>
              </a:rPr>
              <a:t>Ответы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на  вопросы  викторины: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57256" cy="54932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Девять.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Уран, Сатурн, Юпитер.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/>
              <a:t>Деймос</a:t>
            </a:r>
            <a:r>
              <a:rPr lang="ru-RU" dirty="0" smtClean="0"/>
              <a:t>  и  Фобос.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Марс.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4 октября  1957 года.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6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Светящийся  газовый (плазменный) шар.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7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Николай  Коперник.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8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Константин  Эдуардович  Циолковский.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Валентина  Терешкова, в  1963 году.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10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А.А.Леонов , в 1965 году.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11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Нил </a:t>
            </a:r>
            <a:r>
              <a:rPr lang="ru-RU" dirty="0" err="1" smtClean="0"/>
              <a:t>Армстронг</a:t>
            </a:r>
            <a:r>
              <a:rPr lang="ru-RU" dirty="0" smtClean="0"/>
              <a:t>  и  </a:t>
            </a:r>
            <a:r>
              <a:rPr lang="ru-RU" dirty="0" err="1" smtClean="0"/>
              <a:t>Э.Олдрин</a:t>
            </a:r>
            <a:r>
              <a:rPr lang="ru-RU" dirty="0" smtClean="0"/>
              <a:t>, в  1969 году.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12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Байконур.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97216" cy="10081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          </a:t>
            </a:r>
            <a:r>
              <a:rPr lang="ru-RU" b="1" i="1" dirty="0" smtClean="0">
                <a:solidFill>
                  <a:srgbClr val="7030A0"/>
                </a:solidFill>
              </a:rPr>
              <a:t>Первые</a:t>
            </a:r>
            <a:r>
              <a:rPr lang="ru-RU" b="1" i="1" dirty="0" smtClean="0">
                <a:solidFill>
                  <a:schemeClr val="tx2"/>
                </a:solidFill>
              </a:rPr>
              <a:t>  полёты  в  космос.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И  </a:t>
            </a:r>
            <a:r>
              <a:rPr lang="ru-RU" sz="2000" i="1" dirty="0" smtClean="0">
                <a:solidFill>
                  <a:srgbClr val="7030A0"/>
                </a:solidFill>
              </a:rPr>
              <a:t>первой  была </a:t>
            </a:r>
            <a:r>
              <a:rPr lang="ru-RU" sz="2000" dirty="0" smtClean="0">
                <a:solidFill>
                  <a:srgbClr val="7030A0"/>
                </a:solidFill>
              </a:rPr>
              <a:t>– </a:t>
            </a:r>
            <a:r>
              <a:rPr lang="ru-RU" sz="2000" dirty="0" smtClean="0"/>
              <a:t>маленькая  </a:t>
            </a:r>
            <a:r>
              <a:rPr lang="ru-RU" sz="2000" i="1" dirty="0" smtClean="0">
                <a:solidFill>
                  <a:srgbClr val="7030A0"/>
                </a:solidFill>
              </a:rPr>
              <a:t>собачка</a:t>
            </a:r>
            <a:r>
              <a:rPr lang="ru-RU" sz="2000" i="1" dirty="0" smtClean="0">
                <a:solidFill>
                  <a:schemeClr val="tx2"/>
                </a:solidFill>
              </a:rPr>
              <a:t>    </a:t>
            </a: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Лайка </a:t>
            </a:r>
            <a:r>
              <a:rPr lang="ru-RU" sz="2000" dirty="0" smtClean="0"/>
              <a:t> в  </a:t>
            </a:r>
            <a:r>
              <a:rPr lang="ru-RU" sz="2000" b="1" dirty="0" smtClean="0">
                <a:solidFill>
                  <a:schemeClr val="tx2"/>
                </a:solidFill>
              </a:rPr>
              <a:t>1957</a:t>
            </a:r>
            <a:r>
              <a:rPr lang="ru-RU" sz="2000" dirty="0" smtClean="0"/>
              <a:t> году                                    (на космическом  аппарате  «Спутник – 2»)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В  космосе  побывали  </a:t>
            </a:r>
            <a:r>
              <a:rPr lang="ru-RU" b="1" i="1" dirty="0" smtClean="0">
                <a:solidFill>
                  <a:srgbClr val="7030A0"/>
                </a:solidFill>
              </a:rPr>
              <a:t>Белка  и  Стрелка.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Наташа\Pictures\восток белка стрел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636912"/>
            <a:ext cx="3960440" cy="3426644"/>
          </a:xfrm>
          <a:prstGeom prst="rect">
            <a:avLst/>
          </a:prstGeom>
          <a:noFill/>
        </p:spPr>
      </p:pic>
      <p:pic>
        <p:nvPicPr>
          <p:cNvPr id="2050" name="Picture 2" descr="C:\Users\Наташа\Pictures\лай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429000"/>
            <a:ext cx="3456384" cy="257720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620688"/>
            <a:ext cx="5326360" cy="2016224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5"/>
                </a:solidFill>
              </a:rPr>
              <a:t>         Викторина</a:t>
            </a:r>
            <a:r>
              <a:rPr lang="ru-RU" dirty="0" smtClean="0">
                <a:solidFill>
                  <a:schemeClr val="accent5"/>
                </a:solidFill>
              </a:rPr>
              <a:t>  </a:t>
            </a:r>
            <a:r>
              <a:rPr lang="ru-RU" dirty="0" smtClean="0"/>
              <a:t>«Юные  астронавты»                               </a:t>
            </a:r>
            <a:r>
              <a:rPr lang="ru-RU" sz="1600" dirty="0" smtClean="0"/>
              <a:t>(для  </a:t>
            </a:r>
            <a:r>
              <a:rPr lang="ru-RU" sz="1600" dirty="0" smtClean="0">
                <a:solidFill>
                  <a:schemeClr val="accent5"/>
                </a:solidFill>
              </a:rPr>
              <a:t>учащихся  1-2 классов)</a:t>
            </a:r>
            <a:endParaRPr lang="ru-RU" sz="1600" dirty="0">
              <a:solidFill>
                <a:schemeClr val="accent5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23728" y="3068960"/>
            <a:ext cx="6334472" cy="2592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              «Голубая  с  ободком  в  часы  восхода  и  опаловая  в  часы  заката, планета  Земля, чем  мы  выше  поднимаемся  к  звёздам, к  иным  мирам, тем  дороже  становится  она  своим  детям»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63408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                         Вопросы  </a:t>
            </a:r>
            <a:r>
              <a:rPr lang="ru-RU" i="1" dirty="0" smtClean="0">
                <a:solidFill>
                  <a:schemeClr val="accent1"/>
                </a:solidFill>
              </a:rPr>
              <a:t>викторины: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529264" cy="55652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1</a:t>
            </a:r>
            <a:r>
              <a:rPr lang="ru-RU" dirty="0" smtClean="0"/>
              <a:t>. Имя  первого  космонавта  Земли.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2</a:t>
            </a:r>
            <a:r>
              <a:rPr lang="ru-RU" dirty="0" smtClean="0"/>
              <a:t>. Назовите  дату  его  полёта  в  космос.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3</a:t>
            </a:r>
            <a:r>
              <a:rPr lang="ru-RU" dirty="0" smtClean="0"/>
              <a:t>. Как  звали  двух  собак, которые  первыми  побывали  в  космосе?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4</a:t>
            </a:r>
            <a:r>
              <a:rPr lang="ru-RU" dirty="0" smtClean="0"/>
              <a:t>. Как  назывался  космический  корабль  с  первым  человеком  на  борту?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5</a:t>
            </a:r>
            <a:r>
              <a:rPr lang="ru-RU" dirty="0" smtClean="0"/>
              <a:t>. В  каком  году  люди  первыми  высадились  на  Луну?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6</a:t>
            </a:r>
            <a:r>
              <a:rPr lang="ru-RU" dirty="0" smtClean="0"/>
              <a:t>. Как  называется  аппарат, с  помощью  которого  люди  наблюдают  за  звёздами?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7</a:t>
            </a:r>
            <a:r>
              <a:rPr lang="ru-RU" dirty="0" smtClean="0"/>
              <a:t>. Как  называется  самая  большая  Звезда?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8</a:t>
            </a:r>
            <a:r>
              <a:rPr lang="ru-RU" dirty="0" smtClean="0"/>
              <a:t>. Назовите  естественный  спутник  Земли.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9</a:t>
            </a:r>
            <a:r>
              <a:rPr lang="ru-RU" dirty="0" smtClean="0"/>
              <a:t>. Как  звали  первую  женщину-космонавта?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10</a:t>
            </a:r>
            <a:r>
              <a:rPr lang="ru-RU" dirty="0" smtClean="0"/>
              <a:t>. Сколько  минут  продолжался  полёт  первого  космонавта  Земли?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63408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     Ответы  </a:t>
            </a:r>
            <a:r>
              <a:rPr lang="ru-RU" i="1" dirty="0" smtClean="0">
                <a:solidFill>
                  <a:schemeClr val="accent3"/>
                </a:solidFill>
              </a:rPr>
              <a:t>на  вопросы  викторины:</a:t>
            </a:r>
            <a:endParaRPr lang="ru-RU" i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57256" cy="5277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1</a:t>
            </a:r>
            <a:r>
              <a:rPr lang="ru-RU" dirty="0" smtClean="0"/>
              <a:t>. Юрий  Алексеевич  Гагарин.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2</a:t>
            </a:r>
            <a:r>
              <a:rPr lang="ru-RU" dirty="0" smtClean="0"/>
              <a:t>. 12 апреля  1961 года.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3</a:t>
            </a:r>
            <a:r>
              <a:rPr lang="ru-RU" dirty="0" smtClean="0"/>
              <a:t>. Белка  и  Стрелка.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4</a:t>
            </a:r>
            <a:r>
              <a:rPr lang="ru-RU" dirty="0" smtClean="0"/>
              <a:t>. Корабль «Восток»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5</a:t>
            </a:r>
            <a:r>
              <a:rPr lang="ru-RU" dirty="0" smtClean="0"/>
              <a:t>.  21 июля  1969 года, Нил </a:t>
            </a:r>
            <a:r>
              <a:rPr lang="ru-RU" dirty="0" err="1" smtClean="0"/>
              <a:t>Армстронг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6</a:t>
            </a:r>
            <a:r>
              <a:rPr lang="ru-RU" dirty="0" smtClean="0"/>
              <a:t>. Телескоп.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7</a:t>
            </a:r>
            <a:r>
              <a:rPr lang="ru-RU" dirty="0" smtClean="0"/>
              <a:t>. </a:t>
            </a:r>
            <a:r>
              <a:rPr lang="ru-RU" dirty="0" err="1" smtClean="0"/>
              <a:t>Альдебаран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8</a:t>
            </a:r>
            <a:r>
              <a:rPr lang="ru-RU" dirty="0" smtClean="0"/>
              <a:t>. Луна – спутник  Земли.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9</a:t>
            </a:r>
            <a:r>
              <a:rPr lang="ru-RU" dirty="0" smtClean="0"/>
              <a:t>. Валентина  Терешкова.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10</a:t>
            </a:r>
            <a:r>
              <a:rPr lang="ru-RU" dirty="0" smtClean="0"/>
              <a:t>. 108 минут.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21152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Жизнь  в  невесомости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Наташа\Pictures\космонав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84784"/>
            <a:ext cx="3816424" cy="424847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484784"/>
            <a:ext cx="4032448" cy="4687416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   В  космосе  предметы  не  имеют  веса.</a:t>
            </a:r>
            <a:r>
              <a:rPr lang="ru-RU" dirty="0" smtClean="0"/>
              <a:t> Если  какой-нибудь  из  них  бросить, он  не  упадёт,     а  будет  плавать.                                В  космических  кораблях  </a:t>
            </a:r>
            <a:r>
              <a:rPr lang="ru-RU" i="1" dirty="0" smtClean="0">
                <a:solidFill>
                  <a:schemeClr val="tx2"/>
                </a:solidFill>
              </a:rPr>
              <a:t>всё  плавает</a:t>
            </a:r>
            <a:r>
              <a:rPr lang="ru-RU" dirty="0" smtClean="0"/>
              <a:t>.  Все  вещи   в  космическом  корабле  прикрепляются.               Космонавт  передвигается  по  космическому  кораблю, держась  за  ручки  на  стенах.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305128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Жизнь  в  невесомости.</a:t>
            </a:r>
            <a:endParaRPr lang="ru-RU" b="1" dirty="0"/>
          </a:p>
        </p:txBody>
      </p:sp>
      <p:pic>
        <p:nvPicPr>
          <p:cNvPr id="1026" name="Picture 2" descr="C:\Users\Наташа\Pictures\на к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28800"/>
            <a:ext cx="4032448" cy="3888432"/>
          </a:xfrm>
          <a:prstGeom prst="rect">
            <a:avLst/>
          </a:prstGeom>
          <a:noFill/>
        </p:spPr>
      </p:pic>
      <p:pic>
        <p:nvPicPr>
          <p:cNvPr id="1027" name="Picture 3" descr="C:\Users\Наташа\Pictures\косм. спя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412776"/>
            <a:ext cx="2808312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21152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Жизнь  в  невесомости.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Питание  космонавтов.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11960" y="1268760"/>
            <a:ext cx="3715888" cy="490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Пища  для  космонавтов.</a:t>
            </a:r>
            <a:endParaRPr lang="ru-RU" sz="2000" dirty="0"/>
          </a:p>
        </p:txBody>
      </p:sp>
      <p:pic>
        <p:nvPicPr>
          <p:cNvPr id="2051" name="Picture 3" descr="C:\Users\Наташа\Pictures\пита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276872"/>
            <a:ext cx="3384376" cy="2808312"/>
          </a:xfrm>
          <a:prstGeom prst="rect">
            <a:avLst/>
          </a:prstGeom>
          <a:noFill/>
        </p:spPr>
      </p:pic>
      <p:pic>
        <p:nvPicPr>
          <p:cNvPr id="2052" name="Picture 4" descr="C:\Users\Наташа\Pictures\пищ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772816"/>
            <a:ext cx="2952328" cy="1847850"/>
          </a:xfrm>
          <a:prstGeom prst="rect">
            <a:avLst/>
          </a:prstGeom>
          <a:noFill/>
        </p:spPr>
      </p:pic>
      <p:pic>
        <p:nvPicPr>
          <p:cNvPr id="2053" name="Picture 5" descr="C:\Users\Наташа\Pictures\пищ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645024"/>
            <a:ext cx="3133031" cy="1939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       Первые  ракеты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Ракета «Союз»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Ракета «Восток»</a:t>
            </a:r>
            <a:endParaRPr lang="ru-RU" dirty="0"/>
          </a:p>
        </p:txBody>
      </p:sp>
      <p:pic>
        <p:nvPicPr>
          <p:cNvPr id="2051" name="Picture 3" descr="C:\Users\Наташа\Pictures\союз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204864"/>
            <a:ext cx="2808312" cy="3528392"/>
          </a:xfrm>
          <a:prstGeom prst="rect">
            <a:avLst/>
          </a:prstGeom>
          <a:noFill/>
        </p:spPr>
      </p:pic>
      <p:pic>
        <p:nvPicPr>
          <p:cNvPr id="2052" name="Picture 4" descr="C:\Users\Наташа\Pictures\корабль гагарин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132856"/>
            <a:ext cx="2952328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Первые  ракеты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Ракета «Зенит»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Ракета «Протон»</a:t>
            </a:r>
            <a:endParaRPr lang="ru-RU" dirty="0"/>
          </a:p>
        </p:txBody>
      </p:sp>
      <p:pic>
        <p:nvPicPr>
          <p:cNvPr id="3074" name="Picture 2" descr="C:\Users\Наташа\Pictures\прот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492896"/>
            <a:ext cx="4104456" cy="2952328"/>
          </a:xfrm>
          <a:prstGeom prst="rect">
            <a:avLst/>
          </a:prstGeom>
          <a:noFill/>
        </p:spPr>
      </p:pic>
      <p:pic>
        <p:nvPicPr>
          <p:cNvPr id="3075" name="Picture 3" descr="C:\Users\Наташа\Pictures\зени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204864"/>
            <a:ext cx="3024336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537</TotalTime>
  <Words>1286</Words>
  <Application>Microsoft Office PowerPoint</Application>
  <PresentationFormat>Экран (4:3)</PresentationFormat>
  <Paragraphs>125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Эркер</vt:lpstr>
      <vt:lpstr>Космос. Человек  и  космос.</vt:lpstr>
      <vt:lpstr>Мечта  людей  о  полётах.</vt:lpstr>
      <vt:lpstr> Первые  космические  спутники.</vt:lpstr>
      <vt:lpstr>          Первые  полёты  в  космос.</vt:lpstr>
      <vt:lpstr>Жизнь  в  невесомости.</vt:lpstr>
      <vt:lpstr>Жизнь  в  невесомости.</vt:lpstr>
      <vt:lpstr>Жизнь  в  невесомости.</vt:lpstr>
      <vt:lpstr>                        Первые  ракеты</vt:lpstr>
      <vt:lpstr>Первые  ракеты</vt:lpstr>
      <vt:lpstr>Ракеты  нового  поколения.</vt:lpstr>
      <vt:lpstr>Корабль  будущего</vt:lpstr>
      <vt:lpstr>      Космодром. Байконур.</vt:lpstr>
      <vt:lpstr>Ракета  на  старт  …</vt:lpstr>
      <vt:lpstr>    Ракеты  на  пути  в  космос  …</vt:lpstr>
      <vt:lpstr>Ракета  в  космосе …</vt:lpstr>
      <vt:lpstr>Орбитальные  станции.</vt:lpstr>
      <vt:lpstr>Орбитальные  станции.</vt:lpstr>
      <vt:lpstr>Первый  человек  в  космосе</vt:lpstr>
      <vt:lpstr>Человек  в  космосе</vt:lpstr>
      <vt:lpstr>Слайд 20</vt:lpstr>
      <vt:lpstr>Человек  в  космосе</vt:lpstr>
      <vt:lpstr>  День  космонавтики.</vt:lpstr>
      <vt:lpstr>Космонавты  на  орбите</vt:lpstr>
      <vt:lpstr>Первая  женщина-космонавт</vt:lpstr>
      <vt:lpstr>Первый  выход  человека                     в  космическое  пространство.</vt:lpstr>
      <vt:lpstr>Светлана  Савицкая –                                           вторая  женщина  космонавт.</vt:lpstr>
      <vt:lpstr>Первые  советские  космонавты.</vt:lpstr>
      <vt:lpstr>Самый  продолжительный  полёт.</vt:lpstr>
      <vt:lpstr>   В  Звёздном…</vt:lpstr>
      <vt:lpstr>Центр  управления  полётами.</vt:lpstr>
      <vt:lpstr>До  полёта  и  после…</vt:lpstr>
      <vt:lpstr>    Первое  путешествие  на  луну</vt:lpstr>
      <vt:lpstr>                                         Луноход.</vt:lpstr>
      <vt:lpstr>Изучение  Луны</vt:lpstr>
      <vt:lpstr>Как  работать  на  Луне?</vt:lpstr>
      <vt:lpstr> Человечество  мечтает </vt:lpstr>
      <vt:lpstr>             Викторина                           «Через  тернии  к  звёздам»</vt:lpstr>
      <vt:lpstr>                       Вопросы  викторины :</vt:lpstr>
      <vt:lpstr>           Ответы  на  вопросы  викторины:</vt:lpstr>
      <vt:lpstr>         Викторина  «Юные  астронавты»                               (для  учащихся  1-2 классов)</vt:lpstr>
      <vt:lpstr>                         Вопросы  викторины:</vt:lpstr>
      <vt:lpstr>     Ответы  на  вопросы  викторины: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Космос. Человек  и  космос.</dc:title>
  <dc:creator>Наташа</dc:creator>
  <cp:lastModifiedBy>Наташа</cp:lastModifiedBy>
  <cp:revision>162</cp:revision>
  <dcterms:created xsi:type="dcterms:W3CDTF">2011-02-26T17:50:03Z</dcterms:created>
  <dcterms:modified xsi:type="dcterms:W3CDTF">2013-01-08T14:01:26Z</dcterms:modified>
</cp:coreProperties>
</file>