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6" r:id="rId1"/>
  </p:sldMasterIdLst>
  <p:notesMasterIdLst>
    <p:notesMasterId r:id="rId26"/>
  </p:notesMasterIdLst>
  <p:sldIdLst>
    <p:sldId id="256" r:id="rId2"/>
    <p:sldId id="257" r:id="rId3"/>
    <p:sldId id="265" r:id="rId4"/>
    <p:sldId id="273" r:id="rId5"/>
    <p:sldId id="274" r:id="rId6"/>
    <p:sldId id="275" r:id="rId7"/>
    <p:sldId id="276" r:id="rId8"/>
    <p:sldId id="277" r:id="rId9"/>
    <p:sldId id="278" r:id="rId10"/>
    <p:sldId id="267" r:id="rId11"/>
    <p:sldId id="279" r:id="rId12"/>
    <p:sldId id="269" r:id="rId13"/>
    <p:sldId id="262" r:id="rId14"/>
    <p:sldId id="268" r:id="rId15"/>
    <p:sldId id="271" r:id="rId16"/>
    <p:sldId id="264" r:id="rId17"/>
    <p:sldId id="266" r:id="rId18"/>
    <p:sldId id="272" r:id="rId19"/>
    <p:sldId id="258" r:id="rId20"/>
    <p:sldId id="259" r:id="rId21"/>
    <p:sldId id="260" r:id="rId22"/>
    <p:sldId id="261" r:id="rId23"/>
    <p:sldId id="270" r:id="rId24"/>
    <p:sldId id="280" r:id="rId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Верхний колонтитул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1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1BE2DD0-18D0-4EEA-A81D-73DFB4C71B47}" type="datetime1">
              <a:rPr lang="zh-CN" altLang="en-US"/>
              <a:pPr>
                <a:defRPr/>
              </a:pPr>
              <a:t>2016/3/9</a:t>
            </a:fld>
            <a:endParaRPr lang="ru-RU" altLang="zh-CN" sz="1200"/>
          </a:p>
        </p:txBody>
      </p:sp>
      <p:sp>
        <p:nvSpPr>
          <p:cNvPr id="31748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Заметки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ru-RU" altLang="zh-CN" smtClean="0"/>
              <a:t>Образец текста</a:t>
            </a:r>
          </a:p>
          <a:p>
            <a:pPr>
              <a:buFontTx/>
              <a:buNone/>
              <a:defRPr/>
            </a:pPr>
            <a:r>
              <a:rPr lang="ru-RU" altLang="zh-CN" smtClean="0"/>
              <a:t>Второй уровень</a:t>
            </a:r>
          </a:p>
          <a:p>
            <a:pPr>
              <a:buFontTx/>
              <a:buNone/>
              <a:defRPr/>
            </a:pPr>
            <a:r>
              <a:rPr lang="ru-RU" altLang="zh-CN" smtClean="0"/>
              <a:t>Третий уровень</a:t>
            </a:r>
          </a:p>
          <a:p>
            <a:pPr>
              <a:buFontTx/>
              <a:buNone/>
              <a:defRPr/>
            </a:pPr>
            <a:r>
              <a:rPr lang="ru-RU" altLang="zh-CN" smtClean="0"/>
              <a:t>Четвертый уровень</a:t>
            </a:r>
          </a:p>
          <a:p>
            <a:pPr>
              <a:buFontTx/>
              <a:buNone/>
              <a:defRPr/>
            </a:pPr>
            <a:r>
              <a:rPr lang="ru-RU" altLang="zh-CN" smtClean="0"/>
              <a:t>Пятый уровень</a:t>
            </a:r>
          </a:p>
        </p:txBody>
      </p:sp>
      <p:sp>
        <p:nvSpPr>
          <p:cNvPr id="2054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5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973EB1A-0452-4662-999C-ACFD511C8207}" type="slidenum">
              <a:rPr lang="ru-RU" altLang="zh-CN"/>
              <a:pPr>
                <a:defRPr/>
              </a:pPr>
              <a:t>‹#›</a:t>
            </a:fld>
            <a:endParaRPr lang="ru-RU" altLang="zh-CN" sz="1200"/>
          </a:p>
        </p:txBody>
      </p:sp>
    </p:spTree>
    <p:extLst>
      <p:ext uri="{BB962C8B-B14F-4D97-AF65-F5344CB8AC3E}">
        <p14:creationId xmlns:p14="http://schemas.microsoft.com/office/powerpoint/2010/main" val="11790808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66640-7523-4537-AEC4-2D7DB57DB884}" type="datetime1">
              <a:rPr lang="zh-CN" altLang="en-US" smtClean="0"/>
              <a:pPr>
                <a:defRPr/>
              </a:pPr>
              <a:t>2016/3/9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443C2-9171-4309-86D0-EC3C91F3DB9B}" type="slidenum">
              <a:rPr lang="ru-RU" altLang="zh-CN" smtClean="0"/>
              <a:pPr>
                <a:defRPr/>
              </a:pPr>
              <a:t>‹#›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5A7D6E-F0E0-4514-B76D-00BB040E8FAD}" type="datetime1">
              <a:rPr lang="zh-CN" altLang="en-US" smtClean="0"/>
              <a:pPr>
                <a:defRPr/>
              </a:pPr>
              <a:t>2016/3/9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27D9B-14C4-4AAB-B9A6-9C72B995209D}" type="slidenum">
              <a:rPr lang="ru-RU" altLang="zh-CN" smtClean="0"/>
              <a:pPr>
                <a:defRPr/>
              </a:pPr>
              <a:t>‹#›</a:t>
            </a:fld>
            <a:endParaRPr lang="ru-RU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0BB61-D1AD-4ED2-8851-2CB604E0CF3E}" type="datetime1">
              <a:rPr lang="zh-CN" altLang="en-US" smtClean="0"/>
              <a:pPr>
                <a:defRPr/>
              </a:pPr>
              <a:t>2016/3/9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CFA48-DAD1-49D6-8526-4E7BB29EDCAE}" type="slidenum">
              <a:rPr lang="ru-RU" altLang="zh-CN" smtClean="0"/>
              <a:pPr>
                <a:defRPr/>
              </a:pPr>
              <a:t>‹#›</a:t>
            </a:fld>
            <a:endParaRPr lang="ru-RU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CC60B-E97C-4B4C-98BF-C1A388BFD4FF}" type="datetime1">
              <a:rPr lang="zh-CN" altLang="en-US"/>
              <a:pPr>
                <a:defRPr/>
              </a:pPr>
              <a:t>2016/3/9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9DE98-EE98-4D5A-B80F-803BC9B4BF87}" type="slidenum">
              <a:rPr lang="ru-RU" altLang="zh-CN"/>
              <a:pPr>
                <a:defRPr/>
              </a:pPr>
              <a:t>‹#›</a:t>
            </a:fld>
            <a:endParaRPr lang="ru-RU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6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3BD5B9-79B9-4131-90D3-C6A4CA3B535A}" type="datetime1">
              <a:rPr lang="zh-CN" altLang="en-US" smtClean="0"/>
              <a:pPr>
                <a:defRPr/>
              </a:pPr>
              <a:t>2016/3/9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66DEF-5124-42F7-819D-E11140A7315D}" type="slidenum">
              <a:rPr lang="ru-RU" altLang="zh-CN" smtClean="0"/>
              <a:pPr>
                <a:defRPr/>
              </a:pPr>
              <a:t>‹#›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28CF74-5D7B-43B3-BB18-6410FC4188D6}" type="datetime1">
              <a:rPr lang="zh-CN" altLang="en-US" smtClean="0"/>
              <a:pPr>
                <a:defRPr/>
              </a:pPr>
              <a:t>2016/3/9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6EE210-EA21-46CE-8A44-8CECD9804AB7}" type="slidenum">
              <a:rPr lang="ru-RU" altLang="zh-CN" smtClean="0"/>
              <a:pPr>
                <a:defRPr/>
              </a:pPr>
              <a:t>‹#›</a:t>
            </a:fld>
            <a:endParaRPr lang="ru-RU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222874-55D7-4154-9A02-1E84BEEE6587}" type="datetime1">
              <a:rPr lang="zh-CN" altLang="en-US" smtClean="0"/>
              <a:pPr>
                <a:defRPr/>
              </a:pPr>
              <a:t>2016/3/9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D46FA-463B-4A86-AF4C-5F45153A73A8}" type="slidenum">
              <a:rPr lang="ru-RU" altLang="zh-CN" smtClean="0"/>
              <a:pPr>
                <a:defRPr/>
              </a:pPr>
              <a:t>‹#›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502F9C-4CCE-407F-A47B-45E38A514006}" type="datetime1">
              <a:rPr lang="zh-CN" altLang="en-US" smtClean="0"/>
              <a:pPr>
                <a:defRPr/>
              </a:pPr>
              <a:t>2016/3/9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F91FC-AEB0-449E-8FFF-DE87B4725AAD}" type="slidenum">
              <a:rPr lang="ru-RU" altLang="zh-CN" smtClean="0"/>
              <a:pPr>
                <a:defRPr/>
              </a:pPr>
              <a:t>‹#›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B52F5D-1472-4BB5-87BC-DC8924D23118}" type="datetime1">
              <a:rPr lang="zh-CN" altLang="en-US" smtClean="0"/>
              <a:pPr>
                <a:defRPr/>
              </a:pPr>
              <a:t>2016/3/9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92533-7ED5-472B-8969-F525FDE58721}" type="slidenum">
              <a:rPr lang="ru-RU" altLang="zh-CN" smtClean="0"/>
              <a:pPr>
                <a:defRPr/>
              </a:pPr>
              <a:t>‹#›</a:t>
            </a:fld>
            <a:endParaRPr lang="ru-RU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D0084-429B-4727-A38D-DE2E7DB8256B}" type="datetime1">
              <a:rPr lang="zh-CN" altLang="en-US" smtClean="0"/>
              <a:pPr>
                <a:defRPr/>
              </a:pPr>
              <a:t>2016/3/9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06354-46DD-452A-883A-73397AD4FF8C}" type="slidenum">
              <a:rPr lang="ru-RU" altLang="zh-CN" smtClean="0"/>
              <a:pPr>
                <a:defRPr/>
              </a:pPr>
              <a:t>‹#›</a:t>
            </a:fld>
            <a:endParaRPr lang="ru-RU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18BE84-5F56-4EE3-94F2-7CB84BA301FC}" type="datetime1">
              <a:rPr lang="zh-CN" altLang="en-US" smtClean="0"/>
              <a:pPr>
                <a:defRPr/>
              </a:pPr>
              <a:t>2016/3/9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7CF85-FFCE-4A8A-A234-E55ED37650CE}" type="slidenum">
              <a:rPr lang="ru-RU" altLang="zh-CN" smtClean="0"/>
              <a:pPr>
                <a:defRPr/>
              </a:pPr>
              <a:t>‹#›</a:t>
            </a:fld>
            <a:endParaRPr lang="ru-RU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F603F-308A-476F-9E45-2BD337685421}" type="datetime1">
              <a:rPr lang="zh-CN" altLang="en-US" smtClean="0"/>
              <a:pPr>
                <a:defRPr/>
              </a:pPr>
              <a:t>2016/3/9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C2105-192B-4CAD-BDE8-3345D4AC550B}" type="slidenum">
              <a:rPr lang="ru-RU" altLang="zh-CN" smtClean="0"/>
              <a:pPr>
                <a:defRPr/>
              </a:pPr>
              <a:t>‹#›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5EE506E-A70D-4DCE-811A-2C4E4196459F}" type="datetime1">
              <a:rPr lang="zh-CN" altLang="en-US" smtClean="0"/>
              <a:pPr>
                <a:defRPr/>
              </a:pPr>
              <a:t>2016/3/9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43CAEE7-7369-408D-9E28-915A04151878}" type="slidenum">
              <a:rPr lang="ru-RU" altLang="zh-CN" smtClean="0"/>
              <a:pPr>
                <a:defRPr/>
              </a:pPr>
              <a:t>‹#›</a:t>
            </a:fld>
            <a:endParaRPr lang="ru-RU" altLang="zh-CN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  <p:sldLayoutId id="2147484378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93662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en-US" sz="2800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  <a:t>МБДОУ детский сад № </a:t>
            </a:r>
            <a:r>
              <a:rPr lang="ru-RU" altLang="en-US" sz="2800" dirty="0" smtClean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  <a:t>12</a:t>
            </a:r>
            <a:endParaRPr lang="ru-RU" altLang="en-US" sz="2800" dirty="0">
              <a:solidFill>
                <a:schemeClr val="accent1">
                  <a:tint val="88000"/>
                  <a:satMod val="150000"/>
                </a:schemeClr>
              </a:solidFill>
              <a:ea typeface="+mj-ea"/>
            </a:endParaRPr>
          </a:p>
        </p:txBody>
      </p:sp>
      <p:sp>
        <p:nvSpPr>
          <p:cNvPr id="7171" name="Подзаголовок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567113" y="1916113"/>
            <a:ext cx="5576887" cy="26336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alt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интонационной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alt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выразительности речи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alt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дошкольников.</a:t>
            </a:r>
          </a:p>
        </p:txBody>
      </p:sp>
      <p:sp>
        <p:nvSpPr>
          <p:cNvPr id="7172" name="TextBox 3"/>
          <p:cNvSpPr>
            <a:spLocks noChangeArrowheads="1"/>
          </p:cNvSpPr>
          <p:nvPr/>
        </p:nvSpPr>
        <p:spPr bwMode="auto">
          <a:xfrm>
            <a:off x="4932363" y="4365625"/>
            <a:ext cx="316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en-US" sz="1800">
                <a:solidFill>
                  <a:srgbClr val="000000"/>
                </a:solidFill>
                <a:latin typeface="Calibri" pitchFamily="34" charset="0"/>
                <a:ea typeface="SimSun" pitchFamily="2" charset="-122"/>
                <a:sym typeface="Calibri" pitchFamily="34" charset="0"/>
              </a:rPr>
              <a:t>Воспитатель : ПЕТРОВА О.И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66725" y="765175"/>
            <a:ext cx="8229600" cy="5746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 sz="3200">
                <a:solidFill>
                  <a:srgbClr val="0F243E"/>
                </a:solidFill>
                <a:ea typeface="+mj-ea"/>
              </a:rPr>
              <a:t>Цель:</a:t>
            </a:r>
          </a:p>
        </p:txBody>
      </p:sp>
      <p:sp>
        <p:nvSpPr>
          <p:cNvPr id="16387" name="Объект 2"/>
          <p:cNvSpPr>
            <a:spLocks noGrp="1" noChangeArrowheads="1"/>
          </p:cNvSpPr>
          <p:nvPr>
            <p:ph idx="4294967295"/>
          </p:nvPr>
        </p:nvSpPr>
        <p:spPr>
          <a:xfrm>
            <a:off x="0" y="1484313"/>
            <a:ext cx="8229600" cy="396081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zh-CN" smtClean="0"/>
              <a:t>Способствовать развитию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altLang="zh-CN" smtClean="0"/>
              <a:t> выразительной  интонационной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altLang="zh-CN" smtClean="0"/>
              <a:t>стороны речи дошкольников.</a:t>
            </a:r>
          </a:p>
        </p:txBody>
      </p:sp>
    </p:spTree>
  </p:cSld>
  <p:clrMapOvr>
    <a:masterClrMapping/>
  </p:clrMapOvr>
  <p:transition spd="slow"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5032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 sz="280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  <a:t>«Дети-слушатели, а не читатели.»</a:t>
            </a:r>
          </a:p>
        </p:txBody>
      </p:sp>
      <p:sp>
        <p:nvSpPr>
          <p:cNvPr id="13315" name="Объект 2"/>
          <p:cNvSpPr>
            <a:spLocks noGrp="1" noChangeArrowheads="1"/>
          </p:cNvSpPr>
          <p:nvPr>
            <p:ph idx="4294967295"/>
          </p:nvPr>
        </p:nvSpPr>
        <p:spPr>
          <a:xfrm>
            <a:off x="0" y="1123950"/>
            <a:ext cx="7689850" cy="4897438"/>
          </a:xfrm>
          <a:extLst/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lang="ru-RU" altLang="zh-CN" sz="2000" dirty="0">
                <a:ea typeface="+mn-ea"/>
              </a:rPr>
              <a:t>Работа над развитием интонационной выразительности </a:t>
            </a:r>
            <a:r>
              <a:rPr lang="ru-RU" altLang="zh-CN" sz="2000" dirty="0" smtClean="0">
                <a:ea typeface="+mn-ea"/>
              </a:rPr>
              <a:t>речи </a:t>
            </a:r>
            <a:r>
              <a:rPr lang="ru-RU" altLang="zh-CN" sz="2000" dirty="0">
                <a:ea typeface="+mn-ea"/>
              </a:rPr>
              <a:t>дошкольников ведется в основном путем подражания. 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lang="ru-RU" altLang="zh-CN" sz="2000" dirty="0">
                <a:ea typeface="+mn-ea"/>
              </a:rPr>
              <a:t> При заучивании стихотворений, при пересказах </a:t>
            </a:r>
            <a:r>
              <a:rPr lang="ru-RU" altLang="zh-CN" sz="2000" dirty="0" smtClean="0">
                <a:ea typeface="+mn-ea"/>
              </a:rPr>
              <a:t>воспитатель </a:t>
            </a:r>
            <a:r>
              <a:rPr lang="ru-RU" altLang="zh-CN" sz="2000" dirty="0">
                <a:ea typeface="+mn-ea"/>
              </a:rPr>
              <a:t>сам пользуется выразительной речью и 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zh-CN" sz="2000" dirty="0">
                <a:ea typeface="+mn-ea"/>
              </a:rPr>
              <a:t>обращает внимание на выразительность речи детей.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lang="ru-RU" altLang="zh-CN" sz="2000" dirty="0">
                <a:ea typeface="+mn-ea"/>
              </a:rPr>
              <a:t>Постепенно  дети, слыша правильную </a:t>
            </a:r>
            <a:r>
              <a:rPr lang="ru-RU" altLang="zh-CN" sz="2000" dirty="0" smtClean="0">
                <a:ea typeface="+mn-ea"/>
              </a:rPr>
              <a:t>выразительную речь </a:t>
            </a:r>
            <a:r>
              <a:rPr lang="ru-RU" altLang="zh-CN" sz="2000" dirty="0">
                <a:ea typeface="+mn-ea"/>
              </a:rPr>
              <a:t>воспитателя, уже по своей инициативе </a:t>
            </a:r>
            <a:r>
              <a:rPr lang="ru-RU" altLang="zh-CN" sz="2000" dirty="0" smtClean="0">
                <a:ea typeface="+mn-ea"/>
              </a:rPr>
              <a:t>начинают использовать </a:t>
            </a:r>
            <a:r>
              <a:rPr lang="ru-RU" altLang="zh-CN" sz="2000" dirty="0">
                <a:ea typeface="+mn-ea"/>
              </a:rPr>
              <a:t>нужные интонации.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zh-CN" sz="2400" dirty="0">
              <a:ea typeface="+mn-ea"/>
            </a:endParaRPr>
          </a:p>
        </p:txBody>
      </p:sp>
    </p:spTree>
  </p:cSld>
  <p:clrMapOvr>
    <a:masterClrMapping/>
  </p:clrMapOvr>
  <p:transition spd="slow">
    <p:pull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431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 sz="320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  <a:t>Направления работы:</a:t>
            </a:r>
          </a:p>
        </p:txBody>
      </p:sp>
      <p:sp>
        <p:nvSpPr>
          <p:cNvPr id="14339" name="Объект 2"/>
          <p:cNvSpPr>
            <a:spLocks noGrp="1" noChangeArrowheads="1"/>
          </p:cNvSpPr>
          <p:nvPr>
            <p:ph idx="4294967295"/>
          </p:nvPr>
        </p:nvSpPr>
        <p:spPr>
          <a:xfrm>
            <a:off x="0" y="1123950"/>
            <a:ext cx="7834313" cy="4392613"/>
          </a:xfrm>
          <a:extLst/>
        </p:spPr>
        <p:txBody>
          <a:bodyPr>
            <a:normAutofit/>
          </a:bodyPr>
          <a:lstStyle/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zh-CN" sz="2400" dirty="0">
                <a:ea typeface="+mn-ea"/>
              </a:rPr>
              <a:t>Развитие речевого слуха (восприятие изменения силы </a:t>
            </a:r>
            <a:r>
              <a:rPr lang="ru-RU" altLang="zh-CN" sz="2400" dirty="0" smtClean="0">
                <a:ea typeface="+mn-ea"/>
              </a:rPr>
              <a:t>голоса</a:t>
            </a:r>
            <a:r>
              <a:rPr lang="ru-RU" altLang="zh-CN" sz="2400" dirty="0">
                <a:ea typeface="+mn-ea"/>
              </a:rPr>
              <a:t>, высоты голоса, темпа и тембра).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zh-CN" sz="2400" dirty="0">
                <a:ea typeface="+mn-ea"/>
              </a:rPr>
              <a:t>Развитие речевого дыхания.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zh-CN" sz="2400" dirty="0">
                <a:ea typeface="+mn-ea"/>
              </a:rPr>
              <a:t>Развитие мимики, выразительности движений.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zh-CN" sz="2400" dirty="0">
                <a:ea typeface="+mn-ea"/>
              </a:rPr>
              <a:t>Координация дыхания, артикуляции.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zh-CN" sz="2400" dirty="0">
                <a:ea typeface="+mn-ea"/>
              </a:rPr>
              <a:t>Развитие способностей понимать и передавать различные эмоции.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zh-CN" sz="2400" dirty="0">
                <a:ea typeface="+mn-ea"/>
              </a:rPr>
              <a:t>Формирование восприятия и воспроизведения мелодики повествовательных, вопросительных, </a:t>
            </a:r>
            <a:r>
              <a:rPr lang="ru-RU" altLang="zh-CN" sz="2400" dirty="0" smtClean="0">
                <a:ea typeface="+mn-ea"/>
              </a:rPr>
              <a:t>восклицательных высказываний</a:t>
            </a:r>
            <a:r>
              <a:rPr lang="ru-RU" altLang="zh-CN" sz="2400" dirty="0">
                <a:ea typeface="+mn-ea"/>
              </a:rPr>
              <a:t>.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altLang="zh-CN" sz="2400" dirty="0">
              <a:ea typeface="+mn-ea"/>
            </a:endParaRP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altLang="zh-CN" sz="2400" dirty="0">
              <a:ea typeface="+mn-ea"/>
            </a:endParaRP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altLang="zh-CN" sz="2400" dirty="0">
              <a:ea typeface="+mn-ea"/>
            </a:endParaRP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altLang="zh-CN" sz="2400" dirty="0">
              <a:ea typeface="+mn-ea"/>
            </a:endParaRPr>
          </a:p>
        </p:txBody>
      </p:sp>
    </p:spTree>
  </p:cSld>
  <p:clrMapOvr>
    <a:masterClrMapping/>
  </p:clrMapOvr>
  <p:transition spd="slow">
    <p:pull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647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  <a:t>Задачи:</a:t>
            </a:r>
          </a:p>
        </p:txBody>
      </p:sp>
      <p:sp>
        <p:nvSpPr>
          <p:cNvPr id="15363" name="Объект 2"/>
          <p:cNvSpPr>
            <a:spLocks noGrp="1" noChangeArrowheads="1"/>
          </p:cNvSpPr>
          <p:nvPr>
            <p:ph idx="4294967295"/>
          </p:nvPr>
        </p:nvSpPr>
        <p:spPr>
          <a:xfrm>
            <a:off x="0" y="1339850"/>
            <a:ext cx="7545388" cy="4465638"/>
          </a:xfrm>
          <a:extLst/>
        </p:spPr>
        <p:txBody>
          <a:bodyPr>
            <a:normAutofit fontScale="85000"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zh-CN" sz="2000" dirty="0">
                <a:ea typeface="+mn-ea"/>
              </a:rPr>
              <a:t>Обучение детей интонационно выразительной речи с помощью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zh-CN" sz="2000" dirty="0">
                <a:ea typeface="+mn-ea"/>
              </a:rPr>
              <a:t> мелодики, темпа, ритма, тембра.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zh-CN" sz="2000" dirty="0">
                <a:ea typeface="+mn-ea"/>
              </a:rPr>
              <a:t>Формирование интереса к </a:t>
            </a:r>
            <a:r>
              <a:rPr lang="ru-RU" altLang="zh-CN" sz="2000" dirty="0" err="1" smtClean="0">
                <a:ea typeface="+mn-ea"/>
              </a:rPr>
              <a:t>худ.произведениям</a:t>
            </a:r>
            <a:r>
              <a:rPr lang="ru-RU" altLang="zh-CN" sz="2000" dirty="0">
                <a:ea typeface="+mn-ea"/>
              </a:rPr>
              <a:t>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zh-CN" sz="2000" dirty="0">
                <a:ea typeface="+mn-ea"/>
              </a:rPr>
              <a:t>Развитие эмоциональной сферы ребенка.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zh-CN" sz="2000" dirty="0">
                <a:ea typeface="+mn-ea"/>
              </a:rPr>
              <a:t>Применение детьми выразительных средств театра: мимики, жестов.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zh-CN" sz="2000" dirty="0">
                <a:ea typeface="+mn-ea"/>
              </a:rPr>
              <a:t>Способствовать развитию речи, памяти, воображения.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zh-CN" sz="2000" dirty="0">
                <a:ea typeface="+mn-ea"/>
              </a:rPr>
              <a:t>Развитие творческих способностей, артистизма.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zh-CN" sz="2000" dirty="0">
                <a:ea typeface="+mn-ea"/>
              </a:rPr>
              <a:t>Организация безопасной, комфортной предметно-развивающей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zh-CN" sz="2000" dirty="0">
                <a:ea typeface="+mn-ea"/>
              </a:rPr>
              <a:t> среды, способствующей эмоциональному благополучию детей 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zh-CN" sz="2000" dirty="0">
                <a:ea typeface="+mn-ea"/>
              </a:rPr>
              <a:t>с учетом их потребностей и интересов, направленную на активизацию </a:t>
            </a:r>
            <a:r>
              <a:rPr lang="ru-RU" altLang="zh-CN" sz="2000" dirty="0" smtClean="0">
                <a:ea typeface="+mn-ea"/>
              </a:rPr>
              <a:t>речи </a:t>
            </a:r>
            <a:r>
              <a:rPr lang="ru-RU" altLang="zh-CN" sz="2000" dirty="0">
                <a:ea typeface="+mn-ea"/>
              </a:rPr>
              <a:t>и речевого общения.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zh-CN" sz="2000" dirty="0">
                <a:ea typeface="+mn-ea"/>
              </a:rPr>
              <a:t>Создание условий для обеспечения разных видов </a:t>
            </a:r>
            <a:r>
              <a:rPr lang="ru-RU" altLang="zh-CN" sz="2000" dirty="0" smtClean="0">
                <a:ea typeface="+mn-ea"/>
              </a:rPr>
              <a:t>деятельности дошкольников </a:t>
            </a:r>
            <a:r>
              <a:rPr lang="ru-RU" altLang="zh-CN" sz="2000" dirty="0">
                <a:ea typeface="+mn-ea"/>
              </a:rPr>
              <a:t>(игровой, творческой, самостоятельной).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zh-CN" sz="2000" dirty="0">
                <a:ea typeface="+mn-ea"/>
              </a:rPr>
              <a:t>Работа над собственной речью.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altLang="zh-CN" sz="2400" dirty="0">
              <a:ea typeface="+mn-ea"/>
            </a:endParaRPr>
          </a:p>
        </p:txBody>
      </p:sp>
    </p:spTree>
  </p:cSld>
  <p:clrMapOvr>
    <a:masterClrMapping/>
  </p:clrMapOvr>
  <p:transition spd="slow">
    <p:pull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  <a:t>Этапы работы:</a:t>
            </a:r>
          </a:p>
        </p:txBody>
      </p:sp>
      <p:sp>
        <p:nvSpPr>
          <p:cNvPr id="16387" name="Объект 2"/>
          <p:cNvSpPr>
            <a:spLocks noGrp="1" noChangeArrowheads="1"/>
          </p:cNvSpPr>
          <p:nvPr>
            <p:ph idx="4294967295"/>
          </p:nvPr>
        </p:nvSpPr>
        <p:spPr>
          <a:xfrm>
            <a:off x="0" y="1917700"/>
            <a:ext cx="7473950" cy="1727200"/>
          </a:xfrm>
          <a:extLst/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lang="ru-RU" altLang="zh-CN" dirty="0" smtClean="0">
                <a:ea typeface="+mn-ea"/>
              </a:rPr>
              <a:t> </a:t>
            </a:r>
            <a:r>
              <a:rPr lang="ru-RU" altLang="zh-CN" sz="2000" dirty="0" smtClean="0">
                <a:ea typeface="+mn-ea"/>
              </a:rPr>
              <a:t>Развитие </a:t>
            </a:r>
            <a:r>
              <a:rPr lang="ru-RU" altLang="zh-CN" sz="2000" dirty="0">
                <a:ea typeface="+mn-ea"/>
              </a:rPr>
              <a:t>восприятия интонации.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lang="ru-RU" altLang="zh-CN" sz="2000" dirty="0" smtClean="0">
                <a:ea typeface="+mn-ea"/>
              </a:rPr>
              <a:t> Формирование </a:t>
            </a:r>
            <a:r>
              <a:rPr lang="ru-RU" altLang="zh-CN" sz="2000" dirty="0">
                <a:ea typeface="+mn-ea"/>
              </a:rPr>
              <a:t>навыков </a:t>
            </a:r>
            <a:r>
              <a:rPr lang="ru-RU" altLang="zh-CN" sz="2000" dirty="0" smtClean="0">
                <a:ea typeface="+mn-ea"/>
              </a:rPr>
              <a:t>ее использования </a:t>
            </a:r>
            <a:r>
              <a:rPr lang="ru-RU" altLang="zh-CN" sz="2000" dirty="0">
                <a:ea typeface="+mn-ea"/>
              </a:rPr>
              <a:t>в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zh-CN" sz="2000" dirty="0">
                <a:ea typeface="+mn-ea"/>
              </a:rPr>
              <a:t>собственной речи.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altLang="zh-CN" sz="3600" dirty="0"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zh-CN" sz="3600" dirty="0">
              <a:ea typeface="+mn-ea"/>
            </a:endParaRPr>
          </a:p>
        </p:txBody>
      </p:sp>
    </p:spTree>
  </p:cSld>
  <p:clrMapOvr>
    <a:masterClrMapping/>
  </p:clrMapOvr>
  <p:transition spd="slow">
    <p:pull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  <a:t>Виды деятельности:</a:t>
            </a:r>
          </a:p>
        </p:txBody>
      </p:sp>
      <p:sp>
        <p:nvSpPr>
          <p:cNvPr id="17411" name="Объект 2"/>
          <p:cNvSpPr>
            <a:spLocks noGrp="1" noChangeArrowheads="1"/>
          </p:cNvSpPr>
          <p:nvPr>
            <p:ph idx="4294967295"/>
          </p:nvPr>
        </p:nvSpPr>
        <p:spPr>
          <a:xfrm>
            <a:off x="0" y="1628775"/>
            <a:ext cx="7618413" cy="4321175"/>
          </a:xfrm>
          <a:extLst/>
        </p:spPr>
        <p:txBody>
          <a:bodyPr>
            <a:normAutofit lnSpcReduction="10000"/>
          </a:bodyPr>
          <a:lstStyle/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zh-CN" sz="3000" dirty="0">
                <a:ea typeface="+mn-ea"/>
              </a:rPr>
              <a:t>Гимнастика (артикуляционная, </a:t>
            </a:r>
            <a:r>
              <a:rPr lang="ru-RU" altLang="zh-CN" sz="3000" dirty="0" smtClean="0">
                <a:ea typeface="+mn-ea"/>
              </a:rPr>
              <a:t>дыхательная, пальчиковая</a:t>
            </a:r>
            <a:r>
              <a:rPr lang="ru-RU" altLang="zh-CN" sz="3000" dirty="0">
                <a:ea typeface="+mn-ea"/>
              </a:rPr>
              <a:t>).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zh-CN" sz="3000" dirty="0">
                <a:ea typeface="+mn-ea"/>
              </a:rPr>
              <a:t>Упражнения для эмоционального </a:t>
            </a:r>
            <a:r>
              <a:rPr lang="ru-RU" altLang="zh-CN" sz="3000" dirty="0" smtClean="0">
                <a:ea typeface="+mn-ea"/>
              </a:rPr>
              <a:t>развития детей</a:t>
            </a:r>
            <a:r>
              <a:rPr lang="ru-RU" altLang="zh-CN" sz="3000" dirty="0">
                <a:ea typeface="+mn-ea"/>
              </a:rPr>
              <a:t>.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zh-CN" sz="3000" dirty="0">
                <a:ea typeface="+mn-ea"/>
              </a:rPr>
              <a:t>Лого-ритмические упражнения.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zh-CN" sz="3000" dirty="0">
                <a:ea typeface="+mn-ea"/>
              </a:rPr>
              <a:t>Упражнения на развитие выразительности,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zh-CN" sz="3000" dirty="0">
                <a:ea typeface="+mn-ea"/>
              </a:rPr>
              <a:t> мимики, жестов, пантомимы.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zh-CN" sz="3000" dirty="0">
                <a:ea typeface="+mn-ea"/>
              </a:rPr>
              <a:t>Речевые игры.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zh-CN" sz="3000" dirty="0">
                <a:ea typeface="+mn-ea"/>
              </a:rPr>
              <a:t>Игры- драматизации.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zh-CN" sz="3000" dirty="0">
                <a:ea typeface="+mn-ea"/>
              </a:rPr>
              <a:t>Инсценировки.</a:t>
            </a: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altLang="zh-CN" sz="3000" dirty="0">
              <a:ea typeface="+mn-ea"/>
            </a:endParaRPr>
          </a:p>
          <a:p>
            <a:pPr marL="265176" indent="-265176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ru-RU" altLang="zh-CN" dirty="0">
              <a:ea typeface="+mn-ea"/>
            </a:endParaRPr>
          </a:p>
        </p:txBody>
      </p:sp>
    </p:spTree>
  </p:cSld>
  <p:clrMapOvr>
    <a:masterClrMapping/>
  </p:clrMapOvr>
  <p:transition spd="slow">
    <p:pull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Блок-схема: узел 11"/>
          <p:cNvSpPr>
            <a:spLocks noChangeArrowheads="1"/>
          </p:cNvSpPr>
          <p:nvPr/>
        </p:nvSpPr>
        <p:spPr bwMode="auto">
          <a:xfrm>
            <a:off x="6083300" y="746125"/>
            <a:ext cx="2881313" cy="2644775"/>
          </a:xfrm>
          <a:prstGeom prst="flowChartConnector">
            <a:avLst/>
          </a:prstGeom>
          <a:solidFill>
            <a:srgbClr val="DDD9C3"/>
          </a:solidFill>
          <a:ln w="25400">
            <a:solidFill>
              <a:srgbClr val="395E8A"/>
            </a:solidFill>
            <a:bevel/>
            <a:headEnd/>
            <a:tailEnd/>
          </a:ln>
        </p:spPr>
        <p:txBody>
          <a:bodyPr anchor="ctr"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zh-CN" sz="1800">
                <a:latin typeface="Arial" charset="0"/>
                <a:ea typeface="SimSun" pitchFamily="2" charset="-122"/>
              </a:rPr>
              <a:t>Совместная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zh-CN" sz="1800">
                <a:latin typeface="Arial" charset="0"/>
                <a:ea typeface="SimSun" pitchFamily="2" charset="-122"/>
              </a:rPr>
              <a:t>подготовка к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zh-CN" sz="1800">
                <a:latin typeface="Arial" charset="0"/>
                <a:ea typeface="SimSun" pitchFamily="2" charset="-122"/>
              </a:rPr>
              <a:t> выступлениям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zh-CN" sz="1800">
                <a:latin typeface="Arial" charset="0"/>
                <a:ea typeface="SimSun" pitchFamily="2" charset="-122"/>
              </a:rPr>
              <a:t>детей.</a:t>
            </a:r>
          </a:p>
        </p:txBody>
      </p:sp>
      <p:sp>
        <p:nvSpPr>
          <p:cNvPr id="22531" name="Блок-схема: узел 12"/>
          <p:cNvSpPr>
            <a:spLocks noChangeArrowheads="1"/>
          </p:cNvSpPr>
          <p:nvPr/>
        </p:nvSpPr>
        <p:spPr bwMode="auto">
          <a:xfrm>
            <a:off x="6083300" y="3717925"/>
            <a:ext cx="2881313" cy="2879725"/>
          </a:xfrm>
          <a:prstGeom prst="flowChartConnector">
            <a:avLst/>
          </a:prstGeom>
          <a:solidFill>
            <a:srgbClr val="DDD9C3"/>
          </a:solidFill>
          <a:ln w="25400">
            <a:solidFill>
              <a:srgbClr val="395E8A"/>
            </a:solidFill>
            <a:bevel/>
            <a:headEnd/>
            <a:tailEnd/>
          </a:ln>
        </p:spPr>
        <p:txBody>
          <a:bodyPr anchor="ctr"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zh-CN" sz="1800">
                <a:latin typeface="Arial" charset="0"/>
                <a:ea typeface="SimSun" pitchFamily="2" charset="-122"/>
              </a:rPr>
              <a:t>Участие в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zh-CN" sz="1800">
                <a:latin typeface="Arial" charset="0"/>
                <a:ea typeface="SimSun" pitchFamily="2" charset="-122"/>
              </a:rPr>
              <a:t>праздниках 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zh-CN" sz="1800">
                <a:latin typeface="Arial" charset="0"/>
                <a:ea typeface="SimSun" pitchFamily="2" charset="-122"/>
              </a:rPr>
              <a:t>конкурсах ДОУ.</a:t>
            </a:r>
          </a:p>
        </p:txBody>
      </p:sp>
      <p:sp>
        <p:nvSpPr>
          <p:cNvPr id="22532" name="Блок-схема: узел 13"/>
          <p:cNvSpPr>
            <a:spLocks noChangeArrowheads="1"/>
          </p:cNvSpPr>
          <p:nvPr/>
        </p:nvSpPr>
        <p:spPr bwMode="auto">
          <a:xfrm>
            <a:off x="79375" y="765175"/>
            <a:ext cx="2835275" cy="2644775"/>
          </a:xfrm>
          <a:prstGeom prst="flowChartConnector">
            <a:avLst/>
          </a:prstGeom>
          <a:solidFill>
            <a:srgbClr val="DDD9C3"/>
          </a:solidFill>
          <a:ln w="25400">
            <a:solidFill>
              <a:srgbClr val="395E8A"/>
            </a:solidFill>
            <a:bevel/>
            <a:headEnd/>
            <a:tailEnd/>
          </a:ln>
        </p:spPr>
        <p:txBody>
          <a:bodyPr anchor="ctr"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zh-CN" sz="1800">
                <a:latin typeface="Arial" charset="0"/>
                <a:ea typeface="SimSun" pitchFamily="2" charset="-122"/>
              </a:rPr>
              <a:t>Помощь в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zh-CN" sz="1800">
                <a:latin typeface="Arial" charset="0"/>
                <a:ea typeface="SimSun" pitchFamily="2" charset="-122"/>
              </a:rPr>
              <a:t>пополнении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zh-CN" sz="1800">
                <a:latin typeface="Arial" charset="0"/>
                <a:ea typeface="SimSun" pitchFamily="2" charset="-122"/>
              </a:rPr>
              <a:t>развив.среды,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zh-CN" sz="1800">
                <a:latin typeface="Arial" charset="0"/>
                <a:ea typeface="SimSun" pitchFamily="2" charset="-122"/>
              </a:rPr>
              <a:t>изготовление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zh-CN" sz="1800">
                <a:latin typeface="Arial" charset="0"/>
                <a:ea typeface="SimSun" pitchFamily="2" charset="-122"/>
              </a:rPr>
              <a:t> костюмов 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zh-CN" sz="1800">
                <a:latin typeface="Arial" charset="0"/>
                <a:ea typeface="SimSun" pitchFamily="2" charset="-122"/>
              </a:rPr>
              <a:t>атрибутов для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zh-CN" sz="1800">
                <a:latin typeface="Arial" charset="0"/>
                <a:ea typeface="SimSun" pitchFamily="2" charset="-122"/>
              </a:rPr>
              <a:t>театр. деят.</a:t>
            </a:r>
          </a:p>
        </p:txBody>
      </p:sp>
      <p:sp>
        <p:nvSpPr>
          <p:cNvPr id="22533" name="Блок-схема: узел 14"/>
          <p:cNvSpPr>
            <a:spLocks noChangeArrowheads="1"/>
          </p:cNvSpPr>
          <p:nvPr/>
        </p:nvSpPr>
        <p:spPr bwMode="auto">
          <a:xfrm>
            <a:off x="79375" y="3717925"/>
            <a:ext cx="2835275" cy="2879725"/>
          </a:xfrm>
          <a:prstGeom prst="flowChartConnector">
            <a:avLst/>
          </a:prstGeom>
          <a:solidFill>
            <a:srgbClr val="DDD9C3"/>
          </a:solidFill>
          <a:ln w="25400">
            <a:solidFill>
              <a:srgbClr val="395E8A"/>
            </a:solidFill>
            <a:bevel/>
            <a:headEnd/>
            <a:tailEnd/>
          </a:ln>
        </p:spPr>
        <p:txBody>
          <a:bodyPr anchor="ctr"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zh-CN" sz="1800">
                <a:latin typeface="Arial" charset="0"/>
                <a:ea typeface="SimSun" pitchFamily="2" charset="-122"/>
              </a:rPr>
              <a:t>Родительские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zh-CN" sz="1800">
                <a:latin typeface="Arial" charset="0"/>
                <a:ea typeface="SimSun" pitchFamily="2" charset="-122"/>
              </a:rPr>
              <a:t> собрания.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zh-CN" sz="1800">
                <a:latin typeface="Arial" charset="0"/>
                <a:ea typeface="SimSun" pitchFamily="2" charset="-122"/>
              </a:rPr>
              <a:t>Беседы,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zh-CN" sz="1800">
                <a:latin typeface="Arial" charset="0"/>
                <a:ea typeface="SimSun" pitchFamily="2" charset="-122"/>
              </a:rPr>
              <a:t>консультации.</a:t>
            </a:r>
          </a:p>
        </p:txBody>
      </p:sp>
      <p:sp>
        <p:nvSpPr>
          <p:cNvPr id="22534" name="Овал 17"/>
          <p:cNvSpPr>
            <a:spLocks noChangeArrowheads="1"/>
          </p:cNvSpPr>
          <p:nvPr/>
        </p:nvSpPr>
        <p:spPr bwMode="auto">
          <a:xfrm>
            <a:off x="2555875" y="1906588"/>
            <a:ext cx="3851275" cy="3328987"/>
          </a:xfrm>
          <a:prstGeom prst="ellipse">
            <a:avLst/>
          </a:prstGeom>
          <a:solidFill>
            <a:srgbClr val="DDD9C3"/>
          </a:solidFill>
          <a:ln w="25400">
            <a:solidFill>
              <a:srgbClr val="395E8A"/>
            </a:solidFill>
            <a:bevel/>
            <a:headEnd/>
            <a:tailEnd/>
          </a:ln>
        </p:spPr>
        <p:txBody>
          <a:bodyPr anchor="ctr"/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zh-CN" sz="3200">
                <a:latin typeface="Arial" charset="0"/>
                <a:ea typeface="SimSun" pitchFamily="2" charset="-122"/>
              </a:rPr>
              <a:t>Работа с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zh-CN" sz="3200">
                <a:latin typeface="Arial" charset="0"/>
                <a:ea typeface="SimSun" pitchFamily="2" charset="-122"/>
              </a:rPr>
              <a:t>родителями</a:t>
            </a:r>
            <a:r>
              <a:rPr lang="ru-RU" altLang="zh-CN" sz="1800">
                <a:latin typeface="Arial" charset="0"/>
                <a:ea typeface="SimSun" pitchFamily="2" charset="-122"/>
              </a:rPr>
              <a:t>.</a:t>
            </a:r>
          </a:p>
        </p:txBody>
      </p:sp>
    </p:spTree>
  </p:cSld>
  <p:clrMapOvr>
    <a:masterClrMapping/>
  </p:clrMapOvr>
  <p:transition spd="slow">
    <p:pull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923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 sz="250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  <a:t>Содержание развивающей среды, направленной на</a:t>
            </a:r>
            <a:br>
              <a:rPr lang="ru-RU" altLang="zh-CN" sz="250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</a:br>
            <a:r>
              <a:rPr lang="ru-RU" altLang="zh-CN" sz="250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  <a:t> речевое развитие детей:</a:t>
            </a:r>
          </a:p>
        </p:txBody>
      </p:sp>
      <p:sp>
        <p:nvSpPr>
          <p:cNvPr id="23555" name="Объект 2"/>
          <p:cNvSpPr>
            <a:spLocks noGrp="1" noChangeArrowheads="1"/>
          </p:cNvSpPr>
          <p:nvPr>
            <p:ph idx="4294967295"/>
          </p:nvPr>
        </p:nvSpPr>
        <p:spPr>
          <a:xfrm>
            <a:off x="0" y="1628775"/>
            <a:ext cx="7761288" cy="41036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en-US" sz="2400" smtClean="0"/>
              <a:t>-Различные виды театра.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en-US" sz="2400" smtClean="0"/>
              <a:t>-Набор масок.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en-US" sz="2400" smtClean="0"/>
              <a:t>-Наборы для сюжетно-ролевых игр.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en-US" sz="2400" smtClean="0"/>
              <a:t>-Набор «Эмоции».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en-US" sz="2400" smtClean="0"/>
              <a:t>-Костюмы и атрибуты.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en-US" sz="2400" smtClean="0"/>
              <a:t>-Игры для речевого дыхания.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en-US" sz="2400" smtClean="0"/>
              <a:t>-Дидактические игры.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en-US" sz="2400" smtClean="0"/>
              <a:t>-Книги, открытки, книги-самоделки.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en-US" sz="2400" smtClean="0"/>
              <a:t>-Аудиокассеты, диски с записью музыки, сказок.</a:t>
            </a:r>
          </a:p>
        </p:txBody>
      </p:sp>
    </p:spTree>
  </p:cSld>
  <p:clrMapOvr>
    <a:masterClrMapping/>
  </p:clrMapOvr>
  <p:transition spd="slow">
    <p:pull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  <a:t>Результаты такой работы:</a:t>
            </a:r>
          </a:p>
        </p:txBody>
      </p:sp>
      <p:sp>
        <p:nvSpPr>
          <p:cNvPr id="20483" name="Объект 2"/>
          <p:cNvSpPr>
            <a:spLocks noGrp="1" noChangeArrowheads="1"/>
          </p:cNvSpPr>
          <p:nvPr>
            <p:ph idx="4294967295"/>
          </p:nvPr>
        </p:nvSpPr>
        <p:spPr>
          <a:xfrm>
            <a:off x="1150938" y="1773238"/>
            <a:ext cx="7993062" cy="3959225"/>
          </a:xfrm>
          <a:extLst/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en-US" sz="2400" dirty="0">
                <a:ea typeface="+mn-ea"/>
              </a:rPr>
              <a:t>- Значительно возрастает интерес  к интонационной </a:t>
            </a:r>
            <a:r>
              <a:rPr lang="ru-RU" altLang="en-US" sz="2400" dirty="0" smtClean="0">
                <a:ea typeface="+mn-ea"/>
              </a:rPr>
              <a:t>стороне речи</a:t>
            </a:r>
            <a:r>
              <a:rPr lang="ru-RU" altLang="en-US" sz="2400" dirty="0">
                <a:ea typeface="+mn-ea"/>
              </a:rPr>
              <a:t>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en-US" sz="2400" dirty="0">
                <a:ea typeface="+mn-ea"/>
              </a:rPr>
              <a:t>- Дети начинают использовать различные средства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en-US" sz="2400" dirty="0">
                <a:ea typeface="+mn-ea"/>
              </a:rPr>
              <a:t>выразительности.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en-US" sz="2400" dirty="0">
                <a:ea typeface="+mn-ea"/>
              </a:rPr>
              <a:t>- Повышается игровая и творческая активность.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en-US" sz="2400" dirty="0">
                <a:ea typeface="+mn-ea"/>
              </a:rPr>
              <a:t>- Игры для детей становятся  разнообразными и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en-US" sz="2400" dirty="0">
                <a:ea typeface="+mn-ea"/>
              </a:rPr>
              <a:t>интересными.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en-US" sz="2400" dirty="0">
                <a:ea typeface="+mn-ea"/>
              </a:rPr>
              <a:t>- У детей появляется огромное желание общаться, выступать, импровизировать.</a:t>
            </a:r>
          </a:p>
        </p:txBody>
      </p:sp>
    </p:spTree>
  </p:cSld>
  <p:clrMapOvr>
    <a:masterClrMapping/>
  </p:clrMapOvr>
  <p:transition spd="slow">
    <p:pull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  <a:t>«Куклы-матрешки»</a:t>
            </a:r>
          </a:p>
        </p:txBody>
      </p:sp>
      <p:pic>
        <p:nvPicPr>
          <p:cNvPr id="25603" name="Объект 4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313"/>
            <a:ext cx="4037013" cy="3097212"/>
          </a:xfrm>
          <a:noFill/>
          <a:ln w="76200">
            <a:solidFill>
              <a:srgbClr val="D99593"/>
            </a:solidFill>
            <a:bevel/>
            <a:headEnd/>
            <a:tailEnd/>
          </a:ln>
        </p:spPr>
      </p:pic>
      <p:pic>
        <p:nvPicPr>
          <p:cNvPr id="25604" name="Объект 5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8575" y="3068638"/>
            <a:ext cx="4035425" cy="3025775"/>
          </a:xfrm>
          <a:noFill/>
          <a:ln w="76200">
            <a:solidFill>
              <a:srgbClr val="D99593"/>
            </a:solidFill>
            <a:bevel/>
            <a:headEnd/>
            <a:tailEnd/>
          </a:ln>
        </p:spPr>
      </p:pic>
    </p:spTree>
  </p:cSld>
  <p:clrMapOvr>
    <a:masterClrMapping/>
  </p:clrMapOvr>
  <p:transition spd="slow">
    <p:pull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627313" y="620713"/>
            <a:ext cx="5853112" cy="576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 sz="2800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  <a:t>Актуальность.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603BA-C376-4402-A09E-4D7A2B5B5D09}" type="slidenum">
              <a:rPr lang="ru-RU" altLang="zh-CN"/>
              <a:pPr>
                <a:defRPr/>
              </a:pPr>
              <a:t>2</a:t>
            </a:fld>
            <a:endParaRPr lang="ru-RU" altLang="zh-CN" sz="1800">
              <a:solidFill>
                <a:schemeClr val="tx1"/>
              </a:solidFill>
            </a:endParaRPr>
          </a:p>
        </p:txBody>
      </p:sp>
      <p:sp>
        <p:nvSpPr>
          <p:cNvPr id="8196" name="Объект 2"/>
          <p:cNvSpPr>
            <a:spLocks noGrp="1" noChangeArrowheads="1"/>
          </p:cNvSpPr>
          <p:nvPr>
            <p:ph idx="4294967295"/>
          </p:nvPr>
        </p:nvSpPr>
        <p:spPr>
          <a:xfrm>
            <a:off x="914400" y="1052513"/>
            <a:ext cx="8229600" cy="56165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altLang="zh-CN" sz="1800" dirty="0" smtClean="0"/>
              <a:t>Развитие выразительности речи дошкольника - важнейшая составляющая часть его общего психического развития, развития мышления, подготовки к школе и ко всей будущей жизни.</a:t>
            </a:r>
            <a:r>
              <a:rPr lang="ru-RU" altLang="zh-CN" sz="1800" dirty="0"/>
              <a:t> </a:t>
            </a:r>
            <a:r>
              <a:rPr lang="ru-RU" altLang="zh-CN" sz="1800" dirty="0" smtClean="0"/>
              <a:t>Очень </a:t>
            </a:r>
            <a:r>
              <a:rPr lang="ru-RU" altLang="zh-CN" sz="1800" dirty="0" smtClean="0"/>
              <a:t>часто речь детей неэмоциональна и невыразительна. Многие дети заучивают тексты стихотворений или роли к сказкам-драматизациям, но не умеют передать характер героев, их настроение.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zh-CN" sz="1800" dirty="0" smtClean="0"/>
              <a:t>Отсутствие видимой эмоциональности и выразительности, монотонность голоса, нарушение речевого ритма  ухудшают их адаптацию в обществе.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zh-CN" sz="1800" dirty="0" smtClean="0"/>
              <a:t>Поэтому важно научить детей понимать собственное эмоциональное состояние, выражать свои чувства и распознавать чувства других людей через жесты, мимику, интонацию.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zh-CN" sz="1800" dirty="0" smtClean="0"/>
              <a:t>По мнению специалистов именно дошкольный возраст является наиболее благоприятным для решения данных задач.</a:t>
            </a:r>
          </a:p>
          <a:p>
            <a:pPr marL="0" indent="0" eaLnBrk="1" hangingPunct="1"/>
            <a:endParaRPr lang="ru-RU" altLang="zh-CN" sz="2400" dirty="0" smtClean="0"/>
          </a:p>
          <a:p>
            <a:pPr marL="0" indent="0" eaLnBrk="1" hangingPunct="1"/>
            <a:endParaRPr lang="ru-RU" altLang="zh-CN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 sz="320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  <a:t>Кукольный театр </a:t>
            </a:r>
            <a:br>
              <a:rPr lang="ru-RU" altLang="zh-CN" sz="320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</a:br>
            <a:r>
              <a:rPr lang="ru-RU" altLang="zh-CN" sz="320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  <a:t>« Русские народные сказки».</a:t>
            </a:r>
          </a:p>
        </p:txBody>
      </p:sp>
      <p:pic>
        <p:nvPicPr>
          <p:cNvPr id="26627" name="Объект 4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9863" y="2276475"/>
            <a:ext cx="3894137" cy="3960813"/>
          </a:xfrm>
          <a:noFill/>
          <a:ln w="76200">
            <a:solidFill>
              <a:srgbClr val="D99593"/>
            </a:solidFill>
            <a:bevel/>
            <a:headEnd/>
            <a:tailEnd/>
          </a:ln>
        </p:spPr>
      </p:pic>
      <p:pic>
        <p:nvPicPr>
          <p:cNvPr id="26628" name="Объект 7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2875"/>
            <a:ext cx="4038600" cy="3960813"/>
          </a:xfrm>
          <a:noFill/>
          <a:ln w="76200">
            <a:solidFill>
              <a:srgbClr val="D99593"/>
            </a:solidFill>
            <a:bevel/>
            <a:headEnd/>
            <a:tailEnd/>
          </a:ln>
        </p:spPr>
      </p:pic>
    </p:spTree>
  </p:cSld>
  <p:clrMapOvr>
    <a:masterClrMapping/>
  </p:clrMapOvr>
  <p:transition spd="slow">
    <p:pull dir="l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  <a:t>«Сюжетно-ролевые игры».</a:t>
            </a:r>
          </a:p>
        </p:txBody>
      </p:sp>
      <p:pic>
        <p:nvPicPr>
          <p:cNvPr id="27651" name="Объект 6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7338"/>
            <a:ext cx="3744913" cy="2951162"/>
          </a:xfrm>
          <a:noFill/>
          <a:ln w="76200">
            <a:solidFill>
              <a:srgbClr val="D99593"/>
            </a:solidFill>
            <a:bevel/>
            <a:headEnd/>
            <a:tailEnd/>
          </a:ln>
        </p:spPr>
      </p:pic>
      <p:pic>
        <p:nvPicPr>
          <p:cNvPr id="27652" name="Объект 7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565400"/>
            <a:ext cx="4038600" cy="3095625"/>
          </a:xfrm>
          <a:noFill/>
          <a:ln w="76200">
            <a:solidFill>
              <a:srgbClr val="D99593"/>
            </a:solidFill>
            <a:bevel/>
            <a:headEnd/>
            <a:tailEnd/>
          </a:ln>
        </p:spPr>
      </p:pic>
    </p:spTree>
  </p:cSld>
  <p:clrMapOvr>
    <a:masterClrMapping/>
  </p:clrMapOvr>
  <p:transition spd="slow">
    <p:pull dir="l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00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  <a:t>«Речевые игры».</a:t>
            </a:r>
          </a:p>
        </p:txBody>
      </p:sp>
      <p:pic>
        <p:nvPicPr>
          <p:cNvPr id="28675" name="Объект 4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3600450" cy="3095625"/>
          </a:xfrm>
          <a:noFill/>
          <a:ln w="76200">
            <a:solidFill>
              <a:srgbClr val="93B3D7"/>
            </a:solidFill>
            <a:bevel/>
            <a:headEnd/>
            <a:tailEnd/>
          </a:ln>
        </p:spPr>
      </p:pic>
      <p:pic>
        <p:nvPicPr>
          <p:cNvPr id="28676" name="Объект 5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4988" y="2133600"/>
            <a:ext cx="3529012" cy="3167063"/>
          </a:xfrm>
          <a:noFill/>
          <a:ln w="76200">
            <a:solidFill>
              <a:srgbClr val="93B3D7"/>
            </a:solidFill>
            <a:bevel/>
            <a:headEnd/>
            <a:tailEnd/>
          </a:ln>
        </p:spPr>
      </p:pic>
    </p:spTree>
  </p:cSld>
  <p:clrMapOvr>
    <a:masterClrMapping/>
  </p:clrMapOvr>
  <p:transition spd="slow">
    <p:pull dir="l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  <a:t>«Дидактические игры».</a:t>
            </a:r>
          </a:p>
        </p:txBody>
      </p:sp>
      <p:pic>
        <p:nvPicPr>
          <p:cNvPr id="29699" name="Объект 3"/>
          <p:cNvPicPr preferRelativeResize="0"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17775"/>
            <a:ext cx="3816350" cy="3071813"/>
          </a:xfrm>
          <a:noFill/>
          <a:ln w="76200">
            <a:solidFill>
              <a:srgbClr val="538CD5"/>
            </a:solidFill>
            <a:bevel/>
            <a:headEnd/>
            <a:tailEnd/>
          </a:ln>
        </p:spPr>
      </p:pic>
      <p:pic>
        <p:nvPicPr>
          <p:cNvPr id="29700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00213"/>
            <a:ext cx="3744913" cy="3097212"/>
          </a:xfrm>
          <a:prstGeom prst="rect">
            <a:avLst/>
          </a:prstGeom>
          <a:noFill/>
          <a:ln w="76200">
            <a:solidFill>
              <a:srgbClr val="8CB3E3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l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305800" cy="58197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 sz="4000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  <a:t/>
            </a:r>
            <a:br>
              <a:rPr lang="ru-RU" altLang="zh-CN" sz="4000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</a:br>
            <a:r>
              <a:rPr lang="ru-RU" altLang="zh-CN" sz="4000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  <a:t/>
            </a:r>
            <a:br>
              <a:rPr lang="ru-RU" altLang="zh-CN" sz="4000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</a:br>
            <a:r>
              <a:rPr lang="ru-RU" altLang="zh-CN" sz="4000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  <a:t/>
            </a:r>
            <a:br>
              <a:rPr lang="ru-RU" altLang="zh-CN" sz="4000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</a:br>
            <a:r>
              <a:rPr lang="ru-RU" altLang="zh-CN" sz="4000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  <a:t/>
            </a:r>
            <a:br>
              <a:rPr lang="ru-RU" altLang="zh-CN" sz="4000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</a:br>
            <a:r>
              <a:rPr lang="ru-RU" altLang="zh-CN" sz="4000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  <a:t/>
            </a:r>
            <a:br>
              <a:rPr lang="ru-RU" altLang="zh-CN" sz="4000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</a:br>
            <a:r>
              <a:rPr lang="ru-RU" altLang="zh-CN" sz="4800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  <a:t>Спасибо </a:t>
            </a:r>
            <a:br>
              <a:rPr lang="ru-RU" altLang="zh-CN" sz="4800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</a:br>
            <a:r>
              <a:rPr lang="ru-RU" altLang="zh-CN" sz="4800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  <a:t>за </a:t>
            </a:r>
            <a:br>
              <a:rPr lang="ru-RU" altLang="zh-CN" sz="4800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</a:br>
            <a:r>
              <a:rPr lang="ru-RU" altLang="zh-CN" sz="4800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  <a:t>внимание!</a:t>
            </a:r>
            <a:br>
              <a:rPr lang="ru-RU" altLang="zh-CN" sz="4800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</a:br>
            <a:r>
              <a:rPr lang="ru-RU" altLang="zh-CN" sz="4000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  <a:t/>
            </a:r>
            <a:br>
              <a:rPr lang="ru-RU" altLang="zh-CN" sz="4000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</a:br>
            <a:r>
              <a:rPr lang="ru-RU" altLang="zh-CN" sz="4000" i="1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  <a:t/>
            </a:r>
            <a:br>
              <a:rPr lang="ru-RU" altLang="zh-CN" sz="4000" i="1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</a:br>
            <a:r>
              <a:rPr lang="ru-RU" altLang="zh-CN" sz="4000" i="1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  <a:t/>
            </a:r>
            <a:br>
              <a:rPr lang="ru-RU" altLang="zh-CN" sz="4000" i="1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</a:br>
            <a:endParaRPr lang="ru-RU" altLang="zh-CN" sz="4000" i="1" dirty="0">
              <a:solidFill>
                <a:schemeClr val="accent1">
                  <a:tint val="88000"/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3072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341438"/>
            <a:ext cx="3959225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1820863"/>
            <a:ext cx="7772400" cy="1828800"/>
          </a:xfrm>
        </p:spPr>
        <p:txBody>
          <a:bodyPr>
            <a:normAutofit/>
          </a:bodyPr>
          <a:lstStyle/>
          <a:p>
            <a:pPr marL="0" indent="0" eaLnBrk="1" hangingPunct="1"/>
            <a:r>
              <a:rPr lang="ru-RU" altLang="zh-CN" sz="1600" dirty="0" smtClean="0"/>
              <a:t/>
            </a:r>
            <a:br>
              <a:rPr lang="ru-RU" altLang="zh-CN" sz="1600" dirty="0" smtClean="0"/>
            </a:br>
            <a:r>
              <a:rPr lang="ru-RU" altLang="zh-CN" sz="1600" dirty="0" smtClean="0"/>
              <a:t/>
            </a:r>
            <a:br>
              <a:rPr lang="ru-RU" altLang="zh-CN" sz="1600" dirty="0" smtClean="0"/>
            </a:br>
            <a:r>
              <a:rPr lang="ru-RU" altLang="zh-CN" sz="1600" dirty="0" smtClean="0"/>
              <a:t/>
            </a:r>
            <a:br>
              <a:rPr lang="ru-RU" altLang="zh-CN" sz="1600" dirty="0" smtClean="0"/>
            </a:br>
            <a:r>
              <a:rPr lang="ru-RU" altLang="en-US" sz="1600" b="0" dirty="0" smtClean="0">
                <a:solidFill>
                  <a:schemeClr val="tx1"/>
                </a:solidFill>
              </a:rPr>
              <a:t/>
            </a:r>
            <a:br>
              <a:rPr lang="ru-RU" altLang="en-US" sz="1600" b="0" dirty="0" smtClean="0">
                <a:solidFill>
                  <a:schemeClr val="tx1"/>
                </a:solidFill>
              </a:rPr>
            </a:br>
            <a:r>
              <a:rPr lang="ru-RU" altLang="en-US" sz="1800" dirty="0" smtClean="0"/>
              <a:t/>
            </a:r>
            <a:br>
              <a:rPr lang="ru-RU" altLang="en-US" sz="1800" dirty="0" smtClean="0"/>
            </a:br>
            <a:endParaRPr lang="ru-RU" sz="1800" i="1" u="sng" dirty="0">
              <a:solidFill>
                <a:srgbClr val="FF0000"/>
              </a:solidFill>
              <a:effectLst/>
            </a:endParaRPr>
          </a:p>
        </p:txBody>
      </p:sp>
      <p:sp>
        <p:nvSpPr>
          <p:cNvPr id="9219" name="Объект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684588"/>
            <a:ext cx="7772400" cy="914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altLang="zh-CN" dirty="0" smtClean="0"/>
          </a:p>
          <a:p>
            <a:pPr marL="0" indent="0" eaLnBrk="1" hangingPunct="1">
              <a:buNone/>
            </a:pPr>
            <a:endParaRPr lang="ru-RU" altLang="zh-CN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1640" y="755476"/>
            <a:ext cx="86407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bg2">
                    <a:lumMod val="75000"/>
                  </a:schemeClr>
                </a:solidFill>
              </a:rPr>
              <a:t>Цель</a:t>
            </a:r>
            <a:r>
              <a:rPr lang="ru-RU" dirty="0" smtClean="0"/>
              <a:t>: </a:t>
            </a:r>
          </a:p>
          <a:p>
            <a:r>
              <a:rPr lang="ru-RU" dirty="0" smtClean="0"/>
              <a:t>- учить детей передавать интонацией различные чувства</a:t>
            </a:r>
          </a:p>
          <a:p>
            <a:r>
              <a:rPr lang="ru-RU" dirty="0" smtClean="0"/>
              <a:t>( радость, безразличие, огорчение) 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называет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« Дождь идет». Дети должны повторить его с разной интонацией - так, чтобы было понятно, что они довольны, рады; что они недовольны ,их это огорчает и т.п</a:t>
            </a:r>
            <a:r>
              <a:rPr lang="ru-RU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Учить детей придумывать предложения и произносить их с различной эмоциональной окраской, передавая голосом радость, огорчение.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предлагает детям сказать что то о весне или о зиме, чтобы было понятно, что это радует, что увидено что то красивое ,интересное(Весна пришла! Трава зеленеет!) Но весной что то может и огорчить. Надо придумать предложение и сказать его так, чтобы было ясно, что ты огорчен, недоволен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(Дождь некстати. Дует холодный ветер).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Объект 2"/>
          <p:cNvSpPr>
            <a:spLocks noGrp="1" noChangeArrowheads="1"/>
          </p:cNvSpPr>
          <p:nvPr>
            <p:ph idx="4294967295"/>
          </p:nvPr>
        </p:nvSpPr>
        <p:spPr>
          <a:xfrm>
            <a:off x="0" y="549275"/>
            <a:ext cx="7993063" cy="52562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400" dirty="0">
                <a:solidFill>
                  <a:prstClr val="black"/>
                </a:solidFill>
                <a:cs typeface="+mj-cs"/>
              </a:rPr>
              <a:t>Одним из типов выразительности речи является 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cs typeface="+mj-cs"/>
              </a:rPr>
              <a:t>интонационная выразительность. </a:t>
            </a:r>
            <a:r>
              <a:rPr lang="ru-RU" sz="1400" dirty="0">
                <a:solidFill>
                  <a:prstClr val="black"/>
                </a:solidFill>
                <a:cs typeface="+mj-cs"/>
              </a:rPr>
              <a:t>Под</a:t>
            </a:r>
            <a:r>
              <a:rPr lang="ru-RU" sz="1400" b="1" dirty="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cs typeface="+mj-cs"/>
              </a:rPr>
              <a:t>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cs typeface="+mj-cs"/>
              </a:rPr>
              <a:t>интонацией</a:t>
            </a:r>
            <a:r>
              <a:rPr lang="ru-RU" sz="1400" b="1" dirty="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cs typeface="+mj-cs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+mj-cs"/>
              </a:rPr>
              <a:t>понимается целый комплекс компонентов: </a:t>
            </a:r>
            <a:r>
              <a:rPr lang="ru-RU" sz="1600" b="1" i="1" u="sng" dirty="0">
                <a:solidFill>
                  <a:prstClr val="black"/>
                </a:solidFill>
                <a:cs typeface="+mj-cs"/>
              </a:rPr>
              <a:t>мелодика, темп, ритм, ударение, сила, тембр.</a:t>
            </a:r>
            <a:r>
              <a:rPr lang="ru-RU" sz="1600" b="1" i="1" u="sng" dirty="0">
                <a:solidFill>
                  <a:srgbClr val="FF0000"/>
                </a:solidFill>
                <a:cs typeface="+mj-cs"/>
              </a:rPr>
              <a:t/>
            </a:r>
            <a:br>
              <a:rPr lang="ru-RU" sz="1600" b="1" i="1" u="sng" dirty="0">
                <a:solidFill>
                  <a:srgbClr val="FF0000"/>
                </a:solidFill>
                <a:cs typeface="+mj-cs"/>
              </a:rPr>
            </a:br>
            <a:r>
              <a:rPr lang="ru-RU" sz="1600" b="1" dirty="0">
                <a:solidFill>
                  <a:prstClr val="black"/>
                </a:solidFill>
                <a:cs typeface="+mj-cs"/>
              </a:rPr>
              <a:t>- мелодика </a:t>
            </a:r>
            <a:r>
              <a:rPr lang="ru-RU" sz="1400" i="1" u="sng" dirty="0">
                <a:solidFill>
                  <a:prstClr val="black"/>
                </a:solidFill>
                <a:cs typeface="+mj-cs"/>
              </a:rPr>
              <a:t>(</a:t>
            </a:r>
            <a:r>
              <a:rPr lang="ru-RU" altLang="en-US" sz="1400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cs typeface="+mj-cs"/>
              </a:rPr>
              <a:t>Повышение и понижение голоса при произнесении фразы, что придает речи различные оттенки </a:t>
            </a:r>
            <a:br>
              <a:rPr lang="ru-RU" altLang="en-US" sz="1400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cs typeface="+mj-cs"/>
              </a:rPr>
            </a:br>
            <a:r>
              <a:rPr lang="ru-RU" altLang="en-US" sz="1400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cs typeface="+mj-cs"/>
              </a:rPr>
              <a:t>(певучесть, мягкость, нежность и т.п.) и позволяет избежать монотонности. Мелодика присутствует в </a:t>
            </a:r>
            <a:br>
              <a:rPr lang="ru-RU" altLang="en-US" sz="1400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cs typeface="+mj-cs"/>
              </a:rPr>
            </a:br>
            <a:r>
              <a:rPr lang="ru-RU" altLang="en-US" sz="1400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cs typeface="+mj-cs"/>
              </a:rPr>
              <a:t>каждом слове звучащей речи).</a:t>
            </a:r>
            <a:br>
              <a:rPr lang="ru-RU" altLang="en-US" sz="1400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cs typeface="+mj-cs"/>
              </a:rPr>
            </a:br>
            <a:r>
              <a:rPr lang="ru-RU" altLang="en-US" sz="1400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cs typeface="+mj-cs"/>
              </a:rPr>
              <a:t>- </a:t>
            </a:r>
            <a:r>
              <a:rPr lang="ru-RU" altLang="en-US" sz="1600" b="1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cs typeface="+mj-cs"/>
              </a:rPr>
              <a:t>Темп</a:t>
            </a:r>
            <a:r>
              <a:rPr lang="ru-RU" altLang="en-US" sz="1400" dirty="0">
                <a:solidFill>
                  <a:prstClr val="black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cs typeface="+mj-cs"/>
              </a:rPr>
              <a:t> (</a:t>
            </a:r>
            <a:r>
              <a:rPr lang="ru-RU" altLang="zh-CN" sz="1400" dirty="0">
                <a:solidFill>
                  <a:prstClr val="black"/>
                </a:solidFill>
                <a:cs typeface="+mj-cs"/>
              </a:rPr>
              <a:t>Ускорение и замедление речи в зависимости от содержания высказывания с учетом пауз между </a:t>
            </a:r>
            <a:br>
              <a:rPr lang="ru-RU" altLang="zh-CN" sz="1400" dirty="0">
                <a:solidFill>
                  <a:prstClr val="black"/>
                </a:solidFill>
                <a:cs typeface="+mj-cs"/>
              </a:rPr>
            </a:br>
            <a:r>
              <a:rPr lang="ru-RU" altLang="zh-CN" sz="1400" dirty="0">
                <a:solidFill>
                  <a:prstClr val="black"/>
                </a:solidFill>
                <a:cs typeface="+mj-cs"/>
              </a:rPr>
              <a:t>речевыми отрезками).</a:t>
            </a:r>
            <a:br>
              <a:rPr lang="ru-RU" altLang="zh-CN" sz="1400" dirty="0">
                <a:solidFill>
                  <a:prstClr val="black"/>
                </a:solidFill>
                <a:cs typeface="+mj-cs"/>
              </a:rPr>
            </a:br>
            <a:r>
              <a:rPr lang="ru-RU" altLang="zh-CN" sz="1400" dirty="0">
                <a:solidFill>
                  <a:prstClr val="black"/>
                </a:solidFill>
                <a:cs typeface="+mj-cs"/>
              </a:rPr>
              <a:t>- </a:t>
            </a:r>
            <a:r>
              <a:rPr lang="ru-RU" altLang="zh-CN" sz="1600" b="1" dirty="0">
                <a:solidFill>
                  <a:prstClr val="black"/>
                </a:solidFill>
                <a:cs typeface="+mj-cs"/>
              </a:rPr>
              <a:t>Ритм</a:t>
            </a:r>
            <a:r>
              <a:rPr lang="ru-RU" altLang="zh-CN" sz="1400" dirty="0">
                <a:solidFill>
                  <a:prstClr val="black"/>
                </a:solidFill>
                <a:cs typeface="+mj-cs"/>
              </a:rPr>
              <a:t>(Равномерное чередование ударных и безударных слогов( долготы и краткости, повышения и </a:t>
            </a:r>
            <a:br>
              <a:rPr lang="ru-RU" altLang="zh-CN" sz="1400" dirty="0">
                <a:solidFill>
                  <a:prstClr val="black"/>
                </a:solidFill>
                <a:cs typeface="+mj-cs"/>
              </a:rPr>
            </a:br>
            <a:r>
              <a:rPr lang="ru-RU" altLang="zh-CN" sz="1400" dirty="0">
                <a:solidFill>
                  <a:prstClr val="black"/>
                </a:solidFill>
                <a:cs typeface="+mj-cs"/>
              </a:rPr>
              <a:t>понижения голоса).</a:t>
            </a:r>
            <a:br>
              <a:rPr lang="ru-RU" altLang="zh-CN" sz="1400" dirty="0">
                <a:solidFill>
                  <a:prstClr val="black"/>
                </a:solidFill>
                <a:cs typeface="+mj-cs"/>
              </a:rPr>
            </a:br>
            <a:r>
              <a:rPr lang="ru-RU" altLang="zh-CN" sz="1400" dirty="0">
                <a:solidFill>
                  <a:prstClr val="black"/>
                </a:solidFill>
                <a:cs typeface="+mj-cs"/>
              </a:rPr>
              <a:t>- </a:t>
            </a:r>
            <a:r>
              <a:rPr lang="ru-RU" altLang="zh-CN" sz="1600" b="1" dirty="0">
                <a:solidFill>
                  <a:prstClr val="black"/>
                </a:solidFill>
                <a:cs typeface="+mj-cs"/>
              </a:rPr>
              <a:t>Фразовое и логическое ударение</a:t>
            </a:r>
            <a:r>
              <a:rPr lang="ru-RU" altLang="zh-CN" sz="1600" dirty="0">
                <a:solidFill>
                  <a:prstClr val="black"/>
                </a:solidFill>
                <a:cs typeface="+mj-cs"/>
              </a:rPr>
              <a:t>(Выделение</a:t>
            </a:r>
            <a:r>
              <a:rPr lang="ru-RU" altLang="zh-CN" sz="1600" b="1" dirty="0">
                <a:solidFill>
                  <a:prstClr val="black"/>
                </a:solidFill>
                <a:cs typeface="+mj-cs"/>
              </a:rPr>
              <a:t> </a:t>
            </a:r>
            <a:r>
              <a:rPr lang="ru-RU" altLang="zh-CN" sz="1400" dirty="0">
                <a:solidFill>
                  <a:prstClr val="black"/>
                </a:solidFill>
                <a:cs typeface="+mj-cs"/>
              </a:rPr>
              <a:t>паузами, повышением голоса, большей напряженностью и долготой произношения группы слов или отдельных слов в зависимости от смысла высказывания)</a:t>
            </a:r>
            <a:br>
              <a:rPr lang="ru-RU" altLang="zh-CN" sz="1400" dirty="0">
                <a:solidFill>
                  <a:prstClr val="black"/>
                </a:solidFill>
                <a:cs typeface="+mj-cs"/>
              </a:rPr>
            </a:br>
            <a:r>
              <a:rPr lang="ru-RU" altLang="zh-CN" sz="1400" dirty="0">
                <a:solidFill>
                  <a:prstClr val="black"/>
                </a:solidFill>
                <a:cs typeface="+mj-cs"/>
              </a:rPr>
              <a:t>- </a:t>
            </a:r>
            <a:r>
              <a:rPr lang="ru-RU" altLang="zh-CN" sz="1600" b="1" dirty="0">
                <a:solidFill>
                  <a:prstClr val="black"/>
                </a:solidFill>
                <a:cs typeface="+mj-cs"/>
              </a:rPr>
              <a:t>Тембр голоса </a:t>
            </a:r>
            <a:r>
              <a:rPr lang="ru-RU" altLang="zh-CN" sz="1400" dirty="0">
                <a:solidFill>
                  <a:prstClr val="black"/>
                </a:solidFill>
                <a:cs typeface="+mj-cs"/>
              </a:rPr>
              <a:t>(звуковая окраска , отражающая экспрессивно-эмоциональные оттенки ( «грустный», «веселый», «мрачный» тембр и т.п.).</a:t>
            </a:r>
            <a:endParaRPr lang="ru-RU" altLang="en-US" sz="1400" dirty="0" smtClean="0"/>
          </a:p>
        </p:txBody>
      </p:sp>
    </p:spTree>
  </p:cSld>
  <p:clrMapOvr>
    <a:masterClrMapping/>
  </p:clrMapOvr>
  <p:transition spd="slow">
    <p:pull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altLang="zh-CN" dirty="0">
              <a:solidFill>
                <a:schemeClr val="accent1">
                  <a:tint val="88000"/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1267" name="Объект 2"/>
          <p:cNvSpPr>
            <a:spLocks noGrp="1" noChangeArrowheads="1"/>
          </p:cNvSpPr>
          <p:nvPr>
            <p:ph idx="4294967295"/>
          </p:nvPr>
        </p:nvSpPr>
        <p:spPr>
          <a:xfrm>
            <a:off x="0" y="1557338"/>
            <a:ext cx="7402513" cy="302418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zh-CN" dirty="0" smtClean="0"/>
              <a:t> </a:t>
            </a:r>
            <a:endParaRPr lang="ru-RU" altLang="zh-CN" sz="1400" dirty="0" smtClean="0"/>
          </a:p>
        </p:txBody>
      </p:sp>
    </p:spTree>
  </p:cSld>
  <p:clrMapOvr>
    <a:masterClrMapping/>
  </p:clrMapOvr>
  <p:transition spd="slow"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altLang="zh-CN" dirty="0">
              <a:solidFill>
                <a:schemeClr val="accent1">
                  <a:tint val="88000"/>
                  <a:satMod val="150000"/>
                </a:schemeClr>
              </a:solidFill>
              <a:ea typeface="+mj-ea"/>
            </a:endParaRPr>
          </a:p>
        </p:txBody>
      </p:sp>
      <p:sp>
        <p:nvSpPr>
          <p:cNvPr id="12291" name="Объект 2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7761288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zh-CN" sz="1400" dirty="0" smtClean="0"/>
              <a:t> </a:t>
            </a:r>
          </a:p>
        </p:txBody>
      </p:sp>
    </p:spTree>
  </p:cSld>
  <p:clrMapOvr>
    <a:masterClrMapping/>
  </p:clrMapOvr>
  <p:transition spd="slow">
    <p:pull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altLang="zh-CN" dirty="0">
              <a:solidFill>
                <a:schemeClr val="accent1">
                  <a:tint val="88000"/>
                  <a:satMod val="150000"/>
                </a:schemeClr>
              </a:solidFill>
              <a:ea typeface="+mj-ea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  <a:t>Тембр голоса</a:t>
            </a:r>
          </a:p>
        </p:txBody>
      </p:sp>
      <p:sp>
        <p:nvSpPr>
          <p:cNvPr id="14339" name="Объект 2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zh-CN" sz="1400" dirty="0" smtClean="0"/>
              <a:t>Звуковая окраска , отражающая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altLang="zh-CN" sz="1400" dirty="0" smtClean="0"/>
              <a:t>экспрессивно-эмоциональные оттенки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altLang="zh-CN" sz="1400" dirty="0" smtClean="0"/>
              <a:t>( «грустный», «веселый</a:t>
            </a:r>
            <a:r>
              <a:rPr lang="ru-RU" altLang="zh-CN" sz="1400" dirty="0" smtClean="0"/>
              <a:t>», «мрачный»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altLang="zh-CN" sz="1400" dirty="0" smtClean="0"/>
              <a:t>тембр и т.п.).</a:t>
            </a:r>
            <a:endParaRPr lang="ru-RU" altLang="zh-CN" sz="1400" dirty="0" smtClean="0"/>
          </a:p>
        </p:txBody>
      </p:sp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66725" y="765175"/>
            <a:ext cx="8229600" cy="10080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 sz="3200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</a:rPr>
              <a:t>При помощи этих средств выразительности:</a:t>
            </a:r>
          </a:p>
        </p:txBody>
      </p:sp>
      <p:sp>
        <p:nvSpPr>
          <p:cNvPr id="11267" name="Объект 2"/>
          <p:cNvSpPr>
            <a:spLocks noGrp="1" noChangeArrowheads="1"/>
          </p:cNvSpPr>
          <p:nvPr>
            <p:ph idx="4294967295"/>
          </p:nvPr>
        </p:nvSpPr>
        <p:spPr>
          <a:xfrm>
            <a:off x="0" y="1844675"/>
            <a:ext cx="7329488" cy="4119563"/>
          </a:xfrm>
          <a:extLst/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lang="ru-RU" altLang="zh-CN" dirty="0">
                <a:ea typeface="+mn-ea"/>
              </a:rPr>
              <a:t>В  процессе общения осуществляется  уточнение мыслей, выражений, эмоционально-волевых </a:t>
            </a:r>
            <a:r>
              <a:rPr lang="ru-RU" altLang="zh-CN" dirty="0" smtClean="0">
                <a:ea typeface="+mn-ea"/>
              </a:rPr>
              <a:t>отношений</a:t>
            </a:r>
            <a:r>
              <a:rPr lang="ru-RU" altLang="zh-CN" dirty="0">
                <a:ea typeface="+mn-ea"/>
              </a:rPr>
              <a:t>. 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lang="ru-RU" altLang="zh-CN" dirty="0">
                <a:ea typeface="+mn-ea"/>
              </a:rPr>
              <a:t> Мысль приобретает законченный характер, </a:t>
            </a:r>
            <a:r>
              <a:rPr lang="ru-RU" altLang="zh-CN" dirty="0" smtClean="0">
                <a:ea typeface="+mn-ea"/>
              </a:rPr>
              <a:t>выражается </a:t>
            </a:r>
            <a:r>
              <a:rPr lang="ru-RU" altLang="zh-CN" dirty="0">
                <a:ea typeface="+mn-ea"/>
              </a:rPr>
              <a:t>полно и закончено. 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lang="ru-RU" altLang="zh-CN" dirty="0">
                <a:ea typeface="+mn-ea"/>
              </a:rPr>
              <a:t>Речь становится </a:t>
            </a:r>
            <a:r>
              <a:rPr lang="ru-RU" altLang="zh-CN" dirty="0" smtClean="0">
                <a:ea typeface="+mn-ea"/>
              </a:rPr>
              <a:t>живой, эмоциональной </a:t>
            </a:r>
            <a:r>
              <a:rPr lang="ru-RU" altLang="zh-CN" dirty="0">
                <a:ea typeface="+mn-ea"/>
              </a:rPr>
              <a:t>и </a:t>
            </a:r>
            <a:r>
              <a:rPr lang="ru-RU" altLang="zh-CN" dirty="0" smtClean="0">
                <a:ea typeface="+mn-ea"/>
              </a:rPr>
              <a:t>насыщенной</a:t>
            </a:r>
            <a:r>
              <a:rPr lang="ru-RU" altLang="zh-CN" dirty="0">
                <a:ea typeface="+mn-ea"/>
              </a:rPr>
              <a:t>.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Char char="-"/>
              <a:defRPr/>
            </a:pPr>
            <a:endParaRPr lang="ru-RU" altLang="zh-CN" dirty="0">
              <a:ea typeface="+mn-ea"/>
            </a:endParaRPr>
          </a:p>
        </p:txBody>
      </p:sp>
    </p:spTree>
  </p:cSld>
  <p:clrMapOvr>
    <a:masterClrMapping/>
  </p:clrMapOvr>
  <p:transition spd="slow">
    <p:pull dir="lu"/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115</TotalTime>
  <Pages>0</Pages>
  <Words>798</Words>
  <Characters>0</Characters>
  <Application>Microsoft Office PowerPoint</Application>
  <DocSecurity>0</DocSecurity>
  <PresentationFormat>Экран (4:3)</PresentationFormat>
  <Lines>0</Lines>
  <Paragraphs>119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SimSun</vt:lpstr>
      <vt:lpstr>Verdana</vt:lpstr>
      <vt:lpstr>Microsoft YaHei</vt:lpstr>
      <vt:lpstr>Wingdings 2</vt:lpstr>
      <vt:lpstr>Calibri</vt:lpstr>
      <vt:lpstr>Воздушный поток</vt:lpstr>
      <vt:lpstr>МБДОУ детский сад № 12</vt:lpstr>
      <vt:lpstr>Актуальность.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Тембр голоса</vt:lpstr>
      <vt:lpstr>При помощи этих средств выразительности:</vt:lpstr>
      <vt:lpstr>Цель:</vt:lpstr>
      <vt:lpstr>«Дети-слушатели, а не читатели.»</vt:lpstr>
      <vt:lpstr>Направления работы:</vt:lpstr>
      <vt:lpstr>Задачи:</vt:lpstr>
      <vt:lpstr>Этапы работы:</vt:lpstr>
      <vt:lpstr>Виды деятельности:</vt:lpstr>
      <vt:lpstr>Презентация PowerPoint</vt:lpstr>
      <vt:lpstr>Содержание развивающей среды, направленной на  речевое развитие детей:</vt:lpstr>
      <vt:lpstr>Результаты такой работы:</vt:lpstr>
      <vt:lpstr>«Куклы-матрешки»</vt:lpstr>
      <vt:lpstr>Кукольный театр  « Русские народные сказки».</vt:lpstr>
      <vt:lpstr>«Сюжетно-ролевые игры».</vt:lpstr>
      <vt:lpstr>«Речевые игры».</vt:lpstr>
      <vt:lpstr>«Дидактические игры».</vt:lpstr>
      <vt:lpstr>     Спасибо  за  внимание!    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детский сад № 19.</dc:title>
  <dc:creator>user</dc:creator>
  <cp:lastModifiedBy>Коля</cp:lastModifiedBy>
  <cp:revision>76</cp:revision>
  <cp:lastPrinted>2016-03-08T16:23:15Z</cp:lastPrinted>
  <dcterms:created xsi:type="dcterms:W3CDTF">2013-02-08T06:43:00Z</dcterms:created>
  <dcterms:modified xsi:type="dcterms:W3CDTF">2016-03-09T17:35:30Z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1033-9.1.0.4759</vt:lpwstr>
  </property>
</Properties>
</file>