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9"/>
  </p:notesMasterIdLst>
  <p:sldIdLst>
    <p:sldId id="258" r:id="rId2"/>
    <p:sldId id="259" r:id="rId3"/>
    <p:sldId id="286" r:id="rId4"/>
    <p:sldId id="291" r:id="rId5"/>
    <p:sldId id="261" r:id="rId6"/>
    <p:sldId id="289" r:id="rId7"/>
    <p:sldId id="299" r:id="rId8"/>
    <p:sldId id="301" r:id="rId9"/>
    <p:sldId id="264" r:id="rId10"/>
    <p:sldId id="287" r:id="rId11"/>
    <p:sldId id="288" r:id="rId12"/>
    <p:sldId id="295" r:id="rId13"/>
    <p:sldId id="293" r:id="rId14"/>
    <p:sldId id="296" r:id="rId15"/>
    <p:sldId id="297" r:id="rId16"/>
    <p:sldId id="300" r:id="rId17"/>
    <p:sldId id="298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DE0CB1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4970" autoAdjust="0"/>
    <p:restoredTop sz="81900" autoAdjust="0"/>
  </p:normalViewPr>
  <p:slideViewPr>
    <p:cSldViewPr>
      <p:cViewPr>
        <p:scale>
          <a:sx n="80" d="100"/>
          <a:sy n="80" d="100"/>
        </p:scale>
        <p:origin x="-198" y="2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7EEF18-B791-412A-A175-CF68135AD59C}" type="datetimeFigureOut">
              <a:rPr lang="ru-RU" smtClean="0"/>
              <a:pPr/>
              <a:t>26.02.2016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DAB3D1-4F66-4344-A2C9-B591C9A3E48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2093303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CB9583C-6139-4B17-B864-FB1C8BF107B7}" type="slidenum">
              <a:rPr lang="ru-RU" smtClean="0">
                <a:solidFill>
                  <a:srgbClr val="000000"/>
                </a:solidFill>
              </a:rPr>
              <a:pPr eaLnBrk="1" hangingPunct="1"/>
              <a:t>2</a:t>
            </a:fld>
            <a:endParaRPr lang="ru-RU" dirty="0" smtClean="0">
              <a:solidFill>
                <a:srgbClr val="000000"/>
              </a:solidFill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CB9583C-6139-4B17-B864-FB1C8BF107B7}" type="slidenum">
              <a:rPr lang="ru-RU" smtClean="0">
                <a:solidFill>
                  <a:srgbClr val="000000"/>
                </a:solidFill>
              </a:rPr>
              <a:pPr eaLnBrk="1" hangingPunct="1"/>
              <a:t>3</a:t>
            </a:fld>
            <a:endParaRPr lang="ru-RU" dirty="0" smtClean="0">
              <a:solidFill>
                <a:srgbClr val="000000"/>
              </a:solidFill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CB9583C-6139-4B17-B864-FB1C8BF107B7}" type="slidenum">
              <a:rPr lang="ru-RU" smtClean="0">
                <a:solidFill>
                  <a:srgbClr val="000000"/>
                </a:solidFill>
              </a:rPr>
              <a:pPr eaLnBrk="1" hangingPunct="1"/>
              <a:t>4</a:t>
            </a:fld>
            <a:endParaRPr lang="ru-RU" dirty="0" smtClean="0">
              <a:solidFill>
                <a:srgbClr val="000000"/>
              </a:solidFill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DAB3D1-4F66-4344-A2C9-B591C9A3E483}" type="slidenum">
              <a:rPr lang="ru-RU" smtClean="0"/>
              <a:pPr/>
              <a:t>5</a:t>
            </a:fld>
            <a:endParaRPr lang="ru-RU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8B2488F-6A93-4D31-8352-39A9C7D5FED5}" type="slidenum">
              <a:rPr lang="ru-RU" smtClean="0">
                <a:solidFill>
                  <a:srgbClr val="000000"/>
                </a:solidFill>
              </a:rPr>
              <a:pPr eaLnBrk="1" hangingPunct="1"/>
              <a:t>9</a:t>
            </a:fld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8B2488F-6A93-4D31-8352-39A9C7D5FED5}" type="slidenum">
              <a:rPr lang="ru-RU" smtClean="0">
                <a:solidFill>
                  <a:srgbClr val="000000"/>
                </a:solidFill>
              </a:rPr>
              <a:pPr eaLnBrk="1" hangingPunct="1"/>
              <a:t>10</a:t>
            </a:fld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8B2488F-6A93-4D31-8352-39A9C7D5FED5}" type="slidenum">
              <a:rPr lang="ru-RU" smtClean="0">
                <a:solidFill>
                  <a:srgbClr val="000000"/>
                </a:solidFill>
              </a:rPr>
              <a:pPr eaLnBrk="1" hangingPunct="1"/>
              <a:t>11</a:t>
            </a:fld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443038" y="2971800"/>
            <a:ext cx="7313612" cy="9906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4191000"/>
            <a:ext cx="7313612" cy="14478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r>
              <a:rPr lang="ru-RU" dirty="0"/>
              <a:t>20.01.2009 г.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54CAB63D-EBC9-4F56-84CF-B038C9151F3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498652113"/>
      </p:ext>
    </p:extLst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r>
              <a:rPr lang="ru-RU" dirty="0"/>
              <a:t>20.01.2009 г.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B99F25E0-E63A-4107-8EEE-346D2F139D4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734027968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34200" y="274638"/>
            <a:ext cx="1827213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447800" y="274638"/>
            <a:ext cx="53340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r>
              <a:rPr lang="ru-RU" dirty="0"/>
              <a:t>20.01.2009 г.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2CF02012-C8FB-4B4B-8F0A-B95BA360F9D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380326902"/>
      </p:ext>
    </p:extLst>
  </p:cSld>
  <p:clrMapOvr>
    <a:masterClrMapping/>
  </p:clrMapOvr>
  <p:transition spd="slow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ru-RU" noProof="0" dirty="0" smtClean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r>
              <a:rPr lang="ru-RU" dirty="0"/>
              <a:t>20.01.2009 г.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3ED90AE3-A8B3-4A15-B8FC-489BDC2DBBC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675375490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r>
              <a:rPr lang="ru-RU" dirty="0"/>
              <a:t>20.01.2009 г.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BB8BC4C3-5F43-4B24-98C9-4C0128D69C1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323821446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r>
              <a:rPr lang="ru-RU" dirty="0"/>
              <a:t>20.01.2009 г.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CAE752B9-DBB2-435A-9822-4EA9690E45A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501399676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47800" y="1600200"/>
            <a:ext cx="35798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80013" y="1600200"/>
            <a:ext cx="3581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r>
              <a:rPr lang="ru-RU" dirty="0"/>
              <a:t>20.01.2009 г.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C1893CD8-90F9-4D50-BC1E-96B335EDBB3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523133584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r>
              <a:rPr lang="ru-RU" dirty="0"/>
              <a:t>20.01.2009 г.</a:t>
            </a:r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C2966A5F-4749-4CE6-8A7F-0AB3FC2754D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622318411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r>
              <a:rPr lang="ru-RU" dirty="0"/>
              <a:t>20.01.2009 г.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D966D1C0-713C-445B-9AC0-CF7D1EB669D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390191490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r>
              <a:rPr lang="ru-RU" dirty="0"/>
              <a:t>20.01.2009 г.</a:t>
            </a: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B6FBB8CB-1722-47E5-BE54-18D1E546AC3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77426922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r>
              <a:rPr lang="ru-RU" dirty="0"/>
              <a:t>20.01.2009 г.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3F9746A0-602B-49F2-A0C1-4A74C273EC4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212538127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r>
              <a:rPr lang="ru-RU" dirty="0"/>
              <a:t>20.01.2009 г.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232C8582-388F-4807-B911-22156AB2414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30952231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47800" y="274638"/>
            <a:ext cx="731361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47800" y="1600200"/>
            <a:ext cx="7313613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443038" y="6524625"/>
            <a:ext cx="21336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00000"/>
                </a:solidFill>
                <a:latin typeface="Arial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dirty="0"/>
              <a:t>20.01.2009 г.</a:t>
            </a:r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733800" y="6524625"/>
            <a:ext cx="28956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000000"/>
                </a:solidFill>
                <a:latin typeface="Arial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dirty="0"/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524625"/>
            <a:ext cx="21336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00000"/>
                </a:solidFill>
                <a:latin typeface="Arial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719E8E8-0B9B-44D6-8E54-617D3CD0DB49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025368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ransition spd="slow">
    <p:fade/>
  </p:transition>
  <p:hf sldNum="0"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"/>
          <p:cNvSpPr>
            <a:spLocks noChangeArrowheads="1"/>
          </p:cNvSpPr>
          <p:nvPr/>
        </p:nvSpPr>
        <p:spPr bwMode="auto">
          <a:xfrm>
            <a:off x="1071538" y="2813050"/>
            <a:ext cx="8072462" cy="49552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4400" b="1" i="1" dirty="0">
              <a:solidFill>
                <a:srgbClr val="000000"/>
              </a:solidFill>
              <a:latin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</a:rPr>
              <a:t>Современный </a:t>
            </a:r>
            <a:r>
              <a:rPr lang="ru-RU" sz="40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</a:rPr>
              <a:t>урок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40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</a:rPr>
              <a:t>в условиях </a:t>
            </a:r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</a:rPr>
              <a:t>реализации  ФГОС</a:t>
            </a:r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ru-RU" b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учитель начальных классов </a:t>
            </a:r>
          </a:p>
          <a:p>
            <a:pPr lvl="0" algn="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МКОУ СОШ «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Рамонский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лицей»</a:t>
            </a:r>
          </a:p>
          <a:p>
            <a:pPr lvl="0" algn="r"/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Тарарыкова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Т.В.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4400" b="1" i="1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4400" b="1" i="1" dirty="0">
              <a:solidFill>
                <a:srgbClr val="000000"/>
              </a:solidFill>
              <a:latin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1600" b="1" dirty="0">
              <a:solidFill>
                <a:srgbClr val="000000"/>
              </a:solidFill>
              <a:latin typeface="Arial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 </a:t>
            </a:r>
          </a:p>
        </p:txBody>
      </p:sp>
      <p:pic>
        <p:nvPicPr>
          <p:cNvPr id="2048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33434" t="-4277"/>
          <a:stretch>
            <a:fillRect/>
          </a:stretch>
        </p:blipFill>
        <p:spPr bwMode="auto">
          <a:xfrm>
            <a:off x="4643438" y="-32334"/>
            <a:ext cx="4017975" cy="3577838"/>
          </a:xfrm>
          <a:prstGeom prst="rect">
            <a:avLst/>
          </a:prstGeom>
          <a:noFill/>
          <a:ln>
            <a:noFill/>
          </a:ln>
          <a:effectLst>
            <a:softEdge rad="1270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5" name="Rectangle 7"/>
          <p:cNvSpPr>
            <a:spLocks noChangeArrowheads="1"/>
          </p:cNvSpPr>
          <p:nvPr/>
        </p:nvSpPr>
        <p:spPr bwMode="auto">
          <a:xfrm>
            <a:off x="0" y="500063"/>
            <a:ext cx="928662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solidFill>
                  <a:srgbClr val="000000"/>
                </a:solidFill>
                <a:latin typeface="Arial" charset="0"/>
              </a:rPr>
              <a:t>              </a:t>
            </a:r>
            <a:endParaRPr lang="ru-RU" sz="1200" b="1" dirty="0">
              <a:solidFill>
                <a:srgbClr val="000000"/>
              </a:solidFill>
              <a:latin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200" dirty="0" smtClean="0">
                <a:solidFill>
                  <a:srgbClr val="000000"/>
                </a:solidFill>
                <a:latin typeface="Arial" charset="0"/>
              </a:rPr>
              <a:t> </a:t>
            </a:r>
            <a:endParaRPr lang="ru-RU" dirty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1112343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00188" y="1196752"/>
            <a:ext cx="7313612" cy="4968551"/>
          </a:xfrm>
        </p:spPr>
        <p:txBody>
          <a:bodyPr/>
          <a:lstStyle/>
          <a:p>
            <a:pPr algn="ctr" eaLnBrk="1" hangingPunct="1"/>
            <a:r>
              <a:rPr lang="ru-RU" b="1" i="1" dirty="0" smtClean="0">
                <a:solidFill>
                  <a:srgbClr val="002060"/>
                </a:solidFill>
                <a:latin typeface="Calibri" charset="-52"/>
              </a:rPr>
              <a:t/>
            </a:r>
            <a:br>
              <a:rPr lang="ru-RU" b="1" i="1" dirty="0" smtClean="0">
                <a:solidFill>
                  <a:srgbClr val="002060"/>
                </a:solidFill>
                <a:latin typeface="Calibri" charset="-52"/>
              </a:rPr>
            </a:br>
            <a:r>
              <a:rPr lang="ru-RU" b="1" i="1" dirty="0">
                <a:solidFill>
                  <a:srgbClr val="002060"/>
                </a:solidFill>
                <a:latin typeface="Calibri" charset="-52"/>
              </a:rPr>
              <a:t/>
            </a:r>
            <a:br>
              <a:rPr lang="ru-RU" b="1" i="1" dirty="0">
                <a:solidFill>
                  <a:srgbClr val="002060"/>
                </a:solidFill>
                <a:latin typeface="Calibri" charset="-52"/>
              </a:rPr>
            </a:br>
            <a:r>
              <a:rPr lang="ru-RU" b="1" i="1" dirty="0" smtClean="0">
                <a:solidFill>
                  <a:srgbClr val="002060"/>
                </a:solidFill>
                <a:latin typeface="Calibri" charset="-52"/>
              </a:rPr>
              <a:t/>
            </a:r>
            <a:br>
              <a:rPr lang="ru-RU" b="1" i="1" dirty="0" smtClean="0">
                <a:solidFill>
                  <a:srgbClr val="002060"/>
                </a:solidFill>
                <a:latin typeface="Calibri" charset="-52"/>
              </a:rPr>
            </a:br>
            <a:r>
              <a:rPr lang="ru-RU" b="1" i="1" dirty="0" smtClean="0">
                <a:solidFill>
                  <a:schemeClr val="bg1">
                    <a:lumMod val="25000"/>
                  </a:schemeClr>
                </a:solidFill>
                <a:latin typeface="Calibri" charset="-52"/>
              </a:rPr>
              <a:t/>
            </a:r>
            <a:br>
              <a:rPr lang="ru-RU" b="1" i="1" dirty="0" smtClean="0">
                <a:solidFill>
                  <a:schemeClr val="bg1">
                    <a:lumMod val="25000"/>
                  </a:schemeClr>
                </a:solidFill>
                <a:latin typeface="Calibri" charset="-52"/>
              </a:rPr>
            </a:br>
            <a:r>
              <a:rPr lang="ru-RU" b="1" i="1" dirty="0" smtClean="0">
                <a:solidFill>
                  <a:srgbClr val="DE0CB1"/>
                </a:solidFill>
                <a:latin typeface="Calibri" charset="-52"/>
              </a:rPr>
              <a:t/>
            </a:r>
            <a:br>
              <a:rPr lang="ru-RU" b="1" i="1" dirty="0" smtClean="0">
                <a:solidFill>
                  <a:srgbClr val="DE0CB1"/>
                </a:solidFill>
                <a:latin typeface="Calibri" charset="-52"/>
              </a:rPr>
            </a:br>
            <a:r>
              <a:rPr lang="ru-RU" b="1" i="1" dirty="0" smtClean="0">
                <a:solidFill>
                  <a:srgbClr val="DE0CB1"/>
                </a:solidFill>
                <a:latin typeface="Calibri" charset="-52"/>
              </a:rPr>
              <a:t/>
            </a:r>
            <a:br>
              <a:rPr lang="ru-RU" b="1" i="1" dirty="0" smtClean="0">
                <a:solidFill>
                  <a:srgbClr val="DE0CB1"/>
                </a:solidFill>
                <a:latin typeface="Calibri" charset="-52"/>
              </a:rPr>
            </a:br>
            <a:r>
              <a:rPr lang="ru-RU" b="1" i="1" dirty="0" smtClean="0">
                <a:solidFill>
                  <a:srgbClr val="DE0CB1"/>
                </a:solidFill>
                <a:latin typeface="Calibri" charset="-52"/>
              </a:rPr>
              <a:t/>
            </a:r>
            <a:br>
              <a:rPr lang="ru-RU" b="1" i="1" dirty="0" smtClean="0">
                <a:solidFill>
                  <a:srgbClr val="DE0CB1"/>
                </a:solidFill>
                <a:latin typeface="Calibri" charset="-52"/>
              </a:rPr>
            </a:br>
            <a:r>
              <a:rPr lang="ru-RU" b="1" i="1" dirty="0" smtClean="0">
                <a:solidFill>
                  <a:srgbClr val="DE0CB1"/>
                </a:solidFill>
                <a:latin typeface="Calibri" charset="-52"/>
              </a:rPr>
              <a:t/>
            </a:r>
            <a:br>
              <a:rPr lang="ru-RU" b="1" i="1" dirty="0" smtClean="0">
                <a:solidFill>
                  <a:srgbClr val="DE0CB1"/>
                </a:solidFill>
                <a:latin typeface="Calibri" charset="-52"/>
              </a:rPr>
            </a:br>
            <a:endParaRPr lang="ru-RU" b="1" i="1" dirty="0" smtClean="0">
              <a:solidFill>
                <a:srgbClr val="DE0CB1"/>
              </a:solidFill>
              <a:latin typeface="Calibri" charset="-52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83" y="1142985"/>
          <a:ext cx="8572559" cy="57150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6214"/>
                <a:gridCol w="2906508"/>
                <a:gridCol w="3329837"/>
              </a:tblGrid>
              <a:tr h="788934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Предмет изменений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Традиционная деятельность</a:t>
                      </a:r>
                      <a:r>
                        <a:rPr lang="ru-RU" sz="16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учителя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Деятельность учителя, работающего по ФГОС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1895015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Формулировка заданий для обучающихся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800" b="1" i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Формулировки: решите, спишите, сравните, найдите и т.д.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Формулировки: проанализируйте, докажите, выразите</a:t>
                      </a:r>
                      <a:r>
                        <a:rPr lang="ru-RU" sz="1800" b="1" i="0" baseline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символом, создайте схему или модель, измените, придумайте. </a:t>
                      </a:r>
                      <a:endParaRPr lang="ru-RU" sz="1800" b="1" i="0" dirty="0" smtClean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1000433">
                <a:tc>
                  <a:txBody>
                    <a:bodyPr/>
                    <a:lstStyle/>
                    <a:p>
                      <a:pPr algn="ctr"/>
                      <a:endParaRPr lang="ru-RU" b="1" dirty="0" smtClean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ru-RU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Форма урока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45021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Преимущественно фронтальная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800" b="1" i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Преимущественно групповая и /или индивидуальная</a:t>
                      </a:r>
                    </a:p>
                  </a:txBody>
                  <a:tcPr/>
                </a:tc>
              </a:tr>
              <a:tr h="2030634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Взаимодействие</a:t>
                      </a:r>
                      <a:r>
                        <a:rPr lang="ru-RU" b="1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с родителями обучающихся</a:t>
                      </a:r>
                      <a:endParaRPr lang="ru-RU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800" b="1" i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Родители не включены в образовательный процесс.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Информированность родителей обучающихся. Они имеют возможность участвовать в образовательном процессе.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14282" y="0"/>
            <a:ext cx="8501122" cy="830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chemeClr val="accent6">
                    <a:lumMod val="50000"/>
                  </a:schemeClr>
                </a:solidFill>
              </a:rPr>
              <a:t>Характеристика деятельности педагога, работающего по ФГОС</a:t>
            </a:r>
            <a:endParaRPr lang="ru-RU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8243246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00188" y="1196752"/>
            <a:ext cx="7313612" cy="4968551"/>
          </a:xfrm>
        </p:spPr>
        <p:txBody>
          <a:bodyPr/>
          <a:lstStyle/>
          <a:p>
            <a:pPr algn="ctr" eaLnBrk="1" hangingPunct="1"/>
            <a:r>
              <a:rPr lang="ru-RU" b="1" i="1" dirty="0" smtClean="0">
                <a:solidFill>
                  <a:srgbClr val="002060"/>
                </a:solidFill>
                <a:latin typeface="Calibri" charset="-52"/>
              </a:rPr>
              <a:t/>
            </a:r>
            <a:br>
              <a:rPr lang="ru-RU" b="1" i="1" dirty="0" smtClean="0">
                <a:solidFill>
                  <a:srgbClr val="002060"/>
                </a:solidFill>
                <a:latin typeface="Calibri" charset="-52"/>
              </a:rPr>
            </a:br>
            <a:r>
              <a:rPr lang="ru-RU" b="1" i="1" dirty="0">
                <a:solidFill>
                  <a:srgbClr val="002060"/>
                </a:solidFill>
                <a:latin typeface="Calibri" charset="-52"/>
              </a:rPr>
              <a:t/>
            </a:r>
            <a:br>
              <a:rPr lang="ru-RU" b="1" i="1" dirty="0">
                <a:solidFill>
                  <a:srgbClr val="002060"/>
                </a:solidFill>
                <a:latin typeface="Calibri" charset="-52"/>
              </a:rPr>
            </a:br>
            <a:r>
              <a:rPr lang="ru-RU" b="1" i="1" dirty="0" smtClean="0">
                <a:solidFill>
                  <a:srgbClr val="002060"/>
                </a:solidFill>
                <a:latin typeface="Calibri" charset="-52"/>
              </a:rPr>
              <a:t/>
            </a:r>
            <a:br>
              <a:rPr lang="ru-RU" b="1" i="1" dirty="0" smtClean="0">
                <a:solidFill>
                  <a:srgbClr val="002060"/>
                </a:solidFill>
                <a:latin typeface="Calibri" charset="-52"/>
              </a:rPr>
            </a:br>
            <a:r>
              <a:rPr lang="ru-RU" b="1" i="1" dirty="0" smtClean="0">
                <a:solidFill>
                  <a:schemeClr val="bg1">
                    <a:lumMod val="25000"/>
                  </a:schemeClr>
                </a:solidFill>
                <a:latin typeface="Calibri" charset="-52"/>
              </a:rPr>
              <a:t/>
            </a:r>
            <a:br>
              <a:rPr lang="ru-RU" b="1" i="1" dirty="0" smtClean="0">
                <a:solidFill>
                  <a:schemeClr val="bg1">
                    <a:lumMod val="25000"/>
                  </a:schemeClr>
                </a:solidFill>
                <a:latin typeface="Calibri" charset="-52"/>
              </a:rPr>
            </a:br>
            <a:r>
              <a:rPr lang="ru-RU" b="1" i="1" dirty="0" smtClean="0">
                <a:solidFill>
                  <a:srgbClr val="DE0CB1"/>
                </a:solidFill>
                <a:latin typeface="Calibri" charset="-52"/>
              </a:rPr>
              <a:t/>
            </a:r>
            <a:br>
              <a:rPr lang="ru-RU" b="1" i="1" dirty="0" smtClean="0">
                <a:solidFill>
                  <a:srgbClr val="DE0CB1"/>
                </a:solidFill>
                <a:latin typeface="Calibri" charset="-52"/>
              </a:rPr>
            </a:br>
            <a:r>
              <a:rPr lang="ru-RU" b="1" i="1" dirty="0" smtClean="0">
                <a:solidFill>
                  <a:srgbClr val="DE0CB1"/>
                </a:solidFill>
                <a:latin typeface="Calibri" charset="-52"/>
              </a:rPr>
              <a:t/>
            </a:r>
            <a:br>
              <a:rPr lang="ru-RU" b="1" i="1" dirty="0" smtClean="0">
                <a:solidFill>
                  <a:srgbClr val="DE0CB1"/>
                </a:solidFill>
                <a:latin typeface="Calibri" charset="-52"/>
              </a:rPr>
            </a:br>
            <a:r>
              <a:rPr lang="ru-RU" b="1" i="1" dirty="0" smtClean="0">
                <a:solidFill>
                  <a:srgbClr val="DE0CB1"/>
                </a:solidFill>
                <a:latin typeface="Calibri" charset="-52"/>
              </a:rPr>
              <a:t/>
            </a:r>
            <a:br>
              <a:rPr lang="ru-RU" b="1" i="1" dirty="0" smtClean="0">
                <a:solidFill>
                  <a:srgbClr val="DE0CB1"/>
                </a:solidFill>
                <a:latin typeface="Calibri" charset="-52"/>
              </a:rPr>
            </a:br>
            <a:r>
              <a:rPr lang="ru-RU" b="1" i="1" dirty="0" smtClean="0">
                <a:solidFill>
                  <a:srgbClr val="DE0CB1"/>
                </a:solidFill>
                <a:latin typeface="Calibri" charset="-52"/>
              </a:rPr>
              <a:t/>
            </a:r>
            <a:br>
              <a:rPr lang="ru-RU" b="1" i="1" dirty="0" smtClean="0">
                <a:solidFill>
                  <a:srgbClr val="DE0CB1"/>
                </a:solidFill>
                <a:latin typeface="Calibri" charset="-52"/>
              </a:rPr>
            </a:br>
            <a:endParaRPr lang="ru-RU" b="1" i="1" dirty="0" smtClean="0">
              <a:solidFill>
                <a:srgbClr val="DE0CB1"/>
              </a:solidFill>
              <a:latin typeface="Calibri" charset="-52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785793"/>
          <a:ext cx="9143999" cy="60722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6872"/>
                <a:gridCol w="2906872"/>
                <a:gridCol w="3330255"/>
              </a:tblGrid>
              <a:tr h="628144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Предмет изменений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Традиционная деятельность</a:t>
                      </a:r>
                      <a:r>
                        <a:rPr lang="ru-RU" sz="16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учителя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Деятельность учителя, работающего по </a:t>
                      </a:r>
                      <a:r>
                        <a:rPr lang="ru-RU" sz="1600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фГОС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119482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Образовательная</a:t>
                      </a:r>
                      <a:r>
                        <a:rPr lang="ru-RU" b="1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среда</a:t>
                      </a:r>
                      <a:endParaRPr lang="ru-RU" b="1" dirty="0" smtClean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600" b="1" i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Создается</a:t>
                      </a:r>
                      <a:r>
                        <a:rPr lang="ru-RU" sz="1600" b="1" i="0" baseline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учителем.</a:t>
                      </a: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600" b="1" i="0" baseline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Выставки работ обучающихся.</a:t>
                      </a:r>
                      <a:endParaRPr lang="ru-RU" sz="1600" b="1" i="0" dirty="0" smtClean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Создается</a:t>
                      </a:r>
                      <a:r>
                        <a:rPr lang="ru-RU" sz="1600" b="1" i="0" baseline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обучающимися.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baseline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Дети изготавливают учебный материал, проводят презентации.</a:t>
                      </a:r>
                    </a:p>
                  </a:txBody>
                  <a:tcPr/>
                </a:tc>
              </a:tr>
              <a:tr h="4324580">
                <a:tc>
                  <a:txBody>
                    <a:bodyPr/>
                    <a:lstStyle/>
                    <a:p>
                      <a:pPr algn="ctr"/>
                      <a:endParaRPr lang="ru-RU" b="1" dirty="0" smtClean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  <a:p>
                      <a:pPr algn="ctr"/>
                      <a:endParaRPr lang="ru-RU" b="1" dirty="0" smtClean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  <a:p>
                      <a:pPr algn="ctr"/>
                      <a:endParaRPr lang="ru-RU" b="1" dirty="0" smtClean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  <a:p>
                      <a:pPr algn="ctr"/>
                      <a:endParaRPr lang="ru-RU" b="1" dirty="0" smtClean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ru-RU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Результаты</a:t>
                      </a:r>
                      <a:r>
                        <a:rPr lang="ru-RU" b="1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обучения</a:t>
                      </a:r>
                      <a:endParaRPr lang="ru-RU" b="1" dirty="0" smtClean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45021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ru-RU" sz="1600" b="1" i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предметные</a:t>
                      </a:r>
                      <a:r>
                        <a:rPr lang="ru-RU" sz="1600" b="1" i="0" baseline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результаты;</a:t>
                      </a:r>
                    </a:p>
                    <a:p>
                      <a:pPr marL="0" marR="0" indent="45021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ru-RU" sz="1600" b="1" i="0" baseline="0" dirty="0" smtClean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indent="45021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ru-RU" sz="1600" b="1" i="0" baseline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нет портфолио обучающегося;</a:t>
                      </a:r>
                    </a:p>
                    <a:p>
                      <a:pPr marL="0" marR="0" indent="45021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endParaRPr lang="ru-RU" sz="1600" b="1" i="0" baseline="0" dirty="0" smtClean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indent="45021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ru-RU" sz="1600" b="1" i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основная оценка- оценка учителя;</a:t>
                      </a:r>
                    </a:p>
                    <a:p>
                      <a:pPr marL="0" marR="0" indent="45021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ru-RU" sz="1600" b="1" i="0" dirty="0" smtClean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indent="45021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ru-RU" sz="1600" b="1" i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важны положительные оценки учеников по итогам контрольных работ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ru-RU" sz="1600" b="1" i="0" baseline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не только предметные результаты, но и личностные, </a:t>
                      </a:r>
                      <a:r>
                        <a:rPr lang="ru-RU" sz="1600" b="1" i="0" baseline="0" dirty="0" err="1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метапредметные</a:t>
                      </a:r>
                      <a:r>
                        <a:rPr lang="ru-RU" sz="1600" b="1" i="0" baseline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;</a:t>
                      </a:r>
                    </a:p>
                    <a:p>
                      <a:pPr indent="450215" algn="l"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endParaRPr lang="ru-RU" sz="1600" b="1" i="0" baseline="0" dirty="0" smtClean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indent="450215" algn="l"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ru-RU" sz="1600" b="1" i="0" baseline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создание </a:t>
                      </a:r>
                      <a:r>
                        <a:rPr lang="ru-RU" sz="1600" b="1" i="0" baseline="0" dirty="0" err="1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портфолио</a:t>
                      </a:r>
                      <a:r>
                        <a:rPr lang="ru-RU" sz="1600" b="1" i="0" baseline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;</a:t>
                      </a:r>
                    </a:p>
                    <a:p>
                      <a:pPr indent="450215" algn="l"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endParaRPr lang="ru-RU" sz="1600" b="1" i="0" baseline="0" dirty="0" smtClean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indent="450215" algn="l"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ru-RU" sz="1600" b="1" i="0" baseline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ориентир на самооценку обучающегося, формирование адекватной самооценки;</a:t>
                      </a:r>
                    </a:p>
                    <a:p>
                      <a:pPr indent="450215" algn="l"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endParaRPr lang="ru-RU" sz="1600" b="1" i="0" baseline="0" dirty="0" smtClean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indent="450215" algn="l"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ru-RU" sz="1600" b="1" i="0" baseline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Учет динамики результатов обучения детей относительно самих  себя. Оценка промежуточных результатов обучения;</a:t>
                      </a:r>
                      <a:endParaRPr lang="ru-RU" sz="1600" b="1" i="0" dirty="0" smtClean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0" y="285728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Характеристика деятельности педагога, работающего по ФГОС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8243246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1447800" y="142852"/>
            <a:ext cx="7313613" cy="13178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20.01.2009 г.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214414" y="714356"/>
            <a:ext cx="7929586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Понятие «технологическая карта»</a:t>
            </a:r>
          </a:p>
          <a:p>
            <a:pPr algn="ctr"/>
            <a:endParaRPr lang="ru-RU" sz="3200" b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b="1" i="1" dirty="0" smtClean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Технологическая карта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 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форма технологической документации, в которой описан весь процесс обработки изделия, указаны операции и их составные части, материалы, производственное оборудование, инструмент, технологические режимы, время, необходимое для изготовления изделия, квалификация работников и т. п. </a:t>
            </a:r>
          </a:p>
          <a:p>
            <a:pPr algn="just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i="1" dirty="0" smtClean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Позиции, на которые можно и нужно опираться при конструировании технологической карты урока: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в ней должен быть описан весь процесс деятельности;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должны быть указаны операции, их составные части.</a:t>
            </a:r>
          </a:p>
          <a:p>
            <a:pPr algn="just"/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0"/>
            <a:ext cx="7929618" cy="1582726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  <a:t>Что даёт использование технологической карты?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85918" y="1500174"/>
            <a:ext cx="657229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Позволяет организовать эффективный учебный процесс, обеспечить реализацию предметных,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метапредметных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 личностных умений в соответствии с требованиями ФГОС второго поколения. </a:t>
            </a:r>
          </a:p>
          <a:p>
            <a:pPr lvl="0"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Технологическая карта урока – это способ графического проектирования урока, таблица, позволяющая структурировать урок по выбранным учителем параметрам. 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3012987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0"/>
            <a:ext cx="7929618" cy="1582726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  <a:t>Технологическая карта позволит учителю: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85918" y="1500174"/>
            <a:ext cx="65722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285852" y="1428736"/>
            <a:ext cx="750099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  <a:t>-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реализовать планируемые результаты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ФГОС второго поколения;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определить универсальные учебные действия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которые формируются в процессе изучения конкретной темы, всего учебного курса;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системно формировать у учащихся универсальные учебные действия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осмыслить и спроектировать последовательность работы по освоению темы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от цели до конечного результата;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определить уровень раскрытия понятий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 данном этапе и соотнести его с дальнейшим обучением;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3012987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0"/>
            <a:ext cx="7929618" cy="1582726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  <a:t>Технологическая карта позволит учителю: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85918" y="1500174"/>
            <a:ext cx="65722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357290" y="1285861"/>
            <a:ext cx="7572428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  <a:t>проектировать свою деятельность </a:t>
            </a:r>
            <a:r>
              <a:rPr lang="ru-RU" sz="2000" dirty="0" smtClean="0">
                <a:latin typeface="Cambria" panose="02040503050406030204" pitchFamily="18" charset="0"/>
              </a:rPr>
              <a:t>на четверть, полугодие, год;</a:t>
            </a:r>
          </a:p>
          <a:p>
            <a:r>
              <a:rPr lang="ru-RU" sz="2000" dirty="0" smtClean="0">
                <a:latin typeface="Cambria" panose="02040503050406030204" pitchFamily="18" charset="0"/>
              </a:rPr>
              <a:t>-</a:t>
            </a: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  <a:t>определить возможности реализации </a:t>
            </a:r>
            <a:r>
              <a:rPr lang="ru-RU" sz="2000" b="1" dirty="0" err="1" smtClean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  <a:t>межпредметных</a:t>
            </a: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  <a:t> знаний</a:t>
            </a:r>
            <a:r>
              <a:rPr lang="ru-RU" sz="2000" dirty="0" smtClean="0">
                <a:latin typeface="Cambria" panose="02040503050406030204" pitchFamily="18" charset="0"/>
              </a:rPr>
              <a:t>;</a:t>
            </a:r>
            <a:br>
              <a:rPr lang="ru-RU" sz="2000" dirty="0" smtClean="0">
                <a:latin typeface="Cambria" panose="02040503050406030204" pitchFamily="18" charset="0"/>
              </a:rPr>
            </a:br>
            <a:r>
              <a:rPr lang="ru-RU" sz="2000" dirty="0" smtClean="0">
                <a:latin typeface="Cambria" panose="02040503050406030204" pitchFamily="18" charset="0"/>
              </a:rPr>
              <a:t>-на практике </a:t>
            </a: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  <a:t>реализовать </a:t>
            </a:r>
            <a:r>
              <a:rPr lang="ru-RU" sz="2000" b="1" dirty="0" err="1" smtClean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  <a:t>метапредметные</a:t>
            </a: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  <a:t> связи</a:t>
            </a: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  <a:t> </a:t>
            </a:r>
            <a:r>
              <a:rPr lang="ru-RU" sz="2000" dirty="0" smtClean="0">
                <a:latin typeface="Cambria" panose="02040503050406030204" pitchFamily="18" charset="0"/>
              </a:rPr>
              <a:t>и обеспечить согласованные действия всех участников педагогического процесса;</a:t>
            </a:r>
            <a:br>
              <a:rPr lang="ru-RU" sz="2000" dirty="0" smtClean="0">
                <a:latin typeface="Cambria" panose="02040503050406030204" pitchFamily="18" charset="0"/>
              </a:rPr>
            </a:br>
            <a:r>
              <a:rPr lang="ru-RU" sz="2000" dirty="0" smtClean="0">
                <a:latin typeface="Cambria" panose="02040503050406030204" pitchFamily="18" charset="0"/>
              </a:rPr>
              <a:t>-</a:t>
            </a: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  <a:t>выполнять </a:t>
            </a: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диагностику</a:t>
            </a: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  <a:t> достижения планируемых результатов </a:t>
            </a:r>
            <a:r>
              <a:rPr lang="ru-RU" sz="2000" dirty="0" smtClean="0">
                <a:latin typeface="Cambria" panose="02040503050406030204" pitchFamily="18" charset="0"/>
              </a:rPr>
              <a:t>учащимися на каждом этапе освоения темы;</a:t>
            </a:r>
          </a:p>
          <a:p>
            <a:r>
              <a:rPr lang="ru-RU" sz="2000" dirty="0" smtClean="0">
                <a:latin typeface="Cambria" panose="02040503050406030204" pitchFamily="18" charset="0"/>
              </a:rPr>
              <a:t>-</a:t>
            </a: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  <a:t>решить организационно-методические  проблемы</a:t>
            </a:r>
            <a:r>
              <a:rPr lang="ru-RU" sz="2000" dirty="0" smtClean="0">
                <a:latin typeface="Cambria" panose="02040503050406030204" pitchFamily="18" charset="0"/>
              </a:rPr>
              <a:t>;</a:t>
            </a:r>
            <a:br>
              <a:rPr lang="ru-RU" sz="2000" dirty="0" smtClean="0">
                <a:latin typeface="Cambria" panose="02040503050406030204" pitchFamily="18" charset="0"/>
              </a:rPr>
            </a:br>
            <a:r>
              <a:rPr lang="ru-RU" sz="2000" dirty="0" smtClean="0">
                <a:latin typeface="Cambria" panose="02040503050406030204" pitchFamily="18" charset="0"/>
              </a:rPr>
              <a:t>-</a:t>
            </a: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  <a:t>соотнести результат с целью обучения </a:t>
            </a:r>
            <a:r>
              <a:rPr lang="ru-RU" sz="2000" dirty="0" smtClean="0">
                <a:latin typeface="Cambria" panose="02040503050406030204" pitchFamily="18" charset="0"/>
              </a:rPr>
              <a:t>после создания продукта;</a:t>
            </a:r>
            <a:br>
              <a:rPr lang="ru-RU" sz="2000" dirty="0" smtClean="0">
                <a:latin typeface="Cambria" panose="02040503050406030204" pitchFamily="18" charset="0"/>
              </a:rPr>
            </a:br>
            <a:r>
              <a:rPr lang="ru-RU" sz="2000" dirty="0" smtClean="0">
                <a:latin typeface="Cambria" panose="02040503050406030204" pitchFamily="18" charset="0"/>
              </a:rPr>
              <a:t>-</a:t>
            </a: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  <a:t>обеспечить повышение качества образования</a:t>
            </a:r>
            <a:r>
              <a:rPr lang="ru-RU" sz="2000" dirty="0" smtClean="0">
                <a:latin typeface="Cambria" panose="02040503050406030204" pitchFamily="18" charset="0"/>
              </a:rPr>
              <a:t>.</a:t>
            </a:r>
            <a:endParaRPr lang="ru-RU" sz="20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3012987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47800" y="928670"/>
            <a:ext cx="7313613" cy="4429156"/>
          </a:xfrm>
        </p:spPr>
        <p:txBody>
          <a:bodyPr/>
          <a:lstStyle/>
          <a:p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деле обучения и воспитания, во всём школьном деле ничего нельзя улучшить, минуя голову учителя.</a:t>
            </a:r>
            <a:br>
              <a:rPr lang="ru-RU" sz="40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</a:t>
            </a:r>
            <a:br>
              <a:rPr lang="ru-RU" sz="40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К. Д. Ушинский</a:t>
            </a:r>
            <a:br>
              <a:rPr lang="ru-RU" sz="40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0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4480" y="0"/>
            <a:ext cx="7072362" cy="6369072"/>
          </a:xfrm>
        </p:spPr>
        <p:txBody>
          <a:bodyPr/>
          <a:lstStyle/>
          <a:p>
            <a:pPr algn="r" eaLnBrk="1" hangingPunct="1">
              <a:defRPr/>
            </a:pPr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Выживает не самый сильный и не самый умный, а тот, кто лучше всех откликается на происходящие изменения.</a:t>
            </a:r>
            <a:br>
              <a:rPr lang="ru-RU" sz="40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</a:t>
            </a:r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Ч.Дарвин</a:t>
            </a:r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0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83012987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00188" y="857232"/>
            <a:ext cx="7313612" cy="5357850"/>
          </a:xfrm>
        </p:spPr>
        <p:txBody>
          <a:bodyPr/>
          <a:lstStyle/>
          <a:p>
            <a:pPr algn="ctr" eaLnBrk="1" hangingPunct="1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С урока начинается учебно-воспитательный процесс, уроком он начинается, уроком заканчивается. Все остальное в школе играет хотя и важную, но вспомогательную роль, дополняя и развивая все то, что закладывается на уроках.</a:t>
            </a:r>
            <a:b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              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Ю.А.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Конаржевский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</a:br>
            <a:endParaRPr lang="ru-RU" b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9842272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00188" y="571480"/>
            <a:ext cx="7313612" cy="5286412"/>
          </a:xfrm>
        </p:spPr>
        <p:txBody>
          <a:bodyPr/>
          <a:lstStyle/>
          <a:p>
            <a:pPr algn="ctr" eaLnBrk="1" hangingPunct="1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Современный урок – это, прежде всего урок, на котором учитель умело использует все возможности для развития личности ученика, ее активного умственного роста, глубокого и осмысленного усвоения знаний, для формирования ее нравственных основ.</a:t>
            </a:r>
            <a:endParaRPr lang="ru-RU" b="1" i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9842272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00188" y="1"/>
            <a:ext cx="7313612" cy="1071546"/>
          </a:xfrm>
        </p:spPr>
        <p:txBody>
          <a:bodyPr/>
          <a:lstStyle/>
          <a:p>
            <a:pPr algn="ctr" eaLnBrk="1" hangingPunct="1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  <a:t>Основные компетенции современного учителя</a:t>
            </a:r>
            <a:endParaRPr lang="ru-RU" b="1" i="1" dirty="0" smtClean="0">
              <a:solidFill>
                <a:schemeClr val="accent6">
                  <a:lumMod val="50000"/>
                </a:schemeClr>
              </a:solidFill>
              <a:latin typeface="Calibri" charset="-52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1214422"/>
            <a:ext cx="8929718" cy="51891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Планирование образовательной деятельности во взаимосвязи с планируемыми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результатами.</a:t>
            </a:r>
            <a:endParaRPr lang="ru-RU" sz="24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</a:pP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 Использование инновационных технологий в образовательном процессе.</a:t>
            </a:r>
            <a:endParaRPr lang="ru-RU" sz="24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</a:pP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Осуществление обучения в соответствии с требованиями </a:t>
            </a:r>
            <a:r>
              <a:rPr lang="ru-RU" sz="2400" b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системно-деятельностного</a:t>
            </a: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личностно-ориентированного  и развивающего подходов.</a:t>
            </a:r>
            <a:endParaRPr lang="ru-RU" sz="2400" b="1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</a:pP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Способность решать учебно-познавательные и учебно-практические задачи.</a:t>
            </a:r>
            <a:endParaRPr lang="ru-RU" sz="24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</a:pP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Формирование и развитие у учащихся УУД.</a:t>
            </a:r>
            <a:endParaRPr lang="ru-RU" sz="2400" b="1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</a:pP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Формирование у учащихся навыков аргументации собственной    точки зрения.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9842272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Содержимое 2"/>
          <p:cNvSpPr>
            <a:spLocks noGrp="1"/>
          </p:cNvSpPr>
          <p:nvPr>
            <p:ph idx="1"/>
          </p:nvPr>
        </p:nvSpPr>
        <p:spPr>
          <a:xfrm>
            <a:off x="285720" y="571480"/>
            <a:ext cx="9286908" cy="6500858"/>
          </a:xfrm>
        </p:spPr>
        <p:txBody>
          <a:bodyPr/>
          <a:lstStyle/>
          <a:p>
            <a:pPr algn="ctr" eaLnBrk="1" hangingPunct="1">
              <a:buNone/>
            </a:pPr>
            <a:endParaRPr lang="ru-RU" sz="3600" b="1" i="1" dirty="0" smtClean="0">
              <a:solidFill>
                <a:srgbClr val="FF0000"/>
              </a:solidFill>
            </a:endParaRPr>
          </a:p>
          <a:p>
            <a:pPr algn="ctr" eaLnBrk="1" hangingPunct="1">
              <a:spcBef>
                <a:spcPts val="638"/>
              </a:spcBef>
              <a:buClr>
                <a:srgbClr val="000000"/>
              </a:buClr>
              <a:buSzPct val="25000"/>
              <a:buNone/>
            </a:pPr>
            <a:r>
              <a:rPr lang="ru-RU" sz="3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Arial" pitchFamily="34" charset="0"/>
              </a:rPr>
              <a:t>       урок становится личностно-развивающим, </a:t>
            </a:r>
          </a:p>
          <a:p>
            <a:pPr algn="ctr" eaLnBrk="1" hangingPunct="1">
              <a:spcBef>
                <a:spcPts val="563"/>
              </a:spcBef>
              <a:buClr>
                <a:srgbClr val="000000"/>
              </a:buClr>
              <a:buSzPct val="25000"/>
              <a:buNone/>
            </a:pPr>
            <a:r>
              <a:rPr lang="ru-RU" sz="3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Arial" pitchFamily="34" charset="0"/>
              </a:rPr>
              <a:t>	</a:t>
            </a:r>
            <a:r>
              <a:rPr lang="ru-RU" sz="36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Arial" pitchFamily="34" charset="0"/>
              </a:rPr>
              <a:t>компетентностно-ориентированным</a:t>
            </a:r>
            <a:r>
              <a:rPr lang="ru-RU" sz="3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Arial" pitchFamily="34" charset="0"/>
              </a:rPr>
              <a:t>,</a:t>
            </a:r>
          </a:p>
          <a:p>
            <a:pPr algn="ctr" eaLnBrk="1" hangingPunct="1">
              <a:spcBef>
                <a:spcPts val="563"/>
              </a:spcBef>
              <a:buClr>
                <a:srgbClr val="000000"/>
              </a:buClr>
              <a:buSzPct val="25000"/>
              <a:buNone/>
            </a:pPr>
            <a:r>
              <a:rPr lang="ru-RU" sz="3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Arial" pitchFamily="34" charset="0"/>
              </a:rPr>
              <a:t>	</a:t>
            </a:r>
            <a:r>
              <a:rPr lang="ru-RU" sz="36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Arial" pitchFamily="34" charset="0"/>
              </a:rPr>
              <a:t>метапредметным</a:t>
            </a:r>
            <a:r>
              <a:rPr lang="ru-RU" sz="3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Arial" pitchFamily="34" charset="0"/>
              </a:rPr>
              <a:t>;</a:t>
            </a:r>
          </a:p>
          <a:p>
            <a:pPr algn="ctr" eaLnBrk="1" hangingPunct="1">
              <a:spcBef>
                <a:spcPts val="563"/>
              </a:spcBef>
              <a:buClr>
                <a:srgbClr val="000000"/>
              </a:buClr>
              <a:buSzPct val="25000"/>
              <a:buNone/>
            </a:pPr>
            <a:r>
              <a:rPr lang="ru-RU" sz="3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Arial" pitchFamily="34" charset="0"/>
              </a:rPr>
              <a:t>	наряду с предметно-ориентированным уроком рождаются интегрированные</a:t>
            </a:r>
          </a:p>
          <a:p>
            <a:pPr algn="ctr" eaLnBrk="1" hangingPunct="1">
              <a:spcBef>
                <a:spcPts val="563"/>
              </a:spcBef>
              <a:buClr>
                <a:srgbClr val="000000"/>
              </a:buClr>
              <a:buSzPct val="25000"/>
              <a:buNone/>
            </a:pPr>
            <a:r>
              <a:rPr lang="ru-RU" sz="3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Arial" pitchFamily="34" charset="0"/>
              </a:rPr>
              <a:t>   формы,      стирается грань между обучением и воспитанием</a:t>
            </a:r>
          </a:p>
          <a:p>
            <a:pPr marL="0" indent="0" eaLnBrk="1" hangingPunct="1">
              <a:buFontTx/>
              <a:buNone/>
            </a:pPr>
            <a:endParaRPr lang="ru-RU" dirty="0" smtClean="0"/>
          </a:p>
        </p:txBody>
      </p:sp>
      <p:sp>
        <p:nvSpPr>
          <p:cNvPr id="23555" name="Дата 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dirty="0" smtClean="0">
              <a:solidFill>
                <a:srgbClr val="00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4282" y="214290"/>
            <a:ext cx="87154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Как изменяется урок:</a:t>
            </a:r>
            <a:endParaRPr lang="ru-RU" sz="40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4872208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Содержимое 2"/>
          <p:cNvSpPr>
            <a:spLocks noGrp="1"/>
          </p:cNvSpPr>
          <p:nvPr>
            <p:ph idx="1"/>
          </p:nvPr>
        </p:nvSpPr>
        <p:spPr>
          <a:xfrm>
            <a:off x="1428728" y="857232"/>
            <a:ext cx="7715272" cy="6000768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ТРЕБОВАНИЯ ФГОС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 СОВРЕМЕННОМУ  УРОКУ</a:t>
            </a:r>
            <a:endParaRPr lang="ru-RU" sz="32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80000"/>
              </a:lnSpc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Целеполагание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Мотивация. 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Практическая значимость знаний и способов деятельности. 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тработка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метапредметных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универсальных способов образовательной деятельности.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Построение каждого этапа урока. Подведение итогов каждого этапа урока обучающимися, наличие обратной связи на каждом этапе урока. 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Необходимо использование разнообразных эффективных приемов организации результативной образовательной деятельности. </a:t>
            </a:r>
          </a:p>
          <a:p>
            <a:pPr marL="0" indent="0" algn="ctr" eaLnBrk="1" hangingPunct="1">
              <a:buFontTx/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55" name="Дата 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dirty="0" smtClean="0">
              <a:solidFill>
                <a:srgbClr val="00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285852" y="142852"/>
            <a:ext cx="785814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32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4872208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1447800" y="142852"/>
            <a:ext cx="7313613" cy="13178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47800" y="285728"/>
            <a:ext cx="7313613" cy="5840435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Наличие блоков самостоятельного получения знаний обучающимися. 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Организация парной или групповой работы. 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Использование системы самоконтроля и взаимоконтроля. Рефлексия как осознание себя в процессе деятельности.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Качественная положительная оценка деятельности обучающихся, способствующая формированию положительной учебной мотивации.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Минимизация и вариативность домашнего задания. 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Обеспечение психологического комфорта и условий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здоровьесбережения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уроке. </a:t>
            </a:r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20.01.2009 г.</a:t>
            </a:r>
            <a:endParaRPr lang="ru-RU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47800" y="274638"/>
            <a:ext cx="7313613" cy="796908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Этапы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урока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500166" y="785795"/>
          <a:ext cx="6858048" cy="51034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9024"/>
                <a:gridCol w="3429024"/>
              </a:tblGrid>
              <a:tr h="5018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6633"/>
                          </a:solidFill>
                          <a:effectLst/>
                          <a:latin typeface="Arial" charset="0"/>
                        </a:rPr>
                        <a:t>Этапы </a:t>
                      </a:r>
                    </a:p>
                  </a:txBody>
                  <a:tcPr marL="91438" marR="91438" marT="45729" marB="45729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6633"/>
                          </a:solidFill>
                          <a:effectLst/>
                          <a:latin typeface="Arial" charset="0"/>
                        </a:rPr>
                        <a:t>Задача педагога</a:t>
                      </a:r>
                    </a:p>
                  </a:txBody>
                  <a:tcPr marL="91438" marR="91438" marT="45729" marB="45729" horzOverflow="overflow"/>
                </a:tc>
              </a:tr>
              <a:tr h="1151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6633"/>
                          </a:solidFill>
                          <a:effectLst/>
                          <a:latin typeface="Times New Roman" pitchFamily="18" charset="0"/>
                        </a:rPr>
                        <a:t>Начальный</a:t>
                      </a:r>
                    </a:p>
                  </a:txBody>
                  <a:tcPr marL="91438" marR="91438" marT="45729" marB="45729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</a:rPr>
                        <a:t>Создать затруднение или проблему, мотив к познанию.</a:t>
                      </a:r>
                    </a:p>
                  </a:txBody>
                  <a:tcPr marL="91438" marR="91438" marT="45729" marB="45729" horzOverflow="overflow"/>
                </a:tc>
              </a:tr>
              <a:tr h="15054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6633"/>
                          </a:solidFill>
                          <a:effectLst/>
                          <a:latin typeface="Times New Roman" pitchFamily="18" charset="0"/>
                        </a:rPr>
                        <a:t>Основной</a:t>
                      </a:r>
                    </a:p>
                  </a:txBody>
                  <a:tcPr marL="91438" marR="91438" marT="45729" marB="45729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</a:rPr>
                        <a:t>Организовать изучение материала самим учащимся, т.е. его деятельность</a:t>
                      </a:r>
                    </a:p>
                  </a:txBody>
                  <a:tcPr marL="91438" marR="91438" marT="45729" marB="45729" horzOverflow="overflow"/>
                </a:tc>
              </a:tr>
              <a:tr h="18420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6633"/>
                          </a:solidFill>
                          <a:effectLst/>
                          <a:latin typeface="Times New Roman" pitchFamily="18" charset="0"/>
                        </a:rPr>
                        <a:t>Заключительный</a:t>
                      </a:r>
                    </a:p>
                  </a:txBody>
                  <a:tcPr marL="91438" marR="91438" marT="45729" marB="45729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</a:rPr>
                        <a:t>Найти способ применить учащимся новые знания и 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</a:rPr>
                        <a:t>умения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</a:rPr>
                        <a:t>; 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</a:rPr>
                        <a:t>рефлексия.</a:t>
                      </a:r>
                    </a:p>
                  </a:txBody>
                  <a:tcPr marL="91438" marR="91438" marT="45729" marB="45729" horzOverflow="overflow"/>
                </a:tc>
              </a:tr>
            </a:tbl>
          </a:graphicData>
        </a:graphic>
      </p:graphicFrame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00188" y="1196752"/>
            <a:ext cx="7313612" cy="4968551"/>
          </a:xfrm>
        </p:spPr>
        <p:txBody>
          <a:bodyPr/>
          <a:lstStyle/>
          <a:p>
            <a:pPr algn="ctr" eaLnBrk="1" hangingPunct="1"/>
            <a:r>
              <a:rPr lang="ru-RU" b="1" i="1" dirty="0" smtClean="0">
                <a:solidFill>
                  <a:srgbClr val="002060"/>
                </a:solidFill>
                <a:latin typeface="Calibri" charset="-52"/>
              </a:rPr>
              <a:t/>
            </a:r>
            <a:br>
              <a:rPr lang="ru-RU" b="1" i="1" dirty="0" smtClean="0">
                <a:solidFill>
                  <a:srgbClr val="002060"/>
                </a:solidFill>
                <a:latin typeface="Calibri" charset="-52"/>
              </a:rPr>
            </a:br>
            <a:r>
              <a:rPr lang="ru-RU" b="1" i="1" dirty="0">
                <a:solidFill>
                  <a:srgbClr val="002060"/>
                </a:solidFill>
                <a:latin typeface="Calibri" charset="-52"/>
              </a:rPr>
              <a:t/>
            </a:r>
            <a:br>
              <a:rPr lang="ru-RU" b="1" i="1" dirty="0">
                <a:solidFill>
                  <a:srgbClr val="002060"/>
                </a:solidFill>
                <a:latin typeface="Calibri" charset="-52"/>
              </a:rPr>
            </a:br>
            <a:r>
              <a:rPr lang="ru-RU" b="1" i="1" dirty="0" smtClean="0">
                <a:solidFill>
                  <a:srgbClr val="002060"/>
                </a:solidFill>
                <a:latin typeface="Calibri" charset="-52"/>
              </a:rPr>
              <a:t/>
            </a:r>
            <a:br>
              <a:rPr lang="ru-RU" b="1" i="1" dirty="0" smtClean="0">
                <a:solidFill>
                  <a:srgbClr val="002060"/>
                </a:solidFill>
                <a:latin typeface="Calibri" charset="-52"/>
              </a:rPr>
            </a:br>
            <a:r>
              <a:rPr lang="ru-RU" b="1" i="1" dirty="0" smtClean="0">
                <a:solidFill>
                  <a:schemeClr val="bg1">
                    <a:lumMod val="25000"/>
                  </a:schemeClr>
                </a:solidFill>
                <a:latin typeface="Calibri" charset="-52"/>
              </a:rPr>
              <a:t/>
            </a:r>
            <a:br>
              <a:rPr lang="ru-RU" b="1" i="1" dirty="0" smtClean="0">
                <a:solidFill>
                  <a:schemeClr val="bg1">
                    <a:lumMod val="25000"/>
                  </a:schemeClr>
                </a:solidFill>
                <a:latin typeface="Calibri" charset="-52"/>
              </a:rPr>
            </a:br>
            <a:r>
              <a:rPr lang="ru-RU" b="1" i="1" dirty="0" smtClean="0">
                <a:solidFill>
                  <a:srgbClr val="DE0CB1"/>
                </a:solidFill>
                <a:latin typeface="Calibri" charset="-52"/>
              </a:rPr>
              <a:t/>
            </a:r>
            <a:br>
              <a:rPr lang="ru-RU" b="1" i="1" dirty="0" smtClean="0">
                <a:solidFill>
                  <a:srgbClr val="DE0CB1"/>
                </a:solidFill>
                <a:latin typeface="Calibri" charset="-52"/>
              </a:rPr>
            </a:br>
            <a:r>
              <a:rPr lang="ru-RU" b="1" i="1" dirty="0" smtClean="0">
                <a:solidFill>
                  <a:srgbClr val="DE0CB1"/>
                </a:solidFill>
                <a:latin typeface="Calibri" charset="-52"/>
              </a:rPr>
              <a:t/>
            </a:r>
            <a:br>
              <a:rPr lang="ru-RU" b="1" i="1" dirty="0" smtClean="0">
                <a:solidFill>
                  <a:srgbClr val="DE0CB1"/>
                </a:solidFill>
                <a:latin typeface="Calibri" charset="-52"/>
              </a:rPr>
            </a:br>
            <a:r>
              <a:rPr lang="ru-RU" b="1" i="1" dirty="0" smtClean="0">
                <a:solidFill>
                  <a:srgbClr val="DE0CB1"/>
                </a:solidFill>
                <a:latin typeface="Calibri" charset="-52"/>
              </a:rPr>
              <a:t/>
            </a:r>
            <a:br>
              <a:rPr lang="ru-RU" b="1" i="1" dirty="0" smtClean="0">
                <a:solidFill>
                  <a:srgbClr val="DE0CB1"/>
                </a:solidFill>
                <a:latin typeface="Calibri" charset="-52"/>
              </a:rPr>
            </a:br>
            <a:r>
              <a:rPr lang="ru-RU" b="1" i="1" dirty="0" smtClean="0">
                <a:solidFill>
                  <a:srgbClr val="DE0CB1"/>
                </a:solidFill>
                <a:latin typeface="Calibri" charset="-52"/>
              </a:rPr>
              <a:t/>
            </a:r>
            <a:br>
              <a:rPr lang="ru-RU" b="1" i="1" dirty="0" smtClean="0">
                <a:solidFill>
                  <a:srgbClr val="DE0CB1"/>
                </a:solidFill>
                <a:latin typeface="Calibri" charset="-52"/>
              </a:rPr>
            </a:br>
            <a:endParaRPr lang="ru-RU" b="1" i="1" dirty="0" smtClean="0">
              <a:solidFill>
                <a:srgbClr val="DE0CB1"/>
              </a:solidFill>
              <a:latin typeface="Calibri" charset="-52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83" y="857233"/>
          <a:ext cx="8572559" cy="60007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6214"/>
                <a:gridCol w="2906508"/>
                <a:gridCol w="3329837"/>
              </a:tblGrid>
              <a:tr h="843077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Предмет изменений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Традиционная деятельность</a:t>
                      </a:r>
                      <a:r>
                        <a:rPr lang="ru-RU" sz="16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учителя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Деятельность учителя, работающего по ФГОС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1030316">
                <a:tc>
                  <a:txBody>
                    <a:bodyPr/>
                    <a:lstStyle/>
                    <a:p>
                      <a:pPr algn="ctr"/>
                      <a:endParaRPr lang="ru-RU" b="1" dirty="0" smtClean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ru-RU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Подготовка</a:t>
                      </a:r>
                    </a:p>
                    <a:p>
                      <a:pPr algn="ctr"/>
                      <a:r>
                        <a:rPr lang="ru-RU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к  </a:t>
                      </a:r>
                      <a:r>
                        <a:rPr lang="ru-RU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уроку</a:t>
                      </a:r>
                      <a:endParaRPr lang="ru-RU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800" b="1" i="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Учитель пользуется жестко структурным конспектом урока.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Учитель пользуется сценарным планом урока.</a:t>
                      </a:r>
                      <a:endParaRPr lang="ru-RU" sz="18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782275">
                <a:tc>
                  <a:txBody>
                    <a:bodyPr/>
                    <a:lstStyle/>
                    <a:p>
                      <a:pPr algn="ctr"/>
                      <a:endParaRPr lang="ru-RU" b="1" dirty="0" smtClean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ru-RU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Основные этапы урока</a:t>
                      </a:r>
                      <a:endParaRPr lang="ru-RU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800" b="1" i="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Объяснение и закрепление учебного материала.</a:t>
                      </a:r>
                    </a:p>
                    <a:p>
                      <a:pPr algn="ctr"/>
                      <a:r>
                        <a:rPr lang="ru-RU" sz="1800" b="1" i="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Большое количество времени занимает речь учителя. </a:t>
                      </a:r>
                      <a:endParaRPr lang="ru-RU" sz="18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1800" b="1" i="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Самостоятельная</a:t>
                      </a:r>
                      <a:r>
                        <a:rPr lang="ru-RU" sz="1800" b="1" i="0" baseline="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деятельность обучающихся.</a:t>
                      </a:r>
                      <a:endParaRPr lang="ru-RU" sz="1800" b="1" i="0" dirty="0" smtClea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34509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b="1" dirty="0" smtClean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Главная</a:t>
                      </a:r>
                      <a:r>
                        <a:rPr lang="ru-RU" b="1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цель учителя на уроке</a:t>
                      </a:r>
                      <a:endParaRPr lang="ru-RU" b="1" dirty="0" smtClean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  <a:p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1800" b="1" i="0" dirty="0" smtClea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1800" b="1" i="0" dirty="0" smtClea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800" b="1" i="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Успеть</a:t>
                      </a:r>
                      <a:r>
                        <a:rPr lang="ru-RU" sz="1800" b="1" i="0" baseline="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выполнить все, что запланировано</a:t>
                      </a:r>
                      <a:endParaRPr lang="ru-RU" sz="1800" b="1" i="0" dirty="0" smtClea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Организовать</a:t>
                      </a:r>
                      <a:r>
                        <a:rPr lang="ru-RU" sz="1800" b="1" i="0" baseline="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деятельность детей: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800" b="1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 поиску</a:t>
                      </a:r>
                      <a:r>
                        <a:rPr lang="ru-RU" sz="1800" b="1" i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и обработке информации;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800" b="1" i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обобщению способов действия;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800" b="1" i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постановке учебной задачи;</a:t>
                      </a:r>
                      <a:endParaRPr lang="ru-RU" sz="1800" b="1" i="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endParaRPr lang="ru-RU" sz="180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14282" y="1"/>
            <a:ext cx="850112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Характеристика деятельности педагога, работающего по ФГОС</a:t>
            </a:r>
            <a:endParaRPr lang="ru-RU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8243246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Шаблон оформления 'Надпись крупным планом'">
  <a:themeElements>
    <a:clrScheme name="Шаблон оформления 'Надпись крупным планом'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Шаблон оформления 'Надпись крупным планом'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Шаблон оформления 'Надпись крупным планом'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оформления 'Надпись крупным планом'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оформления 'Надпись крупным планом'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оформления 'Надпись крупным планом'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оформления 'Надпись крупным планом'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оформления 'Надпись крупным планом'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оформления 'Надпись крупным планом'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оформления 'Надпись крупным планом'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оформления 'Надпись крупным планом'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оформления 'Надпись крупным планом'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оформления 'Надпись крупным планом'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оформления 'Надпись крупным планом'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679</TotalTime>
  <Words>661</Words>
  <Application>Microsoft Office PowerPoint</Application>
  <PresentationFormat>Экран (4:3)</PresentationFormat>
  <Paragraphs>152</Paragraphs>
  <Slides>17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Шаблон оформления 'Надпись крупным планом'</vt:lpstr>
      <vt:lpstr>Слайд 1</vt:lpstr>
      <vt:lpstr>С урока начинается учебно-воспитательный процесс, уроком он начинается, уроком заканчивается. Все остальное в школе играет хотя и важную, но вспомогательную роль, дополняя и развивая все то, что закладывается на уроках.                  Ю.А. Конаржевский </vt:lpstr>
      <vt:lpstr>Современный урок – это, прежде всего урок, на котором учитель умело использует все возможности для развития личности ученика, ее активного умственного роста, глубокого и осмысленного усвоения знаний, для формирования ее нравственных основ.</vt:lpstr>
      <vt:lpstr>Основные компетенции современного учителя</vt:lpstr>
      <vt:lpstr>Слайд 5</vt:lpstr>
      <vt:lpstr>Слайд 6</vt:lpstr>
      <vt:lpstr>Слайд 7</vt:lpstr>
      <vt:lpstr>Этапы урока </vt:lpstr>
      <vt:lpstr>        </vt:lpstr>
      <vt:lpstr>        </vt:lpstr>
      <vt:lpstr>        </vt:lpstr>
      <vt:lpstr>Слайд 12</vt:lpstr>
      <vt:lpstr>Что даёт использование технологической карты?</vt:lpstr>
      <vt:lpstr>Технологическая карта позволит учителю:</vt:lpstr>
      <vt:lpstr>Технологическая карта позволит учителю:</vt:lpstr>
      <vt:lpstr>  В деле обучения и воспитания, во всём школьном деле ничего нельзя улучшить, минуя голову учителя.                                                    К. Д. Ушинский </vt:lpstr>
      <vt:lpstr>Выживает не самый сильный и не самый умный, а тот, кто лучше всех откликается на происходящие изменения.                                                                                          Ч.Дарвин 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Оля</dc:creator>
  <cp:lastModifiedBy>Root</cp:lastModifiedBy>
  <cp:revision>70</cp:revision>
  <dcterms:created xsi:type="dcterms:W3CDTF">2013-03-26T15:59:35Z</dcterms:created>
  <dcterms:modified xsi:type="dcterms:W3CDTF">2016-02-26T20:35:22Z</dcterms:modified>
</cp:coreProperties>
</file>