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94" r:id="rId3"/>
    <p:sldId id="296" r:id="rId4"/>
    <p:sldId id="279" r:id="rId5"/>
    <p:sldId id="280" r:id="rId6"/>
    <p:sldId id="281" r:id="rId7"/>
    <p:sldId id="283" r:id="rId8"/>
    <p:sldId id="284" r:id="rId9"/>
    <p:sldId id="287" r:id="rId10"/>
    <p:sldId id="291" r:id="rId11"/>
    <p:sldId id="292" r:id="rId12"/>
    <p:sldId id="293" r:id="rId13"/>
    <p:sldId id="297" r:id="rId14"/>
    <p:sldId id="299" r:id="rId15"/>
    <p:sldId id="300" r:id="rId16"/>
    <p:sldId id="302" r:id="rId17"/>
    <p:sldId id="301" r:id="rId18"/>
    <p:sldId id="289" r:id="rId19"/>
    <p:sldId id="303" r:id="rId20"/>
    <p:sldId id="282" r:id="rId21"/>
    <p:sldId id="30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FE6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user/33485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nsportal.ru/user/33485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nsportal.ru/user/33485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nsportal.ru/user/33485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mg-fotki.yandex.ru/get/5905/natali73123.234/0_4cc9c_12be5005_XL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25"/>
          <a:stretch/>
        </p:blipFill>
        <p:spPr bwMode="auto">
          <a:xfrm flipH="1">
            <a:off x="251520" y="1700808"/>
            <a:ext cx="6300000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202" y="-1"/>
            <a:ext cx="9143798" cy="6851983"/>
          </a:xfrm>
          <a:prstGeom prst="frame">
            <a:avLst>
              <a:gd name="adj1" fmla="val 439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59632" y="662412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9FE6FF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solidFill>
                  <a:srgbClr val="9FE6FF"/>
                </a:solidFill>
                <a:latin typeface="Monotype Corsiva" pitchFamily="66" charset="0"/>
                <a:hlinkClick r:id="rId3"/>
              </a:rPr>
              <a:t>http://nsportal.ru/user/33485</a:t>
            </a:r>
            <a:r>
              <a:rPr lang="ru-RU" sz="1000" dirty="0" smtClean="0">
                <a:solidFill>
                  <a:srgbClr val="9FE6FF"/>
                </a:solidFill>
                <a:latin typeface="Monotype Corsiva" pitchFamily="66" charset="0"/>
              </a:rPr>
              <a:t>  </a:t>
            </a:r>
            <a:endParaRPr lang="ru-RU" sz="1000" dirty="0">
              <a:solidFill>
                <a:srgbClr val="9FE6FF"/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89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54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75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мка 8"/>
          <p:cNvSpPr/>
          <p:nvPr userDrawn="1"/>
        </p:nvSpPr>
        <p:spPr>
          <a:xfrm>
            <a:off x="202" y="-1"/>
            <a:ext cx="9143798" cy="6851983"/>
          </a:xfrm>
          <a:prstGeom prst="frame">
            <a:avLst>
              <a:gd name="adj1" fmla="val 439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59632" y="662412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9FE6FF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solidFill>
                  <a:srgbClr val="9FE6FF"/>
                </a:solidFill>
                <a:latin typeface="Monotype Corsiva" pitchFamily="66" charset="0"/>
                <a:hlinkClick r:id="rId2"/>
              </a:rPr>
              <a:t>http://nsportal.ru/user/33485</a:t>
            </a:r>
            <a:r>
              <a:rPr lang="ru-RU" sz="1000" dirty="0" smtClean="0">
                <a:solidFill>
                  <a:srgbClr val="9FE6FF"/>
                </a:solidFill>
                <a:latin typeface="Monotype Corsiva" pitchFamily="66" charset="0"/>
              </a:rPr>
              <a:t>  </a:t>
            </a:r>
            <a:endParaRPr lang="ru-RU" sz="1000" dirty="0">
              <a:solidFill>
                <a:srgbClr val="9FE6FF"/>
              </a:solidFill>
              <a:latin typeface="Monotype Corsiva" pitchFamily="66" charset="0"/>
            </a:endParaRPr>
          </a:p>
        </p:txBody>
      </p:sp>
      <p:pic>
        <p:nvPicPr>
          <p:cNvPr id="7" name="Picture 2" descr="http://img-fotki.yandex.ru/get/5504/natali73123.234/0_4cc9a_e9cae141_XL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555" t="-15446"/>
          <a:stretch/>
        </p:blipFill>
        <p:spPr bwMode="auto">
          <a:xfrm rot="5400000">
            <a:off x="251948" y="2872402"/>
            <a:ext cx="3744000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mg-fotki.yandex.ru/get/5505/natali73123.234/0_4cc99_62e57125_XL.pn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6200000" flipH="1">
            <a:off x="7081922" y="4500000"/>
            <a:ext cx="2432803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134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82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773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050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07504" y="87824"/>
            <a:ext cx="8964488" cy="6739363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Рамка 5"/>
          <p:cNvSpPr/>
          <p:nvPr userDrawn="1"/>
        </p:nvSpPr>
        <p:spPr>
          <a:xfrm>
            <a:off x="202" y="-1"/>
            <a:ext cx="9143798" cy="6851983"/>
          </a:xfrm>
          <a:prstGeom prst="frame">
            <a:avLst>
              <a:gd name="adj1" fmla="val 439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59632" y="662412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9FE6FF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solidFill>
                  <a:srgbClr val="9FE6FF"/>
                </a:solidFill>
                <a:latin typeface="Monotype Corsiva" pitchFamily="66" charset="0"/>
                <a:hlinkClick r:id="rId2"/>
              </a:rPr>
              <a:t>http://nsportal.ru/user/33485</a:t>
            </a:r>
            <a:r>
              <a:rPr lang="ru-RU" sz="1000" dirty="0" smtClean="0">
                <a:solidFill>
                  <a:srgbClr val="9FE6FF"/>
                </a:solidFill>
                <a:latin typeface="Monotype Corsiva" pitchFamily="66" charset="0"/>
              </a:rPr>
              <a:t>  </a:t>
            </a:r>
            <a:endParaRPr lang="ru-RU" sz="1000" dirty="0">
              <a:solidFill>
                <a:srgbClr val="9FE6FF"/>
              </a:solidFill>
              <a:latin typeface="Monotype Corsiva" pitchFamily="66" charset="0"/>
            </a:endParaRPr>
          </a:p>
        </p:txBody>
      </p:sp>
      <p:pic>
        <p:nvPicPr>
          <p:cNvPr id="7" name="Picture 2" descr="http://img-fotki.yandex.ru/get/5504/natali73123.234/0_4cc9a_e9cae141_XL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555" t="-15446"/>
          <a:stretch/>
        </p:blipFill>
        <p:spPr bwMode="auto">
          <a:xfrm rot="5400000">
            <a:off x="251948" y="2872402"/>
            <a:ext cx="3744000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mg-fotki.yandex.ru/get/5505/natali73123.234/0_4cc99_62e57125_XL.pn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6200000" flipH="1">
            <a:off x="7081922" y="4500000"/>
            <a:ext cx="2432803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857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107504" y="87824"/>
            <a:ext cx="8964488" cy="6739363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202" y="-1"/>
            <a:ext cx="9143798" cy="6851983"/>
          </a:xfrm>
          <a:prstGeom prst="frame">
            <a:avLst>
              <a:gd name="adj1" fmla="val 439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259632" y="662412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9FE6FF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solidFill>
                  <a:srgbClr val="9FE6FF"/>
                </a:solidFill>
                <a:latin typeface="Monotype Corsiva" pitchFamily="66" charset="0"/>
                <a:hlinkClick r:id="rId2"/>
              </a:rPr>
              <a:t>http://nsportal.ru/user/33485</a:t>
            </a:r>
            <a:r>
              <a:rPr lang="ru-RU" sz="1000" dirty="0" smtClean="0">
                <a:solidFill>
                  <a:srgbClr val="9FE6FF"/>
                </a:solidFill>
                <a:latin typeface="Monotype Corsiva" pitchFamily="66" charset="0"/>
              </a:rPr>
              <a:t>  </a:t>
            </a:r>
            <a:endParaRPr lang="ru-RU" sz="1000" dirty="0">
              <a:solidFill>
                <a:srgbClr val="9FE6FF"/>
              </a:solidFill>
              <a:latin typeface="Monotype Corsiva" pitchFamily="66" charset="0"/>
            </a:endParaRPr>
          </a:p>
        </p:txBody>
      </p:sp>
      <p:pic>
        <p:nvPicPr>
          <p:cNvPr id="5" name="Picture 6" descr="http://img-fotki.yandex.ru/get/5505/natali73123.234/0_4cc99_62e57125_XL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5057070">
            <a:off x="-223172" y="3487769"/>
            <a:ext cx="35280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220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398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86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nsportal.ru/user/33485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AFBEFA"/>
            </a:gs>
            <a:gs pos="8999">
              <a:srgbClr val="C5B0F5"/>
            </a:gs>
            <a:gs pos="54037">
              <a:srgbClr val="F193EA"/>
            </a:gs>
            <a:gs pos="47075">
              <a:srgbClr val="B07DFF"/>
            </a:gs>
            <a:gs pos="23000">
              <a:srgbClr val="F193EA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7262" y="6617275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9FE6FF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latin typeface="Monotype Corsiva" pitchFamily="66" charset="0"/>
                <a:hlinkClick r:id="rId13"/>
              </a:rPr>
              <a:t>http://nsportal.ru/user/33485</a:t>
            </a:r>
            <a:r>
              <a:rPr lang="ru-RU" sz="1000" dirty="0" smtClean="0">
                <a:latin typeface="Monotype Corsiva" pitchFamily="66" charset="0"/>
              </a:rPr>
              <a:t>  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69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2;&#1086;&#1084;&#1087;&#1100;&#1102;&#1090;&#1077;&#1088;\Desktop\&#1084;&#1072;&#1089;&#1090;&#1077;&#1088;%20&#1082;&#1083;&#1072;&#1089;&#1089;\&#1042;&#1072;&#1085;&#1077;&#1089;&#1089;&#1072;%20&#1052;&#1101;&#1081;%20-%20MDJ%20(mp3ostrov.com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&#1082;&#1086;&#1084;&#1087;&#1100;&#1102;&#1090;&#1077;&#1088;\Desktop\&#1084;&#1072;&#1089;&#1090;&#1077;&#1088;%20&#1082;&#1083;&#1072;&#1089;&#1089;\&#1042;&#1072;&#1085;&#1077;&#1089;&#1089;&#1072;%20&#1052;&#1101;&#1081;%20-%20&#1053;&#1086;&#1095;&#1085;&#1086;&#1081;%20&#1055;&#1086;&#1083;&#1077;&#1090;%20(mp3ostrov.com).mp3" TargetMode="Externa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500042"/>
            <a:ext cx="7315224" cy="335758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Методический семинар 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«Технологии создания рефлексивного пространства»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653136"/>
            <a:ext cx="3830573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Рогачева И.Г., учитель начальных классов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Ванесса Мэй - MDJ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000100" y="585789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750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9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619672" y="1988840"/>
            <a:ext cx="2520280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МОГУЧИЙ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1268760"/>
            <a:ext cx="3443274" cy="517166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ИЛЬЯ МУРОМЕЦ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47664" y="3573016"/>
            <a:ext cx="6552728" cy="720080"/>
          </a:xfrm>
          <a:prstGeom prst="roundRect">
            <a:avLst/>
          </a:prstGeom>
          <a:solidFill>
            <a:srgbClr val="FFCCFF">
              <a:alpha val="76863"/>
            </a:srgbClr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 людям радость дарил.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86050" y="4581128"/>
            <a:ext cx="3643338" cy="576064"/>
          </a:xfrm>
          <a:prstGeom prst="roundRect">
            <a:avLst/>
          </a:prstGeom>
          <a:solidFill>
            <a:srgbClr val="FFFF99"/>
          </a:soli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75656" y="2852936"/>
            <a:ext cx="1368152" cy="504056"/>
          </a:xfrm>
          <a:prstGeom prst="roundRect">
            <a:avLst/>
          </a:prstGeom>
          <a:solidFill>
            <a:srgbClr val="66FF33">
              <a:alpha val="50196"/>
            </a:srgb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ЕХАЛ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3240" y="2852936"/>
            <a:ext cx="2571768" cy="504056"/>
          </a:xfrm>
          <a:prstGeom prst="roundRect">
            <a:avLst/>
          </a:prstGeom>
          <a:solidFill>
            <a:srgbClr val="92D050">
              <a:alpha val="50196"/>
            </a:srgb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СРАЖАЛСЯ</a:t>
            </a:r>
          </a:p>
        </p:txBody>
      </p:sp>
      <p:pic>
        <p:nvPicPr>
          <p:cNvPr id="1026" name="Picture 2" descr="C:\Documents and Settings\Admin\Мои документы\ИННА\материалы_к_презентациям\картинки 1\илья муроме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42852"/>
            <a:ext cx="2465384" cy="27029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940152" y="2924944"/>
            <a:ext cx="2160240" cy="432048"/>
          </a:xfrm>
          <a:prstGeom prst="roundRect">
            <a:avLst/>
          </a:prstGeom>
          <a:solidFill>
            <a:srgbClr val="92D050">
              <a:alpha val="50196"/>
            </a:srgb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1988840"/>
            <a:ext cx="2304256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ХРАБРЫЙ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5736" y="548680"/>
            <a:ext cx="4464496" cy="584775"/>
          </a:xfrm>
          <a:prstGeom prst="rect">
            <a:avLst/>
          </a:prstGeom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«СИНКВЕЙН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«</a:t>
            </a:r>
            <a:r>
              <a:rPr lang="ru-RU" altLang="ru-RU" sz="4900" b="1" dirty="0" err="1" smtClean="0">
                <a:latin typeface="Times New Roman" pitchFamily="18" charset="0"/>
                <a:cs typeface="Times New Roman" pitchFamily="18" charset="0"/>
              </a:rPr>
              <a:t>Фишбоун</a:t>
            </a:r>
            <a:r>
              <a:rPr lang="ru-RU" altLang="ru-RU" sz="49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Диаграмма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Ишикавы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диаграмма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рыбного скелета (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fishbone diagram)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4" descr="рыб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3000372"/>
            <a:ext cx="6215106" cy="28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Схемы 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Фишбоун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 rot="16200000">
            <a:off x="7234627" y="3805609"/>
            <a:ext cx="2461489" cy="500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Факты, аргументы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8"/>
          <p:cNvGrpSpPr/>
          <p:nvPr/>
        </p:nvGrpSpPr>
        <p:grpSpPr>
          <a:xfrm rot="5400000">
            <a:off x="5137308" y="2444813"/>
            <a:ext cx="3512854" cy="2643206"/>
            <a:chOff x="747735" y="3356992"/>
            <a:chExt cx="2456112" cy="1008112"/>
          </a:xfrm>
          <a:solidFill>
            <a:schemeClr val="bg1"/>
          </a:solidFill>
        </p:grpSpPr>
        <p:sp>
          <p:nvSpPr>
            <p:cNvPr id="5" name="Равнобедренный треугольник 4"/>
            <p:cNvSpPr/>
            <p:nvPr/>
          </p:nvSpPr>
          <p:spPr>
            <a:xfrm rot="16200000">
              <a:off x="567715" y="3573017"/>
              <a:ext cx="936104" cy="576064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1331640" y="3861048"/>
              <a:ext cx="1296144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1619672" y="3356992"/>
              <a:ext cx="360040" cy="50405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619672" y="3861048"/>
              <a:ext cx="360040" cy="50405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2123728" y="3356992"/>
              <a:ext cx="360040" cy="50405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123728" y="3861048"/>
              <a:ext cx="360040" cy="50405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Равнобедренный треугольник 24"/>
            <p:cNvSpPr/>
            <p:nvPr/>
          </p:nvSpPr>
          <p:spPr>
            <a:xfrm rot="16200000">
              <a:off x="2491867" y="3581116"/>
              <a:ext cx="864097" cy="55986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Объект 2"/>
          <p:cNvSpPr txBox="1">
            <a:spLocks/>
          </p:cNvSpPr>
          <p:nvPr/>
        </p:nvSpPr>
        <p:spPr>
          <a:xfrm>
            <a:off x="6440318" y="2375498"/>
            <a:ext cx="1304616" cy="432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Объект 2"/>
          <p:cNvSpPr txBox="1">
            <a:spLocks/>
          </p:cNvSpPr>
          <p:nvPr/>
        </p:nvSpPr>
        <p:spPr>
          <a:xfrm>
            <a:off x="6572264" y="5000636"/>
            <a:ext cx="885275" cy="432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46"/>
          <p:cNvGrpSpPr/>
          <p:nvPr/>
        </p:nvGrpSpPr>
        <p:grpSpPr>
          <a:xfrm>
            <a:off x="714527" y="2214554"/>
            <a:ext cx="3672409" cy="2859902"/>
            <a:chOff x="714528" y="2919947"/>
            <a:chExt cx="3672409" cy="2859902"/>
          </a:xfrm>
        </p:grpSpPr>
        <p:grpSp>
          <p:nvGrpSpPr>
            <p:cNvPr id="8" name="Группа 29"/>
            <p:cNvGrpSpPr/>
            <p:nvPr/>
          </p:nvGrpSpPr>
          <p:grpSpPr>
            <a:xfrm>
              <a:off x="714528" y="3167471"/>
              <a:ext cx="3672408" cy="2230024"/>
              <a:chOff x="755576" y="3356992"/>
              <a:chExt cx="2448271" cy="1008112"/>
            </a:xfrm>
            <a:solidFill>
              <a:schemeClr val="bg1"/>
            </a:solidFill>
          </p:grpSpPr>
          <p:sp>
            <p:nvSpPr>
              <p:cNvPr id="31" name="Равнобедренный треугольник 30"/>
              <p:cNvSpPr/>
              <p:nvPr/>
            </p:nvSpPr>
            <p:spPr>
              <a:xfrm rot="16200000">
                <a:off x="575556" y="3573016"/>
                <a:ext cx="936104" cy="576064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1331640" y="3861048"/>
                <a:ext cx="1296144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flipV="1">
                <a:off x="1619672" y="3356992"/>
                <a:ext cx="360040" cy="50405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1619672" y="3861048"/>
                <a:ext cx="360040" cy="50405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flipV="1">
                <a:off x="2123728" y="3356992"/>
                <a:ext cx="360040" cy="50405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2123728" y="3861048"/>
                <a:ext cx="360040" cy="50405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Равнобедренный треугольник 36"/>
              <p:cNvSpPr/>
              <p:nvPr/>
            </p:nvSpPr>
            <p:spPr>
              <a:xfrm rot="16200000">
                <a:off x="2491867" y="3581116"/>
                <a:ext cx="864097" cy="559863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0" name="Объект 2"/>
            <p:cNvSpPr txBox="1">
              <a:spLocks/>
            </p:cNvSpPr>
            <p:nvPr/>
          </p:nvSpPr>
          <p:spPr>
            <a:xfrm rot="16200000">
              <a:off x="3728276" y="4066457"/>
              <a:ext cx="885275" cy="43204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ru-RU" sz="1800" b="1" dirty="0" smtClean="0">
                  <a:latin typeface="Times New Roman" pitchFamily="18" charset="0"/>
                  <a:cs typeface="Times New Roman" pitchFamily="18" charset="0"/>
                </a:rPr>
                <a:t>Вывод</a:t>
              </a:r>
              <a:endParaRPr lang="ru-RU" sz="1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Объект 3"/>
            <p:cNvSpPr txBox="1">
              <a:spLocks/>
            </p:cNvSpPr>
            <p:nvPr/>
          </p:nvSpPr>
          <p:spPr>
            <a:xfrm>
              <a:off x="1767193" y="2919947"/>
              <a:ext cx="2519056" cy="58105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Факты, аргументы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Объект 2"/>
            <p:cNvSpPr txBox="1">
              <a:spLocks/>
            </p:cNvSpPr>
            <p:nvPr/>
          </p:nvSpPr>
          <p:spPr>
            <a:xfrm rot="16200000">
              <a:off x="710294" y="4066460"/>
              <a:ext cx="1304616" cy="43204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ru-RU" sz="1800" b="1" dirty="0" smtClean="0">
                  <a:latin typeface="Times New Roman" pitchFamily="18" charset="0"/>
                  <a:cs typeface="Times New Roman" pitchFamily="18" charset="0"/>
                </a:rPr>
                <a:t>Проблема</a:t>
              </a:r>
              <a:endParaRPr lang="ru-RU" sz="1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Объект 3"/>
            <p:cNvSpPr txBox="1">
              <a:spLocks/>
            </p:cNvSpPr>
            <p:nvPr/>
          </p:nvSpPr>
          <p:spPr>
            <a:xfrm>
              <a:off x="1755099" y="5347801"/>
              <a:ext cx="2268249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Причины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Объект 3"/>
          <p:cNvSpPr txBox="1">
            <a:spLocks/>
          </p:cNvSpPr>
          <p:nvPr/>
        </p:nvSpPr>
        <p:spPr>
          <a:xfrm rot="16200000">
            <a:off x="4259414" y="3808873"/>
            <a:ext cx="2268249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Причины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054994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222"/>
            <a:ext cx="9144000" cy="682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2910" y="285728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 algn="ctr">
              <a:buNone/>
            </a:pPr>
            <a:r>
              <a:rPr lang="ru-RU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Давайте попробуем  составить свои схемы «</a:t>
            </a:r>
            <a:r>
              <a:rPr lang="ru-RU" sz="24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Фишбоун</a:t>
            </a:r>
            <a:r>
              <a:rPr lang="ru-RU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137160" indent="0" algn="ctr">
              <a:buNone/>
            </a:pPr>
            <a:r>
              <a:rPr lang="ru-RU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«Сказке о рыбаке и рыбке» А. С. Пушкина. </a:t>
            </a:r>
            <a:endParaRPr lang="ru-RU" sz="2400" b="1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Ванесса Мэй - Ночной Полет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4071938" y="3143250"/>
            <a:ext cx="2160587" cy="215900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071938" y="1000125"/>
            <a:ext cx="2160587" cy="2160588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Равнобедренный треугольник 7"/>
          <p:cNvSpPr/>
          <p:nvPr/>
        </p:nvSpPr>
        <p:spPr>
          <a:xfrm rot="16200000">
            <a:off x="-963041" y="2051621"/>
            <a:ext cx="4248152" cy="2107060"/>
          </a:xfrm>
          <a:prstGeom prst="triangl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0" name="TextBox 8"/>
          <p:cNvSpPr txBox="1">
            <a:spLocks noChangeArrowheads="1"/>
          </p:cNvSpPr>
          <p:nvPr/>
        </p:nvSpPr>
        <p:spPr bwMode="auto">
          <a:xfrm>
            <a:off x="638212" y="2400399"/>
            <a:ext cx="164427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Хорошо ли повстречать золотую рыбку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16200000">
            <a:off x="5888833" y="2153443"/>
            <a:ext cx="4319588" cy="1974851"/>
          </a:xfrm>
          <a:prstGeom prst="triangl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7402908" y="2554288"/>
            <a:ext cx="163314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Жадность - всякому горю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начало.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2255838" y="3141663"/>
            <a:ext cx="4814887" cy="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543175" y="981075"/>
            <a:ext cx="2160588" cy="2160588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572125" y="1000125"/>
            <a:ext cx="2160588" cy="2160588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572125" y="3143250"/>
            <a:ext cx="2160588" cy="215900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543175" y="3141663"/>
            <a:ext cx="2160588" cy="215900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8" name="TextBox 21"/>
          <p:cNvSpPr txBox="1">
            <a:spLocks noChangeArrowheads="1"/>
          </p:cNvSpPr>
          <p:nvPr/>
        </p:nvSpPr>
        <p:spPr bwMode="auto">
          <a:xfrm>
            <a:off x="2428860" y="4296438"/>
            <a:ext cx="18551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Получение элементарных вещей для жизни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0" name="TextBox 23"/>
          <p:cNvSpPr txBox="1">
            <a:spLocks noChangeArrowheads="1"/>
          </p:cNvSpPr>
          <p:nvPr/>
        </p:nvSpPr>
        <p:spPr bwMode="auto">
          <a:xfrm>
            <a:off x="6072199" y="1069194"/>
            <a:ext cx="14287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Владычица морская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1" name="TextBox 24"/>
          <p:cNvSpPr txBox="1">
            <a:spLocks noChangeArrowheads="1"/>
          </p:cNvSpPr>
          <p:nvPr/>
        </p:nvSpPr>
        <p:spPr bwMode="auto">
          <a:xfrm>
            <a:off x="4500562" y="4573437"/>
            <a:ext cx="18636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Благоприятные условия для жизни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2" name="TextBox 25"/>
          <p:cNvSpPr txBox="1">
            <a:spLocks noChangeArrowheads="1"/>
          </p:cNvSpPr>
          <p:nvPr/>
        </p:nvSpPr>
        <p:spPr bwMode="auto">
          <a:xfrm>
            <a:off x="128706" y="352851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233" name="TextBox 23"/>
          <p:cNvSpPr txBox="1">
            <a:spLocks noChangeArrowheads="1"/>
          </p:cNvSpPr>
          <p:nvPr/>
        </p:nvSpPr>
        <p:spPr bwMode="auto">
          <a:xfrm>
            <a:off x="4430713" y="1003963"/>
            <a:ext cx="18018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Столбовая дворянка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вольная царица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6" name="TextBox 24"/>
          <p:cNvSpPr txBox="1">
            <a:spLocks noChangeArrowheads="1"/>
          </p:cNvSpPr>
          <p:nvPr/>
        </p:nvSpPr>
        <p:spPr bwMode="auto">
          <a:xfrm>
            <a:off x="6652419" y="4572000"/>
            <a:ext cx="15009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Лишение ранее полученного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814976" y="1060450"/>
            <a:ext cx="1322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Корыто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изба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282052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«6 шляп  мышления»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643050"/>
            <a:ext cx="3714776" cy="47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purry_10323bi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643050"/>
            <a:ext cx="3643338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Эдвард де Боне: « Шесть шляп позволят нам «дирижировать оркестром своих мыслей». Меняя шляпу, мы сможем придать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своим мыслям нужное направление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«нужное звучание». Каждая цветная шляпа указывает на роль, на определенный тип мышления».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600200"/>
            <a:ext cx="6829444" cy="4757758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Белая шляпа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работа по сбору информации – в словарях, картах, таблицах, схемах, документах.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Красная шляпа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формирование своего отношения к событиям и их участникам.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Жёлтая шляпа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выявление позитивных сторон явления, преимуществ и достижений.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Чёрная шляпа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указание на негативные стороны, безопасность, ошибки.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Зелёная шляпа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новые предложения, идеи, возможные альтернативы.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Синяя шляпа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контроль над мыслительным процессом, подведение итогов, высказывание наблюдений и  комментариев.</a:t>
            </a:r>
          </a:p>
          <a:p>
            <a:endParaRPr lang="ru-RU" dirty="0"/>
          </a:p>
        </p:txBody>
      </p:sp>
      <p:grpSp>
        <p:nvGrpSpPr>
          <p:cNvPr id="4" name="Group 11"/>
          <p:cNvGrpSpPr>
            <a:grpSpLocks noGrp="1"/>
          </p:cNvGrpSpPr>
          <p:nvPr>
            <p:ph type="title"/>
          </p:nvPr>
        </p:nvGrpSpPr>
        <p:grpSpPr bwMode="auto">
          <a:xfrm>
            <a:off x="457200" y="274638"/>
            <a:ext cx="8229600" cy="1143000"/>
            <a:chOff x="178" y="3216"/>
            <a:chExt cx="5404" cy="672"/>
          </a:xfrm>
        </p:grpSpPr>
        <p:pic>
          <p:nvPicPr>
            <p:cNvPr id="5" name="Picture 5" descr="redha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8" y="3216"/>
              <a:ext cx="72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whiteha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6" y="3216"/>
              <a:ext cx="72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blackha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74" y="3216"/>
              <a:ext cx="72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 descr="yellowha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73" y="3216"/>
              <a:ext cx="720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9" descr="greenhat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71" y="3216"/>
              <a:ext cx="816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0" descr="bluehat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66" y="3216"/>
              <a:ext cx="81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Этап рефлексии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1670" y="1357299"/>
            <a:ext cx="6715172" cy="3643337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- Те, кто получили белую шляпу, перечислят нам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какую информацию узнали на  уроке.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- Те, у кого жёлтая шляпа, скажут, что интересного, полезного они узнали на уроке.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Те, кто получили чёрную шляпу, поделятся с нами своими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трудностями,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расскажут, что было непонятно.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- Те, у кого красная шляпа, поделитесь, какие эмоции вы испытывали на уроке, менялось ли ваше настроение.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Те, кто получил зелёную шляпу, попробуйте предложить, где нам могут пригодиться наши знания?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- Те, у кого синяя шляпа, должны внимательно выслушать ответы всех шляп и сделать вывод по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уроку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/>
          <a:srcRect l="26971" t="26322" r="50096" b="45733"/>
          <a:stretch/>
        </p:blipFill>
        <p:spPr bwMode="auto">
          <a:xfrm>
            <a:off x="5429256" y="5072074"/>
            <a:ext cx="1643074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/>
          <a:srcRect l="28269" t="32452" r="41154" b="37080"/>
          <a:stretch/>
        </p:blipFill>
        <p:spPr bwMode="auto">
          <a:xfrm>
            <a:off x="357158" y="1571612"/>
            <a:ext cx="1557338" cy="124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/>
          <a:srcRect l="27404" t="45072" r="45689" b="30000"/>
          <a:stretch/>
        </p:blipFill>
        <p:spPr bwMode="auto">
          <a:xfrm>
            <a:off x="7072330" y="5072074"/>
            <a:ext cx="1785950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/>
          <a:srcRect l="26250" t="56791" r="43271" b="13818"/>
          <a:stretch/>
        </p:blipFill>
        <p:spPr bwMode="auto">
          <a:xfrm>
            <a:off x="1928794" y="5072074"/>
            <a:ext cx="1785950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/>
          <a:srcRect l="22643" t="58501" r="40827" b="12534"/>
          <a:stretch/>
        </p:blipFill>
        <p:spPr bwMode="auto">
          <a:xfrm>
            <a:off x="3786182" y="5072074"/>
            <a:ext cx="1714512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7"/>
          <a:srcRect l="25096" t="60625" r="41261" b="11698"/>
          <a:stretch/>
        </p:blipFill>
        <p:spPr bwMode="auto">
          <a:xfrm>
            <a:off x="357159" y="357166"/>
            <a:ext cx="1571636" cy="118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86FB7-90E5-4A5A-B1D2-1EAF6561D58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«Кубик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приема - американский педагог и психолог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Бенджамин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Блум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  <a:t>Суть данного приема:  Из плотной бумаги склеивается кубик. На каждой стороне пишется одно из следующих заданий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Опиши это...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2. Сравни это...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3. Проассоциируй это...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4. Проанализируй это...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5. Примени это...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6. Приведи «за» и «против» 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536894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(общефилософский термин)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Принцип человеческого мышления,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направляющий его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осмысление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осознание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собственной деятельности,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критический анализ, самопознание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раскрывающее специфику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духовного мира человека.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37" r="12056" b="33455"/>
          <a:stretch/>
        </p:blipFill>
        <p:spPr>
          <a:xfrm>
            <a:off x="2214546" y="3500437"/>
            <a:ext cx="6821950" cy="25404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857356" y="428604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Мысль в подарок…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571480"/>
            <a:ext cx="2643206" cy="35263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63" t="16412" r="19545" b="31352"/>
          <a:stretch/>
        </p:blipFill>
        <p:spPr>
          <a:xfrm rot="21408566">
            <a:off x="3491880" y="1721222"/>
            <a:ext cx="4949296" cy="14337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714357"/>
            <a:ext cx="72866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altLang="ru-RU" sz="7200" b="1" kern="0" dirty="0" smtClean="0">
                <a:solidFill>
                  <a:srgbClr val="006633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marL="45720" indent="0" algn="ctr">
              <a:buNone/>
            </a:pPr>
            <a:r>
              <a:rPr lang="ru-RU" altLang="ru-RU" sz="7200" b="1" kern="0" smtClean="0">
                <a:solidFill>
                  <a:srgbClr val="006633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ru-RU" sz="7200" b="1" kern="0" dirty="0" smtClean="0">
                <a:solidFill>
                  <a:srgbClr val="006633"/>
                </a:solidFill>
                <a:latin typeface="Times New Roman" pitchFamily="18" charset="0"/>
                <a:cs typeface="Times New Roman" pitchFamily="18" charset="0"/>
              </a:rPr>
              <a:t>внимание.</a:t>
            </a:r>
          </a:p>
          <a:p>
            <a:pPr marL="45720" indent="0" algn="ctr">
              <a:buNone/>
            </a:pPr>
            <a:r>
              <a:rPr lang="ru-RU" altLang="ru-RU" sz="7200" b="1" kern="0" dirty="0" smtClean="0">
                <a:solidFill>
                  <a:srgbClr val="006633"/>
                </a:solidFill>
                <a:latin typeface="Times New Roman" pitchFamily="18" charset="0"/>
                <a:cs typeface="Times New Roman" pitchFamily="18" charset="0"/>
              </a:rPr>
              <a:t>Желаю удачи!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Уровни рефлексии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714744" y="1285860"/>
            <a:ext cx="2714644" cy="227228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Эмоциональное состояние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286512" y="3714752"/>
            <a:ext cx="2286016" cy="241516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 деятельности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85918" y="3643314"/>
            <a:ext cx="2214578" cy="24288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Содержание материала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4643438" y="5072074"/>
            <a:ext cx="978408" cy="48463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2700000">
            <a:off x="3848874" y="3237772"/>
            <a:ext cx="470568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-2700000">
            <a:off x="5897032" y="3323082"/>
            <a:ext cx="484632" cy="917639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428604"/>
            <a:ext cx="592935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Эффективные  приёмы создания рефлексивного пространства :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«Кластер»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Фишбоун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«6 шляп  мышления»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«Кубик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14350" indent="-514350">
              <a:buAutoNum type="arabicPeriod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428604"/>
            <a:ext cx="628654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Кластер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(«гроздь»)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выделение смысловых единиц текста и графическое их оформление в определенном порядке в виде грозди. 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Кластер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графический прием систематизации материала. Наши мысли уже не громоздятся, а «гроздятся», т.е. располагаются в определенном порядке.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24"/>
          <p:cNvSpPr>
            <a:spLocks noChangeArrowheads="1"/>
          </p:cNvSpPr>
          <p:nvPr/>
        </p:nvSpPr>
        <p:spPr bwMode="auto">
          <a:xfrm>
            <a:off x="3357554" y="2500306"/>
            <a:ext cx="2735263" cy="142876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2"/>
                </a:solidFill>
              </a:rPr>
              <a:t>Школа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3" name="Oval 1024"/>
          <p:cNvSpPr>
            <a:spLocks noChangeArrowheads="1"/>
          </p:cNvSpPr>
          <p:nvPr/>
        </p:nvSpPr>
        <p:spPr bwMode="auto">
          <a:xfrm>
            <a:off x="3714743" y="4786322"/>
            <a:ext cx="2214579" cy="128588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2"/>
                </a:solidFill>
              </a:rPr>
              <a:t>обучающиеся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4" name="Oval 1024"/>
          <p:cNvSpPr>
            <a:spLocks noChangeArrowheads="1"/>
          </p:cNvSpPr>
          <p:nvPr/>
        </p:nvSpPr>
        <p:spPr bwMode="auto">
          <a:xfrm>
            <a:off x="6715140" y="3714752"/>
            <a:ext cx="1857388" cy="121444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2"/>
                </a:solidFill>
              </a:rPr>
              <a:t>учитель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6" name="Oval 1024"/>
          <p:cNvSpPr>
            <a:spLocks noChangeArrowheads="1"/>
          </p:cNvSpPr>
          <p:nvPr/>
        </p:nvSpPr>
        <p:spPr bwMode="auto">
          <a:xfrm>
            <a:off x="3857619" y="714356"/>
            <a:ext cx="2000265" cy="107157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2"/>
                </a:solidFill>
              </a:rPr>
              <a:t>уроки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7" name="Oval 1024"/>
          <p:cNvSpPr>
            <a:spLocks noChangeArrowheads="1"/>
          </p:cNvSpPr>
          <p:nvPr/>
        </p:nvSpPr>
        <p:spPr bwMode="auto">
          <a:xfrm>
            <a:off x="6572264" y="1142984"/>
            <a:ext cx="2000264" cy="121444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2"/>
                </a:solidFill>
              </a:rPr>
              <a:t>родители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8" name="Oval 1024"/>
          <p:cNvSpPr>
            <a:spLocks noChangeArrowheads="1"/>
          </p:cNvSpPr>
          <p:nvPr/>
        </p:nvSpPr>
        <p:spPr bwMode="auto">
          <a:xfrm>
            <a:off x="1285853" y="1000108"/>
            <a:ext cx="1928826" cy="114300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bg2"/>
                </a:solidFill>
              </a:rPr>
              <a:t>дружба</a:t>
            </a:r>
            <a:endParaRPr lang="ru-RU" sz="2400" dirty="0">
              <a:solidFill>
                <a:schemeClr val="bg2"/>
              </a:solidFill>
            </a:endParaRPr>
          </a:p>
        </p:txBody>
      </p:sp>
      <p:cxnSp>
        <p:nvCxnSpPr>
          <p:cNvPr id="10" name="Прямая со стрелкой 9"/>
          <p:cNvCxnSpPr>
            <a:endCxn id="3" idx="0"/>
          </p:cNvCxnSpPr>
          <p:nvPr/>
        </p:nvCxnSpPr>
        <p:spPr>
          <a:xfrm rot="5400000">
            <a:off x="4446985" y="4375555"/>
            <a:ext cx="78581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072198" y="3500438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857884" y="2143116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" idx="1"/>
            <a:endCxn id="8" idx="5"/>
          </p:cNvCxnSpPr>
          <p:nvPr/>
        </p:nvCxnSpPr>
        <p:spPr>
          <a:xfrm rot="16200000" flipV="1">
            <a:off x="2978259" y="1929677"/>
            <a:ext cx="733817" cy="825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V="1">
            <a:off x="4429124" y="2071678"/>
            <a:ext cx="64294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0425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.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000232" y="500042"/>
            <a:ext cx="671517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Синквейн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»-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 переводе с французского это слово  означает стихотворение, состоящее из пяти строк, которое пишется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по определенным правилам.      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 начале ХХ века форму                                    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синквейна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разработала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американская поэтесса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Аделаида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Крэпси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,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опиравшаяся на японские миниатюры –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хокку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500042"/>
            <a:ext cx="692948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написания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синквейна</a:t>
            </a:r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состоит из 5 строк.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Его форма напоминает елочку.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6572264" y="3000372"/>
            <a:ext cx="647700" cy="5762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6215074" y="3571876"/>
            <a:ext cx="647700" cy="5762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858016" y="3571876"/>
            <a:ext cx="647700" cy="5762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929322" y="4143380"/>
            <a:ext cx="647700" cy="5762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572264" y="4143380"/>
            <a:ext cx="647700" cy="5762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7215206" y="4143380"/>
            <a:ext cx="647700" cy="5762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6286512" y="4714884"/>
            <a:ext cx="647700" cy="5762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3000372"/>
            <a:ext cx="3429008" cy="2928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1 слово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2 слова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</a:rPr>
              <a:t>3 слова</a:t>
            </a: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Calibri" pitchFamily="34" charset="0"/>
              </a:rPr>
              <a:t>4 слова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1 слово</a:t>
            </a:r>
            <a:endParaRPr 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643570" y="4714884"/>
            <a:ext cx="647700" cy="5762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7500958" y="4714884"/>
            <a:ext cx="647700" cy="5762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929454" y="4714884"/>
            <a:ext cx="647700" cy="5762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6643702" y="5286388"/>
            <a:ext cx="647700" cy="5762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714612" y="1124744"/>
            <a:ext cx="4286280" cy="504056"/>
          </a:xfrm>
          <a:prstGeom prst="rect">
            <a:avLst/>
          </a:prstGeom>
          <a:solidFill>
            <a:srgbClr val="D5C1B5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600" b="1" dirty="0">
                <a:solidFill>
                  <a:srgbClr val="800000"/>
                </a:solidFill>
                <a:latin typeface="Arial" charset="0"/>
              </a:rPr>
              <a:t>имя существительное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404664"/>
            <a:ext cx="642942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5615F9"/>
                </a:solidFill>
              </a:rPr>
              <a:t>ПРАВИЛО СОСТАВЛЕНИЯ  СИНКВЕЙНА</a:t>
            </a:r>
            <a:endParaRPr lang="ru-RU" sz="28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42976" y="1844824"/>
            <a:ext cx="3571900" cy="576064"/>
          </a:xfrm>
          <a:prstGeom prst="rect">
            <a:avLst/>
          </a:prstGeom>
          <a:solidFill>
            <a:srgbClr val="F1F47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имя прилагательное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00628" y="1844824"/>
            <a:ext cx="3500462" cy="584044"/>
          </a:xfrm>
          <a:prstGeom prst="rect">
            <a:avLst/>
          </a:prstGeom>
          <a:solidFill>
            <a:srgbClr val="F1F47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имя прилагательное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71538" y="2636912"/>
            <a:ext cx="2143140" cy="506336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800000"/>
                </a:solidFill>
                <a:latin typeface="Arial" charset="0"/>
              </a:rPr>
              <a:t>глагол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714744" y="2636912"/>
            <a:ext cx="2214578" cy="506336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800000"/>
                </a:solidFill>
                <a:latin typeface="Arial" charset="0"/>
              </a:rPr>
              <a:t>глагол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500826" y="2636912"/>
            <a:ext cx="2143140" cy="504056"/>
          </a:xfrm>
          <a:prstGeom prst="rect">
            <a:avLst/>
          </a:prstGeom>
          <a:solidFill>
            <a:srgbClr val="ACEAAC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800000"/>
                </a:solidFill>
                <a:latin typeface="Arial" charset="0"/>
              </a:rPr>
              <a:t>глагол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71670" y="3643314"/>
            <a:ext cx="6572296" cy="720079"/>
          </a:xfrm>
          <a:prstGeom prst="rect">
            <a:avLst/>
          </a:prstGeom>
          <a:solidFill>
            <a:srgbClr val="FF9B9B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800000"/>
                </a:solidFill>
                <a:latin typeface="Arial" charset="0"/>
              </a:rPr>
              <a:t>Предложение  из нескольких слов, </a:t>
            </a:r>
            <a:r>
              <a:rPr lang="ru-RU" sz="2000" b="1" dirty="0" smtClean="0">
                <a:solidFill>
                  <a:srgbClr val="800000"/>
                </a:solidFill>
                <a:latin typeface="Arial" charset="0"/>
              </a:rPr>
              <a:t>показывающее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ru-RU" sz="2000" b="1" dirty="0">
                <a:solidFill>
                  <a:srgbClr val="800000"/>
                </a:solidFill>
                <a:latin typeface="Arial" charset="0"/>
              </a:rPr>
              <a:t>отношение к теме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357422" y="4714884"/>
            <a:ext cx="6215106" cy="1143008"/>
          </a:xfrm>
          <a:prstGeom prst="rect">
            <a:avLst/>
          </a:prstGeom>
          <a:solidFill>
            <a:srgbClr val="84ADD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latin typeface="Arial" charset="0"/>
              </a:rPr>
              <a:t>Слово, связанное с первым словом , </a:t>
            </a:r>
            <a:endParaRPr lang="ru-RU" sz="2000" b="1" dirty="0" smtClean="0">
              <a:latin typeface="Arial" charset="0"/>
            </a:endParaRPr>
          </a:p>
          <a:p>
            <a:pPr algn="ctr">
              <a:defRPr/>
            </a:pPr>
            <a:r>
              <a:rPr lang="ru-RU" sz="2000" b="1" dirty="0" smtClean="0">
                <a:latin typeface="Arial" charset="0"/>
              </a:rPr>
              <a:t>отражает </a:t>
            </a:r>
            <a:r>
              <a:rPr lang="ru-RU" sz="2000" b="1" dirty="0">
                <a:latin typeface="Arial" charset="0"/>
              </a:rPr>
              <a:t>сущность темы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</Template>
  <TotalTime>359</TotalTime>
  <Words>582</Words>
  <Application>Microsoft Office PowerPoint</Application>
  <PresentationFormat>Экран (4:3)</PresentationFormat>
  <Paragraphs>113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4</vt:lpstr>
      <vt:lpstr>Методический семинар  «Технологии создания рефлексивного пространства»</vt:lpstr>
      <vt:lpstr>Рефлексия (общефилософский термин)  Принцип человеческого мышления,  направляющий его  на осмысление и осознание  собственной деятельности,  критический анализ, самопознание  раскрывающее специфику  духовного мира человека. </vt:lpstr>
      <vt:lpstr>Уровни рефлексии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«Фишбоун»  Диаграмма Ишикавы – диаграмма рыбного скелета (fishbone diagram). </vt:lpstr>
      <vt:lpstr>Схемы  «Фишбоун»</vt:lpstr>
      <vt:lpstr>Слайд 13</vt:lpstr>
      <vt:lpstr>Слайд 14</vt:lpstr>
      <vt:lpstr> «6 шляп  мышления» </vt:lpstr>
      <vt:lpstr>Слайд 16</vt:lpstr>
      <vt:lpstr>Слайд 17</vt:lpstr>
      <vt:lpstr>             Этап рефлексии</vt:lpstr>
      <vt:lpstr>«Кубик Блума»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компьютер</cp:lastModifiedBy>
  <cp:revision>65</cp:revision>
  <dcterms:created xsi:type="dcterms:W3CDTF">2014-02-13T12:05:45Z</dcterms:created>
  <dcterms:modified xsi:type="dcterms:W3CDTF">2016-03-09T19:27:24Z</dcterms:modified>
</cp:coreProperties>
</file>