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6" r:id="rId3"/>
    <p:sldId id="256" r:id="rId4"/>
    <p:sldId id="257" r:id="rId5"/>
    <p:sldId id="258" r:id="rId6"/>
    <p:sldId id="259" r:id="rId7"/>
    <p:sldId id="261" r:id="rId8"/>
    <p:sldId id="260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0CD8E8A-B2CF-4DB7-8942-4178B99302AC}" type="datetimeFigureOut">
              <a:rPr lang="ru-RU" smtClean="0"/>
              <a:pPr/>
              <a:t>23.10.2013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F9F2386-CB38-4312-9E92-80F7C458E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4.jpeg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Конкурс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«Мультимедийный урок»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Учебный предмет: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 алгебра</a:t>
            </a:r>
          </a:p>
          <a:p>
            <a:r>
              <a:rPr lang="ru-RU" dirty="0" smtClean="0"/>
              <a:t>Тема урока: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Квадратичная функция и ее график</a:t>
            </a:r>
          </a:p>
          <a:p>
            <a:r>
              <a:rPr lang="ru-RU" dirty="0" smtClean="0"/>
              <a:t>Класс: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9</a:t>
            </a:r>
          </a:p>
          <a:p>
            <a:r>
              <a:rPr lang="ru-RU" dirty="0" smtClean="0"/>
              <a:t>ОУ: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МОБУ СОШ №20 Г.СОЧИ</a:t>
            </a:r>
          </a:p>
          <a:p>
            <a:r>
              <a:rPr lang="ru-RU" dirty="0" smtClean="0"/>
              <a:t>Автор: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Кулакова Антонина Алексеевна</a:t>
            </a:r>
          </a:p>
          <a:p>
            <a:r>
              <a:rPr lang="ru-RU" dirty="0" smtClean="0"/>
              <a:t>Должность: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учитель математики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22R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5072074"/>
            <a:ext cx="1500198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на 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57884" y="2071678"/>
            <a:ext cx="2828916" cy="4525963"/>
          </a:xfrm>
        </p:spPr>
        <p:txBody>
          <a:bodyPr/>
          <a:lstStyle/>
          <a:p>
            <a:r>
              <a:rPr lang="ru-RU" dirty="0" smtClean="0"/>
              <a:t>№120(</a:t>
            </a:r>
            <a:r>
              <a:rPr lang="ru-RU" dirty="0" err="1" smtClean="0"/>
              <a:t>б,г</a:t>
            </a:r>
            <a:r>
              <a:rPr lang="ru-RU" dirty="0" smtClean="0"/>
              <a:t>)</a:t>
            </a:r>
          </a:p>
          <a:p>
            <a:r>
              <a:rPr lang="ru-RU" dirty="0" smtClean="0"/>
              <a:t>№124(б)</a:t>
            </a:r>
          </a:p>
          <a:p>
            <a:r>
              <a:rPr lang="ru-RU" dirty="0" smtClean="0"/>
              <a:t>№133(б)</a:t>
            </a:r>
            <a:endParaRPr lang="ru-RU" dirty="0"/>
          </a:p>
        </p:txBody>
      </p:sp>
      <p:pic>
        <p:nvPicPr>
          <p:cNvPr id="34818" name="Picture 2" descr="C:\Users\Кулаковы\Pictures\yi47sv0ifa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4857752" cy="5286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WordArt 5"/>
          <p:cNvSpPr>
            <a:spLocks noGrp="1" noChangeArrowheads="1" noChangeShapeType="1" noTextEdit="1"/>
          </p:cNvSpPr>
          <p:nvPr>
            <p:ph idx="1"/>
          </p:nvPr>
        </p:nvSpPr>
        <p:spPr bwMode="auto"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b="1" kern="10" dirty="0"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2500">
                      <a:srgbClr val="FF6633"/>
                    </a:gs>
                    <a:gs pos="25000">
                      <a:srgbClr val="FFFF00"/>
                    </a:gs>
                    <a:gs pos="37500">
                      <a:srgbClr val="01A78F"/>
                    </a:gs>
                    <a:gs pos="50000">
                      <a:srgbClr val="3366FF"/>
                    </a:gs>
                    <a:gs pos="62500">
                      <a:srgbClr val="01A78F"/>
                    </a:gs>
                    <a:gs pos="75000">
                      <a:srgbClr val="FFFF00"/>
                    </a:gs>
                    <a:gs pos="87500">
                      <a:srgbClr val="FF6633"/>
                    </a:gs>
                    <a:gs pos="100000">
                      <a:srgbClr val="FF3399"/>
                    </a:gs>
                  </a:gsLst>
                  <a:lin ang="0" scaled="1"/>
                </a:gradFill>
                <a:latin typeface="Arial"/>
                <a:cs typeface="Arial"/>
              </a:rPr>
              <a:t>Спасибо за работу на уроке!</a:t>
            </a:r>
          </a:p>
        </p:txBody>
      </p:sp>
      <p:pic>
        <p:nvPicPr>
          <p:cNvPr id="4098" name="Picture 2" descr="C:\Users\Кулаковы\Pictures\gif\CLOCK_E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9" y="2214554"/>
            <a:ext cx="3500462" cy="30718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Квадратичная функция и ее график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=ax²+bx+c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1745" name="Picture 1" descr="C:\Users\Кулаковы\Pictures\yi47sv0ifa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87819"/>
            <a:ext cx="2500330" cy="2670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амостоятельная работа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Вариант</a:t>
            </a:r>
          </a:p>
          <a:p>
            <a:pPr>
              <a:buNone/>
            </a:pPr>
            <a:r>
              <a:rPr lang="ru-RU" dirty="0" smtClean="0"/>
              <a:t>1. Как построить график функции </a:t>
            </a:r>
            <a:r>
              <a:rPr lang="en-US" dirty="0" smtClean="0"/>
              <a:t>y=f(x)+n?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ru-RU" dirty="0" smtClean="0"/>
              <a:t>Постройте график функции.</a:t>
            </a:r>
          </a:p>
          <a:p>
            <a:pPr>
              <a:buNone/>
            </a:pPr>
            <a:r>
              <a:rPr lang="ru-RU" dirty="0" smtClean="0"/>
              <a:t>а) </a:t>
            </a:r>
            <a:r>
              <a:rPr lang="en-US" dirty="0" smtClean="0"/>
              <a:t>y=-0,5x²+2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en-US" dirty="0" smtClean="0"/>
              <a:t>y=2(x-1)²</a:t>
            </a:r>
          </a:p>
          <a:p>
            <a:pPr>
              <a:buNone/>
            </a:pPr>
            <a:r>
              <a:rPr lang="ru-RU" dirty="0" smtClean="0"/>
              <a:t>в) </a:t>
            </a:r>
            <a:r>
              <a:rPr lang="en-US" dirty="0" smtClean="0"/>
              <a:t>y=-|x-2|+1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Вариант 2</a:t>
            </a:r>
          </a:p>
          <a:p>
            <a:pPr>
              <a:buNone/>
            </a:pPr>
            <a:r>
              <a:rPr lang="ru-RU" dirty="0" smtClean="0"/>
              <a:t>Как построить график функции </a:t>
            </a:r>
            <a:r>
              <a:rPr lang="en-US" dirty="0" smtClean="0"/>
              <a:t>y=f(x</a:t>
            </a:r>
            <a:r>
              <a:rPr lang="ru-RU" dirty="0" smtClean="0"/>
              <a:t>-</a:t>
            </a:r>
            <a:r>
              <a:rPr lang="en-US" dirty="0" smtClean="0"/>
              <a:t>m)?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ru-RU" dirty="0" smtClean="0"/>
              <a:t>Постройте график функции.</a:t>
            </a:r>
          </a:p>
          <a:p>
            <a:pPr>
              <a:buNone/>
            </a:pPr>
            <a:r>
              <a:rPr lang="ru-RU" dirty="0" smtClean="0"/>
              <a:t>а) </a:t>
            </a:r>
            <a:r>
              <a:rPr lang="en-US" dirty="0" smtClean="0"/>
              <a:t>y=</a:t>
            </a:r>
            <a:r>
              <a:rPr lang="ru-RU" dirty="0" smtClean="0"/>
              <a:t>2</a:t>
            </a:r>
            <a:r>
              <a:rPr lang="en-US" dirty="0" smtClean="0"/>
              <a:t>x²</a:t>
            </a:r>
            <a:r>
              <a:rPr lang="ru-RU" dirty="0" smtClean="0"/>
              <a:t>-1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б) </a:t>
            </a:r>
            <a:r>
              <a:rPr lang="en-US" dirty="0" smtClean="0"/>
              <a:t>y=</a:t>
            </a:r>
            <a:r>
              <a:rPr lang="ru-RU" dirty="0" smtClean="0"/>
              <a:t>-0,5</a:t>
            </a:r>
            <a:r>
              <a:rPr lang="en-US" dirty="0" smtClean="0"/>
              <a:t>(x</a:t>
            </a:r>
            <a:r>
              <a:rPr lang="ru-RU" dirty="0" smtClean="0"/>
              <a:t>+2</a:t>
            </a:r>
            <a:r>
              <a:rPr lang="en-US" dirty="0" smtClean="0"/>
              <a:t>)²</a:t>
            </a:r>
          </a:p>
          <a:p>
            <a:pPr>
              <a:buNone/>
            </a:pPr>
            <a:r>
              <a:rPr lang="ru-RU" dirty="0" smtClean="0"/>
              <a:t>в) </a:t>
            </a:r>
            <a:r>
              <a:rPr lang="en-US" dirty="0" smtClean="0"/>
              <a:t>y=|x</a:t>
            </a:r>
            <a:r>
              <a:rPr lang="ru-RU" dirty="0" smtClean="0"/>
              <a:t>+1</a:t>
            </a:r>
            <a:r>
              <a:rPr lang="en-US" dirty="0" smtClean="0"/>
              <a:t>|</a:t>
            </a:r>
            <a:r>
              <a:rPr lang="ru-RU" dirty="0" smtClean="0"/>
              <a:t>-2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9698" name="Picture 2" descr="C:\Users\Кулаковы\Pictures\yi47sv0if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643446"/>
            <a:ext cx="1841500" cy="181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Функцию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y=ax²+bx+c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 привести к виду </a:t>
            </a:r>
            <a:r>
              <a:rPr lang="en-US" dirty="0" smtClean="0">
                <a:solidFill>
                  <a:srgbClr val="FF0000"/>
                </a:solidFill>
              </a:rPr>
              <a:t>y=a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ru-RU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²+n</a:t>
            </a:r>
            <a:r>
              <a:rPr lang="ru-RU" dirty="0" smtClean="0"/>
              <a:t>, где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143372" y="2500306"/>
          <a:ext cx="2052637" cy="928688"/>
        </p:xfrm>
        <a:graphic>
          <a:graphicData uri="http://schemas.openxmlformats.org/presentationml/2006/ole">
            <p:oleObj spid="_x0000_s1026" name="Формула" r:id="rId3" imgW="596880" imgH="393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143372" y="4071942"/>
          <a:ext cx="2751138" cy="987425"/>
        </p:xfrm>
        <a:graphic>
          <a:graphicData uri="http://schemas.openxmlformats.org/presentationml/2006/ole">
            <p:oleObj spid="_x0000_s1029" name="Формула" r:id="rId4" imgW="799920" imgH="419040" progId="Equation.3">
              <p:embed/>
            </p:oleObj>
          </a:graphicData>
        </a:graphic>
      </p:graphicFrame>
      <p:pic>
        <p:nvPicPr>
          <p:cNvPr id="1030" name="Picture 6" descr="C:\Users\Кулаковы\Pictures\yi47sv0ifa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044943"/>
            <a:ext cx="2285984" cy="2813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Построение графика </a:t>
            </a:r>
            <a:br>
              <a:rPr lang="ru-RU" dirty="0" smtClean="0"/>
            </a:br>
            <a:r>
              <a:rPr lang="ru-RU" dirty="0" smtClean="0"/>
              <a:t>квадратичной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Найдем координаты вершины параболы, точку А(</a:t>
            </a:r>
            <a:r>
              <a:rPr lang="en-US" dirty="0" err="1" smtClean="0"/>
              <a:t>m,n</a:t>
            </a:r>
            <a:r>
              <a:rPr lang="en-US" dirty="0" smtClean="0"/>
              <a:t>),</a:t>
            </a:r>
            <a:r>
              <a:rPr lang="ru-RU" dirty="0" smtClean="0"/>
              <a:t>где</a:t>
            </a:r>
          </a:p>
          <a:p>
            <a:endParaRPr lang="ru-RU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143372" y="2857496"/>
          <a:ext cx="2052637" cy="928687"/>
        </p:xfrm>
        <a:graphic>
          <a:graphicData uri="http://schemas.openxmlformats.org/presentationml/2006/ole">
            <p:oleObj spid="_x0000_s2050" name="Формула" r:id="rId3" imgW="59688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143372" y="4071942"/>
          <a:ext cx="2751137" cy="987425"/>
        </p:xfrm>
        <a:graphic>
          <a:graphicData uri="http://schemas.openxmlformats.org/presentationml/2006/ole">
            <p:oleObj spid="_x0000_s2051" name="Формула" r:id="rId4" imgW="799920" imgH="419040" progId="Equation.3">
              <p:embed/>
            </p:oleObj>
          </a:graphicData>
        </a:graphic>
      </p:graphicFrame>
      <p:pic>
        <p:nvPicPr>
          <p:cNvPr id="2052" name="Picture 4" descr="C:\Users\Кулаковы\Pictures\yi47sv0ifa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045075"/>
            <a:ext cx="1841500" cy="181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Составляем таблицу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6715172" cy="1928826"/>
          </a:xfrm>
        </p:spPr>
        <p:txBody>
          <a:bodyPr/>
          <a:lstStyle/>
          <a:p>
            <a:r>
              <a:rPr lang="ru-RU" dirty="0" smtClean="0"/>
              <a:t>для функции </a:t>
            </a:r>
            <a:r>
              <a:rPr lang="ru-RU" dirty="0" err="1" smtClean="0"/>
              <a:t>у=ах</a:t>
            </a:r>
            <a:r>
              <a:rPr lang="ru-RU" dirty="0" smtClean="0"/>
              <a:t>²</a:t>
            </a:r>
          </a:p>
          <a:p>
            <a:r>
              <a:rPr lang="ru-RU" dirty="0" smtClean="0"/>
              <a:t>Если а˃0, то ветви параболы вверх</a:t>
            </a:r>
          </a:p>
          <a:p>
            <a:r>
              <a:rPr lang="ru-RU" dirty="0" smtClean="0"/>
              <a:t>Если а˂0, то ветви параболы вниз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3071810"/>
          <a:ext cx="60960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err="1" smtClean="0"/>
                        <a:t>х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21" name="Picture 1" descr="C:\Users\Кулаковы\Pictures\yi47sv0if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45075"/>
            <a:ext cx="1841500" cy="181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85786" y="3143248"/>
            <a:ext cx="7772400" cy="1500187"/>
          </a:xfrm>
        </p:spPr>
        <p:txBody>
          <a:bodyPr/>
          <a:lstStyle/>
          <a:p>
            <a:r>
              <a:rPr lang="en-US" dirty="0" smtClean="0"/>
              <a:t>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</a:t>
            </a:r>
          </a:p>
          <a:p>
            <a:r>
              <a:rPr lang="en-US" dirty="0" smtClean="0"/>
              <a:t>                                                                          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1071538" y="3786190"/>
            <a:ext cx="4071966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85786" y="3929066"/>
            <a:ext cx="7358114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4143372" y="3929066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143240" y="2857496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142976" y="2857496"/>
            <a:ext cx="692948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2285984" y="3857628"/>
            <a:ext cx="37862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3286116" y="1214422"/>
            <a:ext cx="1674055" cy="1676400"/>
          </a:xfrm>
          <a:custGeom>
            <a:avLst/>
            <a:gdLst>
              <a:gd name="connsiteX0" fmla="*/ 0 w 1674055"/>
              <a:gd name="connsiteY0" fmla="*/ 98474 h 1676400"/>
              <a:gd name="connsiteX1" fmla="*/ 914400 w 1674055"/>
              <a:gd name="connsiteY1" fmla="*/ 1659988 h 1676400"/>
              <a:gd name="connsiteX2" fmla="*/ 1674055 w 1674055"/>
              <a:gd name="connsiteY2" fmla="*/ 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4055" h="1676400">
                <a:moveTo>
                  <a:pt x="0" y="98474"/>
                </a:moveTo>
                <a:cubicBezTo>
                  <a:pt x="317695" y="887437"/>
                  <a:pt x="635391" y="1676400"/>
                  <a:pt x="914400" y="1659988"/>
                </a:cubicBezTo>
                <a:cubicBezTo>
                  <a:pt x="1193409" y="1643576"/>
                  <a:pt x="1433732" y="821788"/>
                  <a:pt x="1674055" y="0"/>
                </a:cubicBezTo>
              </a:path>
            </a:pathLst>
          </a:cu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8215338" y="3786190"/>
          <a:ext cx="500066" cy="500066"/>
        </p:xfrm>
        <a:graphic>
          <a:graphicData uri="http://schemas.openxmlformats.org/presentationml/2006/ole">
            <p:oleObj spid="_x0000_s3074" name="Формула" r:id="rId3" imgW="126720" imgH="13968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2643174" y="1428736"/>
          <a:ext cx="427040" cy="439740"/>
        </p:xfrm>
        <a:graphic>
          <a:graphicData uri="http://schemas.openxmlformats.org/presentationml/2006/ole">
            <p:oleObj spid="_x0000_s3075" name="Формула" r:id="rId4" imgW="139680" imgH="16488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3143240" y="4000504"/>
          <a:ext cx="793754" cy="458790"/>
        </p:xfrm>
        <a:graphic>
          <a:graphicData uri="http://schemas.openxmlformats.org/presentationml/2006/ole">
            <p:oleObj spid="_x0000_s3076" name="Формула" r:id="rId5" imgW="444240" imgH="20304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4286248" y="4000504"/>
          <a:ext cx="439740" cy="355602"/>
        </p:xfrm>
        <a:graphic>
          <a:graphicData uri="http://schemas.openxmlformats.org/presentationml/2006/ole">
            <p:oleObj spid="_x0000_s3077" name="Формула" r:id="rId6" imgW="164880" imgH="13968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2786050" y="2928934"/>
          <a:ext cx="277814" cy="355602"/>
        </p:xfrm>
        <a:graphic>
          <a:graphicData uri="http://schemas.openxmlformats.org/presentationml/2006/ole">
            <p:oleObj spid="_x0000_s3078" name="Формула" r:id="rId7" imgW="126720" imgH="139680" progId="Equation.3">
              <p:embed/>
            </p:oleObj>
          </a:graphicData>
        </a:graphic>
      </p:graphicFrame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4214810" y="3000372"/>
          <a:ext cx="1206500" cy="541337"/>
        </p:xfrm>
        <a:graphic>
          <a:graphicData uri="http://schemas.openxmlformats.org/presentationml/2006/ole">
            <p:oleObj spid="_x0000_s3079" name="Формула" r:id="rId8" imgW="507960" imgH="20304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5000628" y="1214422"/>
          <a:ext cx="1071570" cy="542928"/>
        </p:xfrm>
        <a:graphic>
          <a:graphicData uri="http://schemas.openxmlformats.org/presentationml/2006/ole">
            <p:oleObj spid="_x0000_s3080" name="Формула" r:id="rId9" imgW="482400" imgH="228600" progId="Equation.3">
              <p:embed/>
            </p:oleObj>
          </a:graphicData>
        </a:graphic>
      </p:graphicFrame>
      <p:sp>
        <p:nvSpPr>
          <p:cNvPr id="27" name="Овал 26"/>
          <p:cNvSpPr/>
          <p:nvPr/>
        </p:nvSpPr>
        <p:spPr>
          <a:xfrm>
            <a:off x="4143372" y="2928934"/>
            <a:ext cx="45719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2400" cy="1362075"/>
          </a:xfrm>
        </p:spPr>
        <p:txBody>
          <a:bodyPr/>
          <a:lstStyle/>
          <a:p>
            <a:r>
              <a:rPr lang="ru-RU" dirty="0" smtClean="0"/>
              <a:t>Построение ПСК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0" name="Заголовок 28"/>
          <p:cNvSpPr txBox="1">
            <a:spLocks/>
          </p:cNvSpPr>
          <p:nvPr/>
        </p:nvSpPr>
        <p:spPr>
          <a:xfrm>
            <a:off x="642910" y="92867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Построение вершины параболы</a:t>
            </a:r>
            <a:b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1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Заголовок 28"/>
          <p:cNvSpPr txBox="1">
            <a:spLocks/>
          </p:cNvSpPr>
          <p:nvPr/>
        </p:nvSpPr>
        <p:spPr>
          <a:xfrm>
            <a:off x="857224" y="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Новые оси координат</a:t>
            </a:r>
            <a:b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1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Заголовок 28"/>
          <p:cNvSpPr txBox="1">
            <a:spLocks/>
          </p:cNvSpPr>
          <p:nvPr/>
        </p:nvSpPr>
        <p:spPr>
          <a:xfrm>
            <a:off x="214282" y="21429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Построение графика </a:t>
            </a:r>
            <a:r>
              <a:rPr kumimoji="0" lang="en-US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y=ax²</a:t>
            </a: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1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Заголовок 28"/>
          <p:cNvSpPr txBox="1">
            <a:spLocks/>
          </p:cNvSpPr>
          <p:nvPr/>
        </p:nvSpPr>
        <p:spPr>
          <a:xfrm>
            <a:off x="428596" y="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cap="all" dirty="0" smtClean="0">
                <a:latin typeface="+mj-lt"/>
                <a:ea typeface="+mj-ea"/>
                <a:cs typeface="+mj-cs"/>
              </a:rPr>
              <a:t>Искомый график квадратичной </a:t>
            </a:r>
            <a:r>
              <a:rPr lang="ru-RU" sz="4000" b="1" cap="all" dirty="0" err="1" smtClean="0">
                <a:latin typeface="+mj-lt"/>
                <a:ea typeface="+mj-ea"/>
                <a:cs typeface="+mj-cs"/>
              </a:rPr>
              <a:t>функци</a:t>
            </a:r>
            <a: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1" i="0" u="none" strike="noStrike" kern="1200" cap="all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81" name="Picture 9" descr="C:\Users\Кулаковы\Pictures\yi47sv0ifa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045075"/>
            <a:ext cx="1841500" cy="181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6" grpId="0" animBg="1"/>
      <p:bldP spid="27" grpId="0" animBg="1"/>
      <p:bldP spid="29" grpId="0"/>
      <p:bldP spid="29" grpId="1"/>
      <p:bldP spid="30" grpId="0"/>
      <p:bldP spid="30" grpId="1"/>
      <p:bldP spid="31" grpId="0"/>
      <p:bldP spid="31" grpId="1"/>
      <p:bldP spid="33" grpId="0"/>
      <p:bldP spid="33" grpId="1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3042" y="0"/>
            <a:ext cx="6786610" cy="1143000"/>
          </a:xfrm>
        </p:spPr>
        <p:txBody>
          <a:bodyPr/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10" y="1071546"/>
            <a:ext cx="8229600" cy="4000528"/>
          </a:xfrm>
        </p:spPr>
        <p:txBody>
          <a:bodyPr/>
          <a:lstStyle/>
          <a:p>
            <a:r>
              <a:rPr lang="ru-RU" dirty="0" smtClean="0"/>
              <a:t>По каким формулам можно найти координаты вершины параболы?</a:t>
            </a:r>
          </a:p>
          <a:p>
            <a:r>
              <a:rPr lang="ru-RU" dirty="0" smtClean="0"/>
              <a:t>Как найти точки пересечения параболы</a:t>
            </a:r>
          </a:p>
          <a:p>
            <a:pPr marL="514350" indent="-514350">
              <a:buAutoNum type="arabicParenR"/>
            </a:pPr>
            <a:r>
              <a:rPr lang="ru-RU" dirty="0" smtClean="0"/>
              <a:t>с осью абсцисс,</a:t>
            </a:r>
          </a:p>
          <a:p>
            <a:pPr marL="514350" indent="-514350">
              <a:buAutoNum type="arabicParenR"/>
            </a:pPr>
            <a:r>
              <a:rPr lang="ru-RU" dirty="0" smtClean="0"/>
              <a:t>с осью ординат.</a:t>
            </a:r>
          </a:p>
          <a:p>
            <a:r>
              <a:rPr lang="ru-RU" dirty="0" smtClean="0"/>
              <a:t>Какое уравнение имеет ось симметрии параболы?</a:t>
            </a:r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32770" name="Picture 2" descr="C:\Users\Кулаковы\Pictures\yi47sv0if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45075"/>
            <a:ext cx="1841500" cy="1812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на уроке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571612"/>
            <a:ext cx="3971924" cy="4525963"/>
          </a:xfrm>
        </p:spPr>
        <p:txBody>
          <a:bodyPr/>
          <a:lstStyle/>
          <a:p>
            <a:r>
              <a:rPr lang="ru-RU" dirty="0" smtClean="0"/>
              <a:t>№120 (а)</a:t>
            </a:r>
          </a:p>
          <a:p>
            <a:r>
              <a:rPr lang="ru-RU" dirty="0" smtClean="0"/>
              <a:t>№121(а)</a:t>
            </a:r>
          </a:p>
          <a:p>
            <a:r>
              <a:rPr lang="ru-RU" dirty="0" smtClean="0"/>
              <a:t>№122</a:t>
            </a:r>
          </a:p>
          <a:p>
            <a:r>
              <a:rPr lang="ru-RU" dirty="0" smtClean="0"/>
              <a:t>№124(а)</a:t>
            </a:r>
          </a:p>
          <a:p>
            <a:r>
              <a:rPr lang="ru-RU" dirty="0" smtClean="0"/>
              <a:t>№133(а)</a:t>
            </a:r>
            <a:endParaRPr lang="ru-RU" dirty="0"/>
          </a:p>
        </p:txBody>
      </p:sp>
      <p:pic>
        <p:nvPicPr>
          <p:cNvPr id="33794" name="Picture 2" descr="C:\Users\Кулаковы\Pictures\yi47sv0ifa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02067"/>
            <a:ext cx="2643206" cy="2955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709</TotalTime>
  <Words>257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 Office</vt:lpstr>
      <vt:lpstr>Литейная</vt:lpstr>
      <vt:lpstr>Формула</vt:lpstr>
      <vt:lpstr>Конкурс «Мультимедийный урок»</vt:lpstr>
      <vt:lpstr>Квадратичная функция и ее график</vt:lpstr>
      <vt:lpstr>Самостоятельная работа</vt:lpstr>
      <vt:lpstr> Функцию  y=ax²+bx+c </vt:lpstr>
      <vt:lpstr>Построение графика  квадратичной функции</vt:lpstr>
      <vt:lpstr>Составляем таблицу</vt:lpstr>
      <vt:lpstr>Построение ПСК </vt:lpstr>
      <vt:lpstr>Контрольные вопросы</vt:lpstr>
      <vt:lpstr>Задания на уроке</vt:lpstr>
      <vt:lpstr>Задания на дом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Квадратичная функция и ее график</dc:title>
  <dc:creator>Кулаковы</dc:creator>
  <cp:lastModifiedBy>Кулаковы</cp:lastModifiedBy>
  <cp:revision>58</cp:revision>
  <dcterms:created xsi:type="dcterms:W3CDTF">2013-10-20T05:27:00Z</dcterms:created>
  <dcterms:modified xsi:type="dcterms:W3CDTF">2013-10-23T06:03:45Z</dcterms:modified>
</cp:coreProperties>
</file>