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695" r:id="rId2"/>
    <p:sldId id="770" r:id="rId3"/>
    <p:sldId id="769" r:id="rId4"/>
    <p:sldId id="771" r:id="rId5"/>
    <p:sldId id="780" r:id="rId6"/>
    <p:sldId id="745" r:id="rId7"/>
    <p:sldId id="772" r:id="rId8"/>
    <p:sldId id="773" r:id="rId9"/>
    <p:sldId id="774" r:id="rId10"/>
    <p:sldId id="775" r:id="rId11"/>
    <p:sldId id="754" r:id="rId12"/>
    <p:sldId id="776" r:id="rId13"/>
    <p:sldId id="778" r:id="rId14"/>
    <p:sldId id="779" r:id="rId15"/>
    <p:sldId id="6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B800"/>
    <a:srgbClr val="278933"/>
    <a:srgbClr val="33CC33"/>
    <a:srgbClr val="4CCC32"/>
    <a:srgbClr val="9A57CD"/>
    <a:srgbClr val="C7A1E3"/>
    <a:srgbClr val="008000"/>
    <a:srgbClr val="FF6600"/>
    <a:srgbClr val="009E47"/>
    <a:srgbClr val="7F7F7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6" autoAdjust="0"/>
    <p:restoredTop sz="94220" autoAdjust="0"/>
  </p:normalViewPr>
  <p:slideViewPr>
    <p:cSldViewPr>
      <p:cViewPr>
        <p:scale>
          <a:sx n="42" d="100"/>
          <a:sy n="42" d="100"/>
        </p:scale>
        <p:origin x="-638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06.04.2013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052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39608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57991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57991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0902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8.png"/><Relationship Id="rId18" Type="http://schemas.openxmlformats.org/officeDocument/2006/relationships/image" Target="../media/image26.png"/><Relationship Id="rId3" Type="http://schemas.openxmlformats.org/officeDocument/2006/relationships/image" Target="../media/image16.png"/><Relationship Id="rId21" Type="http://schemas.openxmlformats.org/officeDocument/2006/relationships/image" Target="../media/image29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11.png"/><Relationship Id="rId23" Type="http://schemas.openxmlformats.org/officeDocument/2006/relationships/image" Target="../media/image31.png"/><Relationship Id="rId10" Type="http://schemas.openxmlformats.org/officeDocument/2006/relationships/image" Target="../media/image23.png"/><Relationship Id="rId19" Type="http://schemas.openxmlformats.org/officeDocument/2006/relationships/image" Target="../media/image27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10.png"/><Relationship Id="rId22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8.png"/><Relationship Id="rId18" Type="http://schemas.openxmlformats.org/officeDocument/2006/relationships/image" Target="../media/image28.png"/><Relationship Id="rId3" Type="http://schemas.openxmlformats.org/officeDocument/2006/relationships/image" Target="../media/image16.png"/><Relationship Id="rId21" Type="http://schemas.openxmlformats.org/officeDocument/2006/relationships/image" Target="../media/image29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14.png"/><Relationship Id="rId23" Type="http://schemas.openxmlformats.org/officeDocument/2006/relationships/image" Target="../media/image31.png"/><Relationship Id="rId10" Type="http://schemas.openxmlformats.org/officeDocument/2006/relationships/image" Target="../media/image23.png"/><Relationship Id="rId19" Type="http://schemas.openxmlformats.org/officeDocument/2006/relationships/image" Target="../media/image10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11.png"/><Relationship Id="rId22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4035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98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«Сложение и вычитание в пределах 20»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38816" y="1577972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pic>
        <p:nvPicPr>
          <p:cNvPr id="14" name="Рисунок 13" descr="Рисунок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346" y="1378861"/>
            <a:ext cx="4496401" cy="28409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891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68445"/>
            <a:ext cx="882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Объём банки с соком равен объёму четырёх бутылок. Объём бутылки равен объёму двух стаканов. Сколько стаканов может наполнить Катя соком из банки?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764" y="1697122"/>
            <a:ext cx="1008112" cy="170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272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81" y="2432587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60" y="2420888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3" y="2437750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02" y="2420888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52" y="2841731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52" y="28272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52" y="28272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52" y="28272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52" y="28272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43104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52" y="2841731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7504" y="5432450"/>
            <a:ext cx="8654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305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68445"/>
            <a:ext cx="882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Объём банки с соком равен объёму четырёх бутылок. Объём бутылки равен объёму двух стаканов. Сколько стаканов может наполнить Катя соком из банки?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764" y="1697122"/>
            <a:ext cx="1008112" cy="170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808" y="4638641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3418994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333" y="3418994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682" y="3418994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030" y="3418994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907" y="4637268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992" y="4654509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091" y="46531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309" y="4654509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408" y="46531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181" y="4654509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280" y="46531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24918" y="5656502"/>
            <a:ext cx="8276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Катя может наполнить соком 8 стаканов.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996579" y="2031231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419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2484"/>
            <a:ext cx="3640137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4305" y="893911"/>
            <a:ext cx="4648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начертил ломаную.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298" y="5055567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фигура получится, если замкнуть эту ломаную?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1386" y="5488273"/>
            <a:ext cx="46466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Начерти такую же фигуру. 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2419969" y="1927590"/>
            <a:ext cx="1996716" cy="2020272"/>
            <a:chOff x="2419969" y="1927590"/>
            <a:chExt cx="1996716" cy="202027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2419969" y="1927590"/>
              <a:ext cx="0" cy="1944216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435209" y="1946820"/>
              <a:ext cx="1922561" cy="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440764" y="3891036"/>
              <a:ext cx="1922561" cy="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4308685" y="3839862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4386139" y="1958476"/>
            <a:ext cx="0" cy="1944216"/>
          </a:xfrm>
          <a:prstGeom prst="line">
            <a:avLst/>
          </a:prstGeom>
          <a:ln w="38100">
            <a:solidFill>
              <a:srgbClr val="00206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57884" y="207167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Квадрат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402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05" y="893911"/>
            <a:ext cx="7376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сказал: « Все квадраты – прямоугольники».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948" y="1557726"/>
            <a:ext cx="8312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сказал: « Все прямоугольники -  квадраты».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4957" y="2276872"/>
            <a:ext cx="2665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Кто из них  прав?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2963" y="3284984"/>
            <a:ext cx="4305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прав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02650" y="5729920"/>
            <a:ext cx="892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60933" y="5729921"/>
            <a:ext cx="874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4957" y="4221088"/>
            <a:ext cx="540000" cy="540000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56880" y="3802115"/>
            <a:ext cx="955280" cy="955280"/>
          </a:xfrm>
          <a:prstGeom prst="rect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2941230">
            <a:off x="5898768" y="2595935"/>
            <a:ext cx="703312" cy="703312"/>
          </a:xfrm>
          <a:prstGeom prst="rect">
            <a:avLst/>
          </a:prstGeom>
          <a:noFill/>
          <a:ln w="38100">
            <a:solidFill>
              <a:srgbClr val="00B8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5400000">
            <a:off x="6525384" y="2806109"/>
            <a:ext cx="2000991" cy="723184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691680" y="4217395"/>
            <a:ext cx="1494136" cy="540000"/>
          </a:xfrm>
          <a:prstGeom prst="rect">
            <a:avLst/>
          </a:prstGeom>
          <a:noFill/>
          <a:ln w="38100">
            <a:solidFill>
              <a:srgbClr val="00B8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621305" y="3744020"/>
            <a:ext cx="1479019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 rot="8996736">
            <a:off x="3755923" y="4322165"/>
            <a:ext cx="747068" cy="270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8351788" y="2997085"/>
            <a:ext cx="324668" cy="32466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79512" y="5157192"/>
            <a:ext cx="434086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05842" y="879103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4869160"/>
            <a:ext cx="436855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11287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38668E-6 L 0.00381 -0.3582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179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8" grpId="0"/>
      <p:bldP spid="17" grpId="0" animBg="1"/>
      <p:bldP spid="17" grpId="3" animBg="1"/>
      <p:bldP spid="20" grpId="0" animBg="1"/>
      <p:bldP spid="21" grpId="0" animBg="1"/>
      <p:bldP spid="23" grpId="0" animBg="1"/>
      <p:bldP spid="23" grpId="1" animBg="1"/>
      <p:bldP spid="24" grpId="0" animBg="1"/>
      <p:bldP spid="24" grpId="1" animBg="1"/>
      <p:bldP spid="27" grpId="0" animBg="1"/>
      <p:bldP spid="27" grpId="1" animBg="1"/>
      <p:bldP spid="28" grpId="0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179512" y="76470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переложить одну палочку так, чтобы получилось верное равенство 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2160000" y="4983372"/>
            <a:ext cx="468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987824" y="4537256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55"/>
          <p:cNvGrpSpPr/>
          <p:nvPr/>
        </p:nvGrpSpPr>
        <p:grpSpPr>
          <a:xfrm>
            <a:off x="2987824" y="4983372"/>
            <a:ext cx="504056" cy="432048"/>
            <a:chOff x="1115616" y="2060848"/>
            <a:chExt cx="504056" cy="432048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>
              <a:off x="1115616" y="2492896"/>
              <a:ext cx="504056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flipH="1">
              <a:off x="1115616" y="2060848"/>
              <a:ext cx="504056" cy="43204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Прямая соединительная линия 58"/>
          <p:cNvCxnSpPr/>
          <p:nvPr/>
        </p:nvCxnSpPr>
        <p:spPr>
          <a:xfrm>
            <a:off x="3491880" y="4551324"/>
            <a:ext cx="0" cy="44611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067944" y="4983372"/>
            <a:ext cx="43204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067944" y="5135772"/>
            <a:ext cx="43204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115616" y="4551324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115616" y="4997440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115616" y="4551324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115616" y="5429488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619672" y="5013176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1619672" y="4551324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111383" y="4971580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179512" y="3717032"/>
            <a:ext cx="8784976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991937" y="6021288"/>
            <a:ext cx="195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5148064" y="4509120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Группа 79"/>
          <p:cNvGrpSpPr/>
          <p:nvPr/>
        </p:nvGrpSpPr>
        <p:grpSpPr>
          <a:xfrm>
            <a:off x="5148064" y="4955236"/>
            <a:ext cx="504056" cy="432048"/>
            <a:chOff x="1115616" y="2060848"/>
            <a:chExt cx="504056" cy="432048"/>
          </a:xfrm>
        </p:grpSpPr>
        <p:cxnSp>
          <p:nvCxnSpPr>
            <p:cNvPr id="81" name="Прямая соединительная линия 80"/>
            <p:cNvCxnSpPr/>
            <p:nvPr/>
          </p:nvCxnSpPr>
          <p:spPr>
            <a:xfrm>
              <a:off x="1115616" y="2492896"/>
              <a:ext cx="504056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H="1">
              <a:off x="1115616" y="2060848"/>
              <a:ext cx="504056" cy="43204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Прямая соединительная линия 82"/>
          <p:cNvCxnSpPr/>
          <p:nvPr/>
        </p:nvCxnSpPr>
        <p:spPr>
          <a:xfrm>
            <a:off x="5652120" y="4523188"/>
            <a:ext cx="0" cy="44611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199969" y="2319076"/>
            <a:ext cx="43204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992057" y="1872960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Группа 85"/>
          <p:cNvGrpSpPr/>
          <p:nvPr/>
        </p:nvGrpSpPr>
        <p:grpSpPr>
          <a:xfrm>
            <a:off x="2992057" y="2319076"/>
            <a:ext cx="504056" cy="432048"/>
            <a:chOff x="1115616" y="2060848"/>
            <a:chExt cx="504056" cy="432048"/>
          </a:xfrm>
        </p:grpSpPr>
        <p:cxnSp>
          <p:nvCxnSpPr>
            <p:cNvPr id="87" name="Прямая соединительная линия 86"/>
            <p:cNvCxnSpPr/>
            <p:nvPr/>
          </p:nvCxnSpPr>
          <p:spPr>
            <a:xfrm>
              <a:off x="1115616" y="2492896"/>
              <a:ext cx="504056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flipH="1">
              <a:off x="1115616" y="2060848"/>
              <a:ext cx="504056" cy="43204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Прямая соединительная линия 88"/>
          <p:cNvCxnSpPr/>
          <p:nvPr/>
        </p:nvCxnSpPr>
        <p:spPr>
          <a:xfrm>
            <a:off x="3496113" y="1887028"/>
            <a:ext cx="0" cy="44611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072177" y="2319076"/>
            <a:ext cx="43204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4072177" y="2471476"/>
            <a:ext cx="43204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1119849" y="1887028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1119849" y="2333144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1119849" y="1887028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1119849" y="2765192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1623905" y="2348880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1623905" y="1887028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1115616" y="2307284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152297" y="1844824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Группа 99"/>
          <p:cNvGrpSpPr/>
          <p:nvPr/>
        </p:nvGrpSpPr>
        <p:grpSpPr>
          <a:xfrm>
            <a:off x="5152297" y="2290940"/>
            <a:ext cx="504056" cy="432048"/>
            <a:chOff x="1115616" y="2060848"/>
            <a:chExt cx="504056" cy="432048"/>
          </a:xfrm>
        </p:grpSpPr>
        <p:cxnSp>
          <p:nvCxnSpPr>
            <p:cNvPr id="101" name="Прямая соединительная линия 100"/>
            <p:cNvCxnSpPr/>
            <p:nvPr/>
          </p:nvCxnSpPr>
          <p:spPr>
            <a:xfrm>
              <a:off x="1115616" y="2492896"/>
              <a:ext cx="504056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flipH="1">
              <a:off x="1115616" y="2060848"/>
              <a:ext cx="504056" cy="43204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Прямая соединительная линия 102"/>
          <p:cNvCxnSpPr/>
          <p:nvPr/>
        </p:nvCxnSpPr>
        <p:spPr>
          <a:xfrm>
            <a:off x="5656353" y="1858892"/>
            <a:ext cx="0" cy="44611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4931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319 -0.0039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05064"/>
            <a:ext cx="739457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1131"/>
            <a:ext cx="739457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69269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из этих чисел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 7?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247" y="1743596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551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992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108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224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665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06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533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960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298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83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23528" y="2836217"/>
            <a:ext cx="1611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Числа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0619" y="3440717"/>
            <a:ext cx="8677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на сколько каждое из этих чисел больше 7.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9512" y="4005064"/>
            <a:ext cx="1852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сколько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8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74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83694" y="1154361"/>
            <a:ext cx="5012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их в порядке убывания.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07504" y="5661248"/>
            <a:ext cx="6407679" cy="749300"/>
            <a:chOff x="259904" y="5815647"/>
            <a:chExt cx="6407679" cy="749300"/>
          </a:xfrm>
        </p:grpSpPr>
        <p:pic>
          <p:nvPicPr>
            <p:cNvPr id="29" name="Picture 1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8933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1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8360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1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79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1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698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1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83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19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018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20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4132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810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2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7974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23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04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0" name="Прямоугольник 39"/>
          <p:cNvSpPr/>
          <p:nvPr/>
        </p:nvSpPr>
        <p:spPr>
          <a:xfrm>
            <a:off x="109974" y="4736902"/>
            <a:ext cx="87203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05064"/>
            <a:ext cx="739457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1131"/>
            <a:ext cx="739457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69269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из этих чисел больше 7?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247" y="1743596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551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992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108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224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665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06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533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960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298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83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23528" y="2836217"/>
            <a:ext cx="1611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Числа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0619" y="3440717"/>
            <a:ext cx="8677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на сколько каждое из этих чисел больше 7.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9512" y="4005064"/>
            <a:ext cx="1852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сколько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8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74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83694" y="1154361"/>
            <a:ext cx="5012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их в порядке убывания.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107504" y="5661248"/>
            <a:ext cx="6407679" cy="749300"/>
            <a:chOff x="259904" y="5815647"/>
            <a:chExt cx="6407679" cy="749300"/>
          </a:xfrm>
        </p:grpSpPr>
        <p:pic>
          <p:nvPicPr>
            <p:cNvPr id="35" name="Picture 1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8933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1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8360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1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79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1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698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1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83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19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018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20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4132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810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2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7974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23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04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06610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6.93642E-7 L -0.52535 0.1385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67" y="6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6.93642E-7 L -0.35156 0.138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87" y="6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6.93642E-7 L 0.0415 0.1385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" y="6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3642E-7 L 0.27222 0.1385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" y="6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6.93642E-7 L 0.10382 0.138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91" y="6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64162E-6 L -0.36928 -0.24347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72" y="-12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64162E-6 L -0.21336 -0.24347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-12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64162E-6 L -0.06145 -0.24347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-12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417 L 0.16511 -0.24347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-11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64162E-6 L 0.32222 -0.24347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-12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9269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533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960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298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83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8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74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8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42" y="5841464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456" y="586382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081" y="586382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123" y="586382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460" y="583570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939" y="5834484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997" y="587356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187" y="587356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512" y="587356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879" y="5882201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139" y="5889064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Прямоугольник 58"/>
          <p:cNvSpPr/>
          <p:nvPr/>
        </p:nvSpPr>
        <p:spPr>
          <a:xfrm>
            <a:off x="107504" y="4509120"/>
            <a:ext cx="8654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81018" y="1268760"/>
            <a:ext cx="8263588" cy="3528392"/>
            <a:chOff x="281018" y="1268760"/>
            <a:chExt cx="8263588" cy="3528392"/>
          </a:xfrm>
        </p:grpSpPr>
        <p:pic>
          <p:nvPicPr>
            <p:cNvPr id="47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956" y="2909470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1782" y="4047852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1743596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Прямоугольник 62"/>
            <p:cNvSpPr/>
            <p:nvPr/>
          </p:nvSpPr>
          <p:spPr>
            <a:xfrm>
              <a:off x="346756" y="1818402"/>
              <a:ext cx="293176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  +  3  +  6  =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pic>
          <p:nvPicPr>
            <p:cNvPr id="62" name="Picture 9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9452" y="4047852"/>
              <a:ext cx="822325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8120" y="1741169"/>
              <a:ext cx="822325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02709" y="2967015"/>
              <a:ext cx="28682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13  -  7  +  5  =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1018" y="4115628"/>
              <a:ext cx="24907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 +  5  +   5  =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45315" y="1818402"/>
              <a:ext cx="2507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 +  9  –  8  =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45315" y="2967015"/>
              <a:ext cx="27550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  +  5  –  10  =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45315" y="4115628"/>
              <a:ext cx="2445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 +  7  –  6  =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4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1359" y="2898200"/>
              <a:ext cx="798513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9" name="Овал 78"/>
            <p:cNvSpPr/>
            <p:nvPr/>
          </p:nvSpPr>
          <p:spPr>
            <a:xfrm>
              <a:off x="611560" y="2436473"/>
              <a:ext cx="704495" cy="704495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5667705" y="1268760"/>
              <a:ext cx="704495" cy="704495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5667705" y="2364465"/>
              <a:ext cx="704495" cy="704495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5667705" y="3516593"/>
              <a:ext cx="704495" cy="704495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611560" y="1268760"/>
              <a:ext cx="704495" cy="704495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580877" y="3573016"/>
              <a:ext cx="704495" cy="704495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28642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9269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533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960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298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83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8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74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50" y="360223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956" y="2909470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782" y="4047852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8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05" y="243682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Прямоугольник 62"/>
          <p:cNvSpPr/>
          <p:nvPr/>
        </p:nvSpPr>
        <p:spPr>
          <a:xfrm>
            <a:off x="346756" y="1818402"/>
            <a:ext cx="2931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+  3  +  6  =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11548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15" y="3627938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205" y="2436828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52" y="404785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875" y="133071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120" y="1741169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2709" y="2967015"/>
            <a:ext cx="286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  -  7  +  5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018" y="4115628"/>
            <a:ext cx="2490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+  5  +   5  =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5315" y="1818402"/>
            <a:ext cx="2507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+  9  –  8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45315" y="2967015"/>
            <a:ext cx="2755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5  –  10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45315" y="4115628"/>
            <a:ext cx="2445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+  7  –  6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359" y="2898200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42" y="5841464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456" y="586382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081" y="586382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123" y="586382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460" y="583570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939" y="5834484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997" y="587356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187" y="587356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512" y="587356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879" y="5882201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139" y="5889064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6996579" y="908720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11560" y="1268760"/>
            <a:ext cx="704495" cy="704495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11560" y="2436473"/>
            <a:ext cx="704495" cy="704495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580877" y="3573016"/>
            <a:ext cx="704495" cy="704495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5667705" y="1268760"/>
            <a:ext cx="704495" cy="704495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5667705" y="2364465"/>
            <a:ext cx="704495" cy="704495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5667705" y="3516593"/>
            <a:ext cx="704495" cy="704495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053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Прямоугольник 112"/>
          <p:cNvSpPr/>
          <p:nvPr/>
        </p:nvSpPr>
        <p:spPr>
          <a:xfrm>
            <a:off x="3821190" y="5253007"/>
            <a:ext cx="51913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766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условие задачи.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79512" y="836712"/>
            <a:ext cx="882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Катина бабушка сделала 7 л сока из красной смородины 5 л сока из чёрной. Четыре литра сока чёрной смородины выпили.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8128" y="2060848"/>
            <a:ext cx="5608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ты узнаешь, выполнив действия: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2360" y="2996952"/>
            <a:ext cx="114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+ 5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12360" y="4221088"/>
            <a:ext cx="114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– 5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812360" y="5229200"/>
            <a:ext cx="115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–  4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836" y="4086364"/>
            <a:ext cx="6877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всего литров сока сделала бабушка?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27272" y="5013176"/>
            <a:ext cx="6965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литров сока из чёрной смородины осталось?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79512" y="270892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литров сока больше сделала бабушка из  красной смородины, чем из чёрной?</a:t>
            </a:r>
            <a:endParaRPr lang="ru-RU" i="1" dirty="0">
              <a:solidFill>
                <a:srgbClr val="7030A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89024933"/>
              </p:ext>
            </p:extLst>
          </p:nvPr>
        </p:nvGraphicFramePr>
        <p:xfrm>
          <a:off x="1923041" y="3573016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4" name="Таблица 9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4967463"/>
              </p:ext>
            </p:extLst>
          </p:nvPr>
        </p:nvGraphicFramePr>
        <p:xfrm>
          <a:off x="1907704" y="4581128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6" name="Таблица 10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39831204"/>
              </p:ext>
            </p:extLst>
          </p:nvPr>
        </p:nvGraphicFramePr>
        <p:xfrm>
          <a:off x="1907704" y="5772165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7308304" y="2522513"/>
            <a:ext cx="0" cy="3786807"/>
          </a:xfrm>
          <a:prstGeom prst="line">
            <a:avLst/>
          </a:prstGeom>
          <a:ln>
            <a:solidFill>
              <a:srgbClr val="4C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79512" y="2522513"/>
            <a:ext cx="7129872" cy="3858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997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60712 -0.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3" grpId="0"/>
      <p:bldP spid="6" grpId="0"/>
      <p:bldP spid="7" grpId="0"/>
      <p:bldP spid="85" grpId="0"/>
      <p:bldP spid="92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821190" y="5253007"/>
            <a:ext cx="51913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656897"/>
              </p:ext>
            </p:extLst>
          </p:nvPr>
        </p:nvGraphicFramePr>
        <p:xfrm>
          <a:off x="1923041" y="3573016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4766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условие задачи.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79512" y="836712"/>
            <a:ext cx="882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Катина бабушка сделала 7 л сока из красной смородины 5 л сока из чёрной. Четыре литра сока чёрной смородины выпили.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8128" y="2060848"/>
            <a:ext cx="5608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ты узнаешь, выполнив действия: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2360" y="2996952"/>
            <a:ext cx="114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+ 5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4786" y="3527209"/>
            <a:ext cx="114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– 5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812360" y="5229200"/>
            <a:ext cx="115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–  4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836" y="4086364"/>
            <a:ext cx="6877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всего литров сока сделала бабушка?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27272" y="5013176"/>
            <a:ext cx="6965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литров сока из чёрной смородины осталось?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79512" y="270892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литров сока больше сделала бабушка из  красной смородины, чем из чёрной?</a:t>
            </a:r>
            <a:endParaRPr lang="ru-RU" i="1" dirty="0">
              <a:solidFill>
                <a:srgbClr val="7030A0"/>
              </a:solidFill>
            </a:endParaRPr>
          </a:p>
        </p:txBody>
      </p:sp>
      <p:graphicFrame>
        <p:nvGraphicFramePr>
          <p:cNvPr id="94" name="Таблица 9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8812565"/>
              </p:ext>
            </p:extLst>
          </p:nvPr>
        </p:nvGraphicFramePr>
        <p:xfrm>
          <a:off x="1907704" y="4581128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6" name="Таблица 10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1920238"/>
              </p:ext>
            </p:extLst>
          </p:nvPr>
        </p:nvGraphicFramePr>
        <p:xfrm>
          <a:off x="1907704" y="5772165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7308304" y="2522513"/>
            <a:ext cx="0" cy="3786807"/>
          </a:xfrm>
          <a:prstGeom prst="line">
            <a:avLst/>
          </a:prstGeom>
          <a:ln>
            <a:solidFill>
              <a:srgbClr val="4C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4611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00208 L -0.62153 0.2266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76" y="1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821190" y="5253007"/>
            <a:ext cx="51913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5262664"/>
              </p:ext>
            </p:extLst>
          </p:nvPr>
        </p:nvGraphicFramePr>
        <p:xfrm>
          <a:off x="1923041" y="3573016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4766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условие задачи.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79512" y="836712"/>
            <a:ext cx="882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Катина бабушка сделала 7 л сока из красной смородины 5 л сока из чёрной. Четыре литра сока чёрной смородины выпили.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84907" y="2060848"/>
            <a:ext cx="5608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ты узнаешь, выполнив действия: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4786" y="3527209"/>
            <a:ext cx="114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– 5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812360" y="5229200"/>
            <a:ext cx="115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–  4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836" y="4086364"/>
            <a:ext cx="6877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всего литров сока сделала бабушка?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27272" y="5013176"/>
            <a:ext cx="6965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литров сока из чёрной смородины осталось?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79512" y="270892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литров сока больше сделала бабушка из  красной смородины, чем из чёрной?</a:t>
            </a:r>
            <a:endParaRPr lang="ru-RU" i="1" dirty="0">
              <a:solidFill>
                <a:srgbClr val="7030A0"/>
              </a:solidFill>
            </a:endParaRPr>
          </a:p>
        </p:txBody>
      </p:sp>
      <p:graphicFrame>
        <p:nvGraphicFramePr>
          <p:cNvPr id="94" name="Таблица 9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8385445"/>
              </p:ext>
            </p:extLst>
          </p:nvPr>
        </p:nvGraphicFramePr>
        <p:xfrm>
          <a:off x="1907704" y="4581128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6" name="Таблица 10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4890970"/>
              </p:ext>
            </p:extLst>
          </p:nvPr>
        </p:nvGraphicFramePr>
        <p:xfrm>
          <a:off x="1907704" y="5772165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7308304" y="2522513"/>
            <a:ext cx="0" cy="3786807"/>
          </a:xfrm>
          <a:prstGeom prst="line">
            <a:avLst/>
          </a:prstGeom>
          <a:ln>
            <a:solidFill>
              <a:srgbClr val="4C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51704" y="4563527"/>
            <a:ext cx="114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+ 5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995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50867E-6 L -0.61423 0.0714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12" y="35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85" grpId="0"/>
      <p:bldP spid="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условие задачи.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79512" y="836712"/>
            <a:ext cx="882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Катина бабушка сделала 7 л сока из красной смородины 5 л сока из чёрной. Четыре литра сока чёрной смородины выпили.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1377" y="206084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Задайте вопрос к задаче так,  чтобы она решалась в два действия.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46408" y="1575376"/>
            <a:ext cx="4729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Сколько литров </a:t>
            </a:r>
            <a:r>
              <a:rPr lang="ru-RU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сока осталось?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43508" y="5722437"/>
            <a:ext cx="4068652" cy="639973"/>
          </a:xfrm>
          <a:prstGeom prst="roundRect">
            <a:avLst/>
          </a:prstGeom>
          <a:gradFill flip="none" rotWithShape="1">
            <a:gsLst>
              <a:gs pos="0">
                <a:srgbClr val="33CC33">
                  <a:shade val="30000"/>
                  <a:satMod val="115000"/>
                </a:srgbClr>
              </a:gs>
              <a:gs pos="50000">
                <a:srgbClr val="33CC33">
                  <a:shade val="67500"/>
                  <a:satMod val="115000"/>
                </a:srgbClr>
              </a:gs>
              <a:gs pos="100000">
                <a:srgbClr val="33CC3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278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904" y="4660350"/>
            <a:ext cx="881144" cy="148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вал 8"/>
          <p:cNvSpPr/>
          <p:nvPr/>
        </p:nvSpPr>
        <p:spPr>
          <a:xfrm>
            <a:off x="1989578" y="5698796"/>
            <a:ext cx="2006358" cy="46166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7030A0"/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TextBox 110"/>
          <p:cNvSpPr txBox="1"/>
          <p:nvPr/>
        </p:nvSpPr>
        <p:spPr>
          <a:xfrm>
            <a:off x="286411" y="3861048"/>
            <a:ext cx="2738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 12  –  4 = 8 (л)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5473" y="3297459"/>
            <a:ext cx="2411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7 </a:t>
            </a:r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= 12 (л)</a:t>
            </a:r>
            <a:endParaRPr lang="ru-RU" dirty="0"/>
          </a:p>
        </p:txBody>
      </p:sp>
      <p:sp>
        <p:nvSpPr>
          <p:cNvPr id="112" name="TextBox 111"/>
          <p:cNvSpPr txBox="1"/>
          <p:nvPr/>
        </p:nvSpPr>
        <p:spPr>
          <a:xfrm>
            <a:off x="6153591" y="3848573"/>
            <a:ext cx="2738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 7  + 1  =  8 (л)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6182652" y="3284984"/>
            <a:ext cx="28185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5 -  4  =  1 (л)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15473" y="4509414"/>
            <a:ext cx="3494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литров. 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868144" y="4509120"/>
            <a:ext cx="3133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8 литров. </a:t>
            </a:r>
            <a:endParaRPr lang="ru-RU" i="1" dirty="0">
              <a:solidFill>
                <a:srgbClr val="7030A0"/>
              </a:solidFill>
            </a:endParaRPr>
          </a:p>
        </p:txBody>
      </p:sp>
      <p:grpSp>
        <p:nvGrpSpPr>
          <p:cNvPr id="116" name="Группа 115"/>
          <p:cNvGrpSpPr/>
          <p:nvPr/>
        </p:nvGrpSpPr>
        <p:grpSpPr>
          <a:xfrm rot="10306057">
            <a:off x="2543246" y="5101748"/>
            <a:ext cx="1498587" cy="1323123"/>
            <a:chOff x="3491880" y="3992035"/>
            <a:chExt cx="1498587" cy="1323123"/>
          </a:xfrm>
        </p:grpSpPr>
        <p:pic>
          <p:nvPicPr>
            <p:cNvPr id="11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4351546"/>
              <a:ext cx="1176337" cy="963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8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377048">
              <a:off x="3779912" y="4220614"/>
              <a:ext cx="1176337" cy="963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9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53465">
              <a:off x="3920492" y="4098398"/>
              <a:ext cx="1176337" cy="963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0" name="Группа 119"/>
          <p:cNvGrpSpPr/>
          <p:nvPr/>
        </p:nvGrpSpPr>
        <p:grpSpPr>
          <a:xfrm>
            <a:off x="1763197" y="5205194"/>
            <a:ext cx="1493043" cy="1027222"/>
            <a:chOff x="1222574" y="4356455"/>
            <a:chExt cx="1493043" cy="1027222"/>
          </a:xfrm>
        </p:grpSpPr>
        <p:pic>
          <p:nvPicPr>
            <p:cNvPr id="12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4445465"/>
              <a:ext cx="1023937" cy="938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2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4417100"/>
              <a:ext cx="1023937" cy="938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157731">
              <a:off x="1179711" y="4399318"/>
              <a:ext cx="1023937" cy="938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" name="Прямоугольник 16"/>
          <p:cNvSpPr/>
          <p:nvPr/>
        </p:nvSpPr>
        <p:spPr>
          <a:xfrm>
            <a:off x="6521174" y="2895326"/>
            <a:ext cx="2011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способ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760534" y="2895327"/>
            <a:ext cx="2011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способ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232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 animBg="1"/>
      <p:bldP spid="9" grpId="0" animBg="1"/>
      <p:bldP spid="111" grpId="0"/>
      <p:bldP spid="14" grpId="0"/>
      <p:bldP spid="112" grpId="0"/>
      <p:bldP spid="113" grpId="0"/>
      <p:bldP spid="16" grpId="0"/>
      <p:bldP spid="115" grpId="0"/>
      <p:bldP spid="17" grpId="0"/>
      <p:bldP spid="12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17984</TotalTime>
  <Words>982</Words>
  <Application>Microsoft Office PowerPoint</Application>
  <PresentationFormat>Экран (4:3)</PresentationFormat>
  <Paragraphs>140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1657</cp:revision>
  <dcterms:created xsi:type="dcterms:W3CDTF">2010-10-26T14:31:01Z</dcterms:created>
  <dcterms:modified xsi:type="dcterms:W3CDTF">2013-04-07T09:28:09Z</dcterms:modified>
</cp:coreProperties>
</file>