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66" r:id="rId4"/>
    <p:sldId id="296" r:id="rId5"/>
    <p:sldId id="261" r:id="rId6"/>
    <p:sldId id="267" r:id="rId7"/>
    <p:sldId id="297" r:id="rId8"/>
    <p:sldId id="298" r:id="rId9"/>
    <p:sldId id="272" r:id="rId10"/>
    <p:sldId id="265" r:id="rId11"/>
    <p:sldId id="275" r:id="rId12"/>
    <p:sldId id="302" r:id="rId13"/>
    <p:sldId id="303" r:id="rId14"/>
    <p:sldId id="304" r:id="rId15"/>
    <p:sldId id="305" r:id="rId16"/>
    <p:sldId id="306" r:id="rId17"/>
    <p:sldId id="279" r:id="rId18"/>
    <p:sldId id="260" r:id="rId19"/>
    <p:sldId id="301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8000"/>
    <a:srgbClr val="1A02C8"/>
    <a:srgbClr val="0000CC"/>
    <a:srgbClr val="00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87" d="100"/>
          <a:sy n="87" d="100"/>
        </p:scale>
        <p:origin x="6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B28C0-1A11-4D8C-9D13-170532FD196A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B5F1B-41C3-40FE-B1BA-E68C8A803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3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2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B5F1B-41C3-40FE-B1BA-E68C8A8038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5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рина\Desktop\труд фото\5ffaffa311b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7772400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как средство экологического воспитания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9464" y="3789040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Подготовили: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Зайцева М.И.</a:t>
            </a:r>
          </a:p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Бугакова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Н.Н.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42" y="-52716"/>
            <a:ext cx="9144000" cy="6858000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1547664" y="404664"/>
            <a:ext cx="6048672" cy="102069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Формы организации труда детей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03920" y="1716816"/>
            <a:ext cx="1728192" cy="1296144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Поручения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2698510" y="1797700"/>
            <a:ext cx="1850504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Дежурства</a:t>
            </a:r>
            <a:endParaRPr lang="ru-RU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7127150" y="1797700"/>
            <a:ext cx="1800200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Формирование представлений о труде взрослых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479699" y="1339093"/>
            <a:ext cx="20882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653210" y="1322971"/>
            <a:ext cx="420234" cy="4269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60412" y="1360830"/>
            <a:ext cx="1538977" cy="2865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Вертикальный свиток 21"/>
          <p:cNvSpPr/>
          <p:nvPr/>
        </p:nvSpPr>
        <p:spPr>
          <a:xfrm>
            <a:off x="4692641" y="3007645"/>
            <a:ext cx="2295976" cy="322966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Общий труд</a:t>
            </a:r>
          </a:p>
          <a:p>
            <a:pPr algn="ctr"/>
            <a:r>
              <a:rPr lang="ru-RU" dirty="0" smtClean="0"/>
              <a:t>Совместный труд</a:t>
            </a:r>
            <a:endParaRPr lang="ru-RU" dirty="0"/>
          </a:p>
        </p:txBody>
      </p:sp>
      <p:sp>
        <p:nvSpPr>
          <p:cNvPr id="23" name="Вертикальный свиток 22"/>
          <p:cNvSpPr/>
          <p:nvPr/>
        </p:nvSpPr>
        <p:spPr>
          <a:xfrm>
            <a:off x="-82576" y="3054886"/>
            <a:ext cx="2616591" cy="318242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</a:t>
            </a:r>
          </a:p>
          <a:p>
            <a:pPr algn="ctr"/>
            <a:r>
              <a:rPr lang="ru-RU" dirty="0" smtClean="0"/>
              <a:t>Подгрупповые</a:t>
            </a:r>
          </a:p>
          <a:p>
            <a:pPr algn="ctr"/>
            <a:r>
              <a:rPr lang="ru-RU" dirty="0" smtClean="0"/>
              <a:t>Коллективные </a:t>
            </a:r>
          </a:p>
          <a:p>
            <a:pPr algn="ctr"/>
            <a:r>
              <a:rPr lang="ru-RU" dirty="0" smtClean="0"/>
              <a:t>Общие </a:t>
            </a:r>
          </a:p>
          <a:p>
            <a:pPr algn="ctr"/>
            <a:r>
              <a:rPr lang="ru-RU" dirty="0" smtClean="0"/>
              <a:t>Кратковременные </a:t>
            </a:r>
          </a:p>
          <a:p>
            <a:pPr algn="ctr"/>
            <a:r>
              <a:rPr lang="ru-RU" dirty="0" smtClean="0"/>
              <a:t>Долгосрочные</a:t>
            </a:r>
          </a:p>
          <a:p>
            <a:pPr algn="ctr"/>
            <a:r>
              <a:rPr lang="ru-RU" dirty="0" smtClean="0"/>
              <a:t>Эпизодические</a:t>
            </a:r>
          </a:p>
          <a:p>
            <a:pPr algn="ctr"/>
            <a:r>
              <a:rPr lang="ru-RU" dirty="0" smtClean="0"/>
              <a:t>Регулярные </a:t>
            </a:r>
          </a:p>
          <a:p>
            <a:pPr algn="ctr"/>
            <a:r>
              <a:rPr lang="ru-RU" dirty="0" smtClean="0"/>
              <a:t>Простые</a:t>
            </a:r>
          </a:p>
          <a:p>
            <a:pPr algn="ctr"/>
            <a:r>
              <a:rPr lang="ru-RU" dirty="0" smtClean="0"/>
              <a:t>Сложные   </a:t>
            </a:r>
            <a:endParaRPr lang="ru-RU" dirty="0"/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2267744" y="3050208"/>
            <a:ext cx="2577911" cy="318710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</a:t>
            </a:r>
          </a:p>
          <a:p>
            <a:pPr algn="ctr"/>
            <a:r>
              <a:rPr lang="ru-RU" dirty="0" smtClean="0"/>
              <a:t>Подгрупповые </a:t>
            </a:r>
          </a:p>
          <a:p>
            <a:pPr algn="ctr"/>
            <a:r>
              <a:rPr lang="ru-RU" dirty="0" smtClean="0"/>
              <a:t>(по столовой;</a:t>
            </a:r>
          </a:p>
          <a:p>
            <a:pPr algn="ctr"/>
            <a:r>
              <a:rPr lang="ru-RU" dirty="0" smtClean="0"/>
              <a:t>в уголке природы;</a:t>
            </a:r>
          </a:p>
          <a:p>
            <a:pPr algn="ctr"/>
            <a:r>
              <a:rPr lang="ru-RU" dirty="0" smtClean="0"/>
              <a:t>подготовка к занятиям)</a:t>
            </a:r>
          </a:p>
          <a:p>
            <a:pPr algn="ctr"/>
            <a:r>
              <a:rPr lang="ru-RU" dirty="0" smtClean="0"/>
              <a:t>Обязательные</a:t>
            </a:r>
          </a:p>
          <a:p>
            <a:pPr algn="ctr"/>
            <a:r>
              <a:rPr lang="ru-RU" dirty="0" smtClean="0"/>
              <a:t>Систематичные</a:t>
            </a:r>
          </a:p>
          <a:p>
            <a:pPr algn="ctr"/>
            <a:endParaRPr lang="ru-RU" dirty="0"/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845655" y="1755137"/>
            <a:ext cx="1800200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Коллективный труд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6691976" y="3021835"/>
            <a:ext cx="2461427" cy="3215475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Трудовые действия и трудовые процессы.</a:t>
            </a:r>
          </a:p>
          <a:p>
            <a:pPr algn="ctr"/>
            <a:r>
              <a:rPr lang="ru-RU" dirty="0" smtClean="0"/>
              <a:t>Почётность и важность любой работы.</a:t>
            </a:r>
            <a:endParaRPr lang="ru-RU" dirty="0" smtClean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331187" y="1392340"/>
            <a:ext cx="201622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 в природе по программе «От рождения до школы» в каждой возрастной группе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2060849"/>
            <a:ext cx="6982544" cy="153960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МЛАДШАЯ ГРУППА</a:t>
            </a: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 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помещении и на участке привлекать внимание детей к тому, как взрослый ухаживает за растениями (поливает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-Формировать желание бережно относиться к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растениям.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-Воспитывать интерес к труду взрослых. 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-Расширять круг наблюдений детей за трудом взрослых. 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-Обращать их внимание на то, что и как делает взрослый, зачем он выполняет те или иные действия. 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-Поддерживать жела­ние помогать взрослым.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3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>
            <a:normAutofit fontScale="70000" lnSpcReduction="20000"/>
          </a:bodyPr>
          <a:lstStyle/>
          <a:p>
            <a:endParaRPr lang="ru-RU" sz="5700" b="1" u="sng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7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</a:t>
            </a:r>
            <a:r>
              <a:rPr lang="ru-RU" sz="57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МЛАДШАЯ ГРУППА</a:t>
            </a:r>
          </a:p>
          <a:p>
            <a:endParaRPr lang="ru-RU" sz="5700" b="1" i="1" u="sng" dirty="0">
              <a:solidFill>
                <a:srgbClr val="FF3300"/>
              </a:solidFill>
            </a:endParaRPr>
          </a:p>
          <a:p>
            <a:pPr algn="l"/>
            <a:r>
              <a:rPr lang="ru-RU" dirty="0"/>
              <a:t>-</a:t>
            </a:r>
            <a:r>
              <a:rPr lang="ru-RU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желание участвовать в уходе за </a:t>
            </a:r>
            <a:r>
              <a:rPr lang="ru-RU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растениями в </a:t>
            </a:r>
            <a:r>
              <a:rPr lang="ru-RU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уголке природы и на участке.</a:t>
            </a:r>
          </a:p>
          <a:p>
            <a:pPr algn="l"/>
            <a:endParaRPr lang="ru-RU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-Формировать умение обращать внимание на изменения, произошедшие со знакомыми растениями (зацвела сирень, появились плоды на яблоне и т.д.).</a:t>
            </a:r>
          </a:p>
          <a:p>
            <a:pPr algn="l"/>
            <a:endParaRPr lang="ru-RU" sz="2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-Приучать с помощью взрослого </a:t>
            </a:r>
            <a:r>
              <a:rPr lang="ru-RU" sz="2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поливать </a:t>
            </a:r>
            <a:r>
              <a:rPr lang="ru-RU" sz="2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комнат­ные растения, растения на грядках, сажать лук, собирать овощи, расчищать дорожки от снега, счищать снег со скамеек.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7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2060849"/>
            <a:ext cx="6982544" cy="153960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СРЕДНЯЯ </a:t>
            </a:r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  <a:b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-Закреплять умение поливать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растения.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-Привлекать к подкормке зимующих птиц.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-Приучать детей к работе на огороде и в цветнике (посев семян, поливка, сбор урожая).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-Формировать стремление помогать воспитателю приводить в порядок используемое в трудовой деятельности оборудование (очищать, просуши­вать, относить в отведенное место).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8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2060849"/>
            <a:ext cx="6982544" cy="1539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</a:t>
            </a:r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  <a:b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-Закреплять умение выполнять различные поручения связанные с уходом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растениями уголка природы; выполнять обязанности дежурного в уголке природы (поливать комнатные растения, рыхлить почву и т.д.).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-Осенью привлекать детей к уборке овощей на огороде, сбору семян, пересаживанию цветущих растений из грунта в уголок природы. 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-Зимой привлекать детей к сгребанию снега к стволам деревьев и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кустарникам, 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посадке корнеплодов, помощи взрослым в создании фигур и построек из снега.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-Весной привлекать детей к посеву семян овощей, цветов, высадке рас­сады; летом — к рыхлению почвы, поливке грядок и клумб.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41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a34caef1a9e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24543" y="-95250"/>
            <a:ext cx="9468544" cy="70485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75656" y="2060849"/>
            <a:ext cx="6982544" cy="1539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ПОДГОТОВИТЕЛЬНАЯ </a:t>
            </a:r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ШКОЛЕ ГРУППА</a:t>
            </a:r>
            <a:r>
              <a:rPr lang="ru-RU" sz="1800" b="1" i="1" u="sng" dirty="0"/>
              <a:t/>
            </a:r>
            <a:br>
              <a:rPr lang="ru-RU" sz="1800" b="1" i="1" u="sng" dirty="0"/>
            </a:b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-Воспитывать трудолюбие, наблюдательность, береж­ное отношение к окружающей природе.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-Закреплять умение самостоятельно и ответственно выполнять обязаннос­ти дежурного в уголке природы: поливать комнатные растения, рыхлить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почву.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-Осенью привлекать детей к уборке овощей с огорода, сбору семян, выкапыванию луковиц, клубней цветов, перекапыванию грядок, пересаживанию цветущих растений из грунта в уголок природы.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-Зимой привлекать к сгребанию снега к стволам деревьев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кустарникам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-Весной привлекать детей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посеву семян (овощей, цветов), высадке рассады.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привлекать к участию в рыхлении почвы, прополке и окучива­нии, поливе грядок и клумб.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sz="2000" b="1" i="1" u="sng" dirty="0"/>
              <a:t/>
            </a:r>
            <a:br>
              <a:rPr lang="ru-RU" sz="2000" b="1" i="1" u="sng" dirty="0"/>
            </a:br>
            <a:r>
              <a:rPr lang="ru-RU" sz="2000" b="1" i="1" u="sng" dirty="0" smtClean="0"/>
              <a:t/>
            </a:r>
            <a:br>
              <a:rPr lang="ru-RU" sz="2000" b="1" i="1" u="sng" dirty="0" smtClean="0"/>
            </a:br>
            <a: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1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3" name="Лента лицом вверх 2"/>
          <p:cNvSpPr/>
          <p:nvPr/>
        </p:nvSpPr>
        <p:spPr>
          <a:xfrm>
            <a:off x="539552" y="260648"/>
            <a:ext cx="8064896" cy="864096"/>
          </a:xfrm>
          <a:prstGeom prst="ribbon2">
            <a:avLst>
              <a:gd name="adj1" fmla="val 0"/>
              <a:gd name="adj2" fmla="val 75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Средства, методы и приемы трудового воспитания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96752"/>
            <a:ext cx="7920880" cy="540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 в процессе режимных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моментов в течение всего дня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Наблюдения за трудом взрослых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трудовой деятельности и посильной помощи взрослым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Художественные средства (изо, музыка,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художественная литература и др.)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Дидактические, настольные, с/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картин, иллюстраций, картинок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ИКТ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Интеграция образовательных областей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Воспитывать у детей бережное отношение к результатам своего труда.</a:t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Приучать экономно расходовать материалы.</a:t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Выполняя ту или иную задачу, каждый ребёнок должен затрачивать определённые усилия в соответствии с его возможностями.</a:t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Надо учитывать физические возможности, состояние здоровья и индивидуальные особенности каждого ребёнка.</a:t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Обеспечивать детям чёткий и грамотный показ приёмов работы.</a:t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Знакомить родителей с содержанием </a:t>
            </a:r>
            <a:r>
              <a:rPr lang="ru-RU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тркда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детском саду, используя различные формы.</a:t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 наибольшей пользой использовать прогулки, наполнять их трудом, не снижая двигательной активности.</a:t>
            </a: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5656" y="188913"/>
            <a:ext cx="720080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советы (при организации труда дошкольников):</a:t>
            </a:r>
            <a:endParaRPr lang="ru-RU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115615" y="33265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Список литературы:</a:t>
            </a:r>
            <a:r>
              <a:rPr lang="ru-RU" sz="1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05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-«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МЫ». Программа экологического образования детей /Н.Н.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Кондратьева 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др. – 2-е изд., </a:t>
            </a:r>
            <a:r>
              <a:rPr lang="ru-RU" sz="2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 доп.– СПб: «Детство-пресс», 2001. – 240 с.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Николаева С.Н. Методика экологического воспитания  дошкольников. – М.: Издательский центр «Академия», 1999. – 184 с.</a:t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РОЖДЕНИЯ ДО ШКОЛЫ. Основная общеобразовательная программа дошкольного образования / Под ред. Н. Е. </a:t>
            </a:r>
            <a:r>
              <a:rPr lang="ru-RU" sz="20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Вераксы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 С. Комаровой, М. А. Васильевой. - М.: МОЗАИКА-СИНТЕЗ, 2010. - 304 с. 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Куцакова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Л.В. Нравственно-трудовое воспитание ребёнка-дошкольника.- М.: «</a:t>
            </a:r>
            <a:r>
              <a:rPr lang="ru-RU" sz="2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Владос</a:t>
            </a: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2005.</a:t>
            </a: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1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75856" y="2420888"/>
            <a:ext cx="53331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Труд- основное условие всей 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человеческой жизни –и при том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такой степени, что мы в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известном смысле должны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сказать: ТРУД создал самого</a:t>
            </a:r>
          </a:p>
          <a:p>
            <a:r>
              <a:rPr lang="ru-RU" sz="2800" b="1" i="1" dirty="0" smtClean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человека»    Ф.Энгельс</a:t>
            </a:r>
            <a:endParaRPr lang="ru-RU" sz="2800" b="1" i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Ирина\Desktop\труд фото\904dc173f2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275856" y="2996952"/>
            <a:ext cx="5184576" cy="1584176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труд фото\1272348220_incora86_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85689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принцип трудового воспитания – принцип семь «САМО-»:</a:t>
            </a:r>
          </a:p>
          <a:p>
            <a:pPr marL="571500" indent="-571500">
              <a:buFontTx/>
              <a:buChar char="-"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Самостоятельность</a:t>
            </a:r>
          </a:p>
          <a:p>
            <a:pPr marL="571500" indent="-571500">
              <a:buFontTx/>
              <a:buChar char="-"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Самовыражение</a:t>
            </a:r>
          </a:p>
          <a:p>
            <a:pPr marL="571500" indent="-571500">
              <a:buFontTx/>
              <a:buChar char="-"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Самоутверждение </a:t>
            </a:r>
          </a:p>
          <a:p>
            <a:pPr marL="571500" indent="-571500">
              <a:buFontTx/>
              <a:buChar char="-"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</a:p>
          <a:p>
            <a:pPr marL="571500" indent="-571500">
              <a:buFontTx/>
              <a:buChar char="-"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</a:p>
          <a:p>
            <a:pPr marL="571500" indent="-571500">
              <a:buFontTx/>
              <a:buChar char="-"/>
            </a:pP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Самообучение</a:t>
            </a:r>
          </a:p>
          <a:p>
            <a:pPr marL="571500" indent="-571500">
              <a:buFontTx/>
              <a:buChar char="-"/>
            </a:pPr>
            <a:r>
              <a:rPr lang="ru-RU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амовоспитание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труд фото\1272348220_incora86_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Определяющая позиция педагога при этом </a:t>
            </a:r>
            <a:r>
              <a:rPr lang="ru-RU" sz="28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 помочь ребёнку в активном и самостоятельном приобретении собственного опыта, развить желания и потребности ребёнка в получении определённых трудовых умений (доступных возрасту ребёнка).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339752" y="188640"/>
            <a:ext cx="6624736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трудового воспитания дошкольника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2060848"/>
            <a:ext cx="5256584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положительного отношения ребенка к труду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940152" y="148478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188640"/>
            <a:ext cx="7992888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трудового воспитания в ДОУ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3861048"/>
            <a:ext cx="43204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трудом взрослых, воспитание уважения к  труженику и  результатам его труда, стремление оказывать посильную помощь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338437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трудовым умениям и навыкам, их дальнейшее совершенствование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636912"/>
            <a:ext cx="32186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Воспитание интереса к труду, трудолюбия, ответственности, самостоятельности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5229200"/>
            <a:ext cx="50405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взаимоотношений и  приобретение социального опыта взаимодействия (воспитание общественно- направленных мотивов труда, умений </a:t>
            </a:r>
            <a:r>
              <a:rPr lang="ru-RU" dirty="0" err="1" smtClean="0"/>
              <a:t>труиться</a:t>
            </a:r>
            <a:r>
              <a:rPr lang="ru-RU" dirty="0" smtClean="0"/>
              <a:t> в коллективе и для коллектива)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35896" y="1268760"/>
            <a:ext cx="93610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211960" y="1412776"/>
            <a:ext cx="72008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44208" y="1412776"/>
            <a:ext cx="1152128" cy="3600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004048" y="1412776"/>
            <a:ext cx="57606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2700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17140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труду в природе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938613"/>
              </p:ext>
            </p:extLst>
          </p:nvPr>
        </p:nvGraphicFramePr>
        <p:xfrm>
          <a:off x="1763688" y="1121494"/>
          <a:ext cx="5640288" cy="57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144"/>
                <a:gridCol w="2820144"/>
              </a:tblGrid>
              <a:tr h="2960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Педагогические требования</a:t>
                      </a:r>
                      <a:endParaRPr lang="ru-RU" sz="1600" b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Гигиенические требования</a:t>
                      </a:r>
                      <a:endParaRPr lang="ru-RU" sz="1600" b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488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Труд в природе должен являться соединением умственного и физического усилия.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Труд должен быть посильным.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</a:tr>
              <a:tr h="138680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Формирование знаний умений и навыков.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Необходимо следить за дозировкой труда: младшая группа – 10 мин., средняя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группа – 15 мин., старшая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г</a:t>
                      </a:r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руппа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– 20 мин., подготовительная группа – 25-30 мин.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</a:tr>
              <a:tr h="9488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Труд должен быть целенаправленным.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В труде необходимо следить за правильной осанкой и состоянием ребёнка.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</a:tr>
              <a:tr h="11678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Труд должен быть спланирован, чтобы дети смогли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получить результат своего труда.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Оборудование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и инвентарь должны быть безопасными, эстетическими, соответствовать росту и возрасту ребёнка.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</a:tr>
              <a:tr h="94886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Необходимо сочетать индивидуальные и коллективные формы организации</a:t>
                      </a:r>
                      <a:r>
                        <a:rPr lang="ru-RU" sz="1400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труда.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8000"/>
                          </a:solidFill>
                          <a:effectLst/>
                        </a:rPr>
                        <a:t>- Труд должен проходить в хорошей гигиенической обстановке.</a:t>
                      </a:r>
                      <a:endParaRPr lang="ru-RU" sz="1400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0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90" y="-99392"/>
            <a:ext cx="9143999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в работе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75260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Знакомство с трудом взрослых</a:t>
            </a:r>
          </a:p>
          <a:p>
            <a:pPr algn="l">
              <a:lnSpc>
                <a:spcPct val="150000"/>
              </a:lnSpc>
            </a:pPr>
            <a:r>
              <a:rPr lang="ru-RU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Организация труда детей</a:t>
            </a:r>
            <a:endParaRPr lang="ru-RU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1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рина\Desktop\труд фото\12204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1988840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</a:p>
          <a:p>
            <a:pPr algn="ctr"/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труда детей</a:t>
            </a:r>
            <a:endParaRPr lang="ru-RU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057800"/>
            <a:ext cx="35283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в группе трудовой атмосферы, постоянной занятости, стремление  к полезным делам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759624" y="404664"/>
            <a:ext cx="3384376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Систематическое включение каждого ребенка в труд на правах партнера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463" y="5022012"/>
            <a:ext cx="3275537" cy="1835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 нагрузки, состояния здоровья , интересов, способностей ребенка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59632" y="3429000"/>
            <a:ext cx="316835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мотивации  трудовой деятельности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0" y="476672"/>
            <a:ext cx="309634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эмоционально-положительной обстановки в процессе труда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04048" y="3429000"/>
            <a:ext cx="309634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заинтересованности педагога 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131840" y="188640"/>
            <a:ext cx="264259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 оборудования для труда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347864" y="4509120"/>
            <a:ext cx="24985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Поощрения в процессе и по результатам труда </a:t>
            </a:r>
            <a:endParaRPr lang="ru-RU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7452320" y="3356992"/>
            <a:ext cx="86409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899592" y="3356992"/>
            <a:ext cx="1008112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572000" y="112474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652120" y="162880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2987824" y="162880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4067944" y="342900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076056" y="3429000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716016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593</Words>
  <Application>Microsoft Office PowerPoint</Application>
  <PresentationFormat>Экран (4:3)</PresentationFormat>
  <Paragraphs>116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Times New Roman</vt:lpstr>
      <vt:lpstr>Wingdings</vt:lpstr>
      <vt:lpstr>Тема Office</vt:lpstr>
      <vt:lpstr>Труд как средство экологического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труду в природе</vt:lpstr>
      <vt:lpstr>Основные направления в работе</vt:lpstr>
      <vt:lpstr>Презентация PowerPoint</vt:lpstr>
      <vt:lpstr>Презентация PowerPoint</vt:lpstr>
      <vt:lpstr>Труд в природе по программе «От рождения до школы» в каждой возрастной группе</vt:lpstr>
      <vt:lpstr>ПЕРВАЯ МЛАДШАЯ ГРУППА  - В помещении и на участке привлекать внимание детей к тому, как взрослый ухаживает за растениями (поливает).  -Формировать желание бережно относиться к растениям.  -Воспитывать интерес к труду взрослых.   -Расширять круг наблюдений детей за трудом взрослых.   -Обращать их внимание на то, что и как делает взрослый, зачем он выполняет те или иные действия.   -Поддерживать жела­ние помогать взрослым. </vt:lpstr>
      <vt:lpstr> </vt:lpstr>
      <vt:lpstr>    СРЕДНЯЯ ГРУППА  -Закреплять умение поливать растения.  -Привлекать к подкормке зимующих птиц.  -Приучать детей к работе на огороде и в цветнике (посев семян, поливка, сбор урожая).  -Формировать стремление помогать воспитателю приводить в порядок используемое в трудовой деятельности оборудование (очищать, просуши­вать, относить в отведенное место).  </vt:lpstr>
      <vt:lpstr>          СТАРШАЯ ГРУППА  -Закреплять умение выполнять различные поручения связанные с уходом за растениями уголка природы; выполнять обязанности дежурного в уголке природы (поливать комнатные растения, рыхлить почву и т.д.).  -Осенью привлекать детей к уборке овощей на огороде, сбору семян, пересаживанию цветущих растений из грунта в уголок природы.   -Зимой привлекать детей к сгребанию снега к стволам деревьев и кустарникам, посадке корнеплодов, помощи взрослым в создании фигур и построек из снега.  -Весной привлекать детей к посеву семян овощей, цветов, высадке рас­сады; летом — к рыхлению почвы, поливке грядок и клумб.   </vt:lpstr>
      <vt:lpstr>               ПОДГОТОВИТЕЛЬНАЯ К ШКОЛЕ ГРУППА  -Воспитывать трудолюбие, наблюдательность, береж­ное отношение к окружающей природе.  -Закреплять умение самостоятельно и ответственно выполнять обязаннос­ти дежурного в уголке природы: поливать комнатные растения, рыхлить почву.  -Осенью привлекать детей к уборке овощей с огорода, сбору семян, выкапыванию луковиц, клубней цветов, перекапыванию грядок, пересаживанию цветущих растений из грунта в уголок природы.  -Зимой привлекать к сгребанию снега к стволам деревьев и кустарникам.  -Весной привлекать детей к посеву семян (овощей, цветов), высадке рассады. Летом привлекать к участию в рыхлении почвы, прополке и окучива­нии, поливе грядок и клумб.         </vt:lpstr>
      <vt:lpstr>Презентация PowerPoint</vt:lpstr>
      <vt:lpstr>    - Воспитывать у детей бережное отношение к результатам своего труда. - Приучать экономно расходовать материалы. - Выполняя ту или иную задачу, каждый ребёнок должен затрачивать определённые усилия в соответствии с его возможностями. - Надо учитывать физические возможности, состояние здоровья и индивидуальные особенности каждого ребёнка. - Обеспечивать детям чёткий и грамотный показ приёмов работы. - Знакомить родителей с содержанием тркда в детском саду, используя различные формы. - С наибольшей пользой использовать прогулки, наполнять их трудом, не снижая двигательной активности.</vt:lpstr>
      <vt:lpstr>   -«МЫ». Программа экологического образования детей /Н.Н. Кондратьева и др. – 2-е изд., испр. и доп.– СПб: «Детство-пресс», 2001. – 240 с. -Николаева С.Н. Методика экологического воспитания  дошкольников. – М.: Издательский центр «Академия», 1999. – 184 с. -ОТ РОЖДЕНИЯ ДО ШКОЛЫ. Основная общеобразовательная программа дошкольного образования / Под ред. Н. Е. Вераксы, Т. С. Комаровой, М. А. Васильевой. - М.: МОЗАИКА-СИНТЕЗ, 2010. - 304 с.  - Куцакова Л.В. Нравственно-трудовое воспитание ребёнка-дошкольника.- М.: «Владос», 2005.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Me</cp:lastModifiedBy>
  <cp:revision>102</cp:revision>
  <dcterms:created xsi:type="dcterms:W3CDTF">2013-03-17T20:31:18Z</dcterms:created>
  <dcterms:modified xsi:type="dcterms:W3CDTF">2015-03-29T19:35:56Z</dcterms:modified>
</cp:coreProperties>
</file>