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301" r:id="rId10"/>
    <p:sldId id="302" r:id="rId11"/>
    <p:sldId id="295" r:id="rId12"/>
    <p:sldId id="296" r:id="rId13"/>
    <p:sldId id="304" r:id="rId14"/>
    <p:sldId id="297" r:id="rId15"/>
    <p:sldId id="298" r:id="rId16"/>
    <p:sldId id="303" r:id="rId17"/>
    <p:sldId id="299" r:id="rId18"/>
    <p:sldId id="30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91713"/>
    <a:srgbClr val="CC0000"/>
    <a:srgbClr val="00682F"/>
    <a:srgbClr val="FF8B8B"/>
    <a:srgbClr val="FDE89D"/>
    <a:srgbClr val="FDD69D"/>
    <a:srgbClr val="FFF4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E53D-DDAF-4B47-B285-2B70527EAA1C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879E-2596-49D5-AF3B-6BDFDA397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879E-2596-49D5-AF3B-6BDFDA397D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A267-5A54-4A98-9D95-9152DD3CD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5FF7-1156-4776-B5B5-5B3035BDF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5E93-6FA9-40EC-A092-3B2408E06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9804-0196-42D5-8465-2EDA17C88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9C1F-114B-48F3-A1F7-362BE58ED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AEBF9-F369-48E0-B1A4-16033BF8B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932C-481D-4759-83DE-3E8797943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EA7D-300F-4508-B87A-A0EAA9C09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F09D-B2FE-4123-8475-FD98EFDA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EE09-9BD3-4F61-8112-374D4B713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82D9-4EFB-4AEF-9BAA-957D4136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1130CD8-AF4C-4B22-BF3B-C04EEC7C6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900igr.net/datai/istorija/Russkij-narod/0022-058-Kogda-rech-zakhodit-o-russkikh-traditsijakh-to-bolshinstvo-ukazyvaet-na.jpg&amp;iorient=&amp;icolor=&amp;p=2&amp;site=&amp;text=%D0%BA%D0%BD%D0%B8%D0%B3%D0%B8%20%D0%B4%D0%B5%D1%82%D1%8F%D0%BC%20%D0%BE%20%20%D1%82%D1%80%D0%B0%D0%B4%D0%B8%D1%86%D0%B8%D1%8F%D1%85%20%D0%B8%20%D0%BE%D0%B1%D1%8B%D1%87%D0%B0%D1%8F%D1%85%20%D1%80%D1%83%D1%81%D1%81%D0%BA%D0%BE%D0%B3%D0%BE%20%D0%BD%D0%B0%D1%80%D0%BE%D0%B4%D0%B0&amp;wp=&amp;pos=60&amp;isize=&amp;type=&amp;recent=&amp;rpt=simage&amp;itype=&amp;nojs=1" TargetMode="External"/><Relationship Id="rId13" Type="http://schemas.openxmlformats.org/officeDocument/2006/relationships/hyperlink" Target="http://www.kmrz.ru/catimg/34/344843.jpg" TargetMode="External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0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17" Type="http://schemas.openxmlformats.org/officeDocument/2006/relationships/hyperlink" Target="http://mediatekaioc.narod.ru/images/p95_prazdnikiiobyichai.jpg" TargetMode="External"/><Relationship Id="rId2" Type="http://schemas.openxmlformats.org/officeDocument/2006/relationships/hyperlink" Target="http://klk.pp.ru/uploads/posts/uz-v1.jpg" TargetMode="External"/><Relationship Id="rId16" Type="http://schemas.openxmlformats.org/officeDocument/2006/relationships/image" Target="../media/image17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stat.vcene.ua/common/image/product/90/9005/900528/preview.jpg&amp;iorient=&amp;nojs=1&amp;icolor=&amp;p=7&amp;site=&amp;text=%D0%BB%D0%B8%D1%82%D0%B5%D1%80%D0%B0%D1%82%D1%83%D1%80%D0%B0%20%D0%BE%20%D0%BD%D0%B0%D1%80%D0%BE%D0%B4%D1%8B%20%D1%80%D0%BE%D1%81%D1%81%D0%B8%D0%B8%20%D0%B8%20%D0%B8%D1%85%20%D1%82%D1%80%D0%B0%D0%B4%D0%B8%D1%86%D0%B8%D0%B8&amp;wp=&amp;pos=221&amp;recent=&amp;type=&amp;isize=&amp;rpt=simage&amp;itype=" TargetMode="External"/><Relationship Id="rId11" Type="http://schemas.openxmlformats.org/officeDocument/2006/relationships/hyperlink" Target="http://images.yandex.ru/yandsearch?img_url=http://www.ozon.ru/multimedia/books_covers/sv266.jpg&amp;iorient=&amp;icolor=&amp;site=&amp;text=%D0%B4%D0%B5%D1%82%D1%8F%D0%BC%20%D0%BE%20%20%D1%82%D1%80%D0%B0%D0%B4%D0%B8%D1%86%D0%B8%D1%8F%D1%85%20%D0%B8%20%D0%BE%D0%B1%D1%8B%D1%87%D0%B0%D1%8F%D1%85%20%D1%80%D1%83%D1%81%D1%81%D0%BA%D0%BE%D0%B3%D0%BE%20%D0%BD%D0%B0%D1%80%D0%BE%D0%B4%D0%B0&amp;wp=&amp;pos=21&amp;isize=&amp;type=&amp;recent=&amp;rpt=simage&amp;itype=&amp;nojs=1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19" Type="http://schemas.openxmlformats.org/officeDocument/2006/relationships/hyperlink" Target="http://libgmb.ru/images/kukli_i_knigi/IMG_0009.jp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971550" y="333374"/>
            <a:ext cx="7561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6000" b="1" dirty="0">
              <a:solidFill>
                <a:srgbClr val="7030A0"/>
              </a:solidFill>
              <a:latin typeface="Bolero script" pitchFamily="66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475656" y="1916832"/>
            <a:ext cx="698477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2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Проект</a:t>
            </a:r>
          </a:p>
          <a:p>
            <a:pPr algn="ctr" eaLnBrk="0" hangingPunct="0"/>
            <a:r>
              <a:rPr lang="ru-RU" sz="32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«Народные праздники, обычаи и традиции русского народа»</a:t>
            </a:r>
            <a:endParaRPr lang="ru-RU" sz="3200" b="1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eaLnBrk="0" hangingPunct="0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1187624" y="188640"/>
            <a:ext cx="7632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/>
                </a:solidFill>
              </a:rPr>
              <a:t>Муниципальное  бюджетное дошкольное  образовательное учреждение</a:t>
            </a:r>
          </a:p>
          <a:p>
            <a:pPr algn="ctr"/>
            <a:r>
              <a:rPr lang="ru-RU" sz="1100" b="1" dirty="0" smtClean="0">
                <a:solidFill>
                  <a:schemeClr val="accent2"/>
                </a:solidFill>
              </a:rPr>
              <a:t>детский  сад  </a:t>
            </a:r>
            <a:r>
              <a:rPr lang="ru-RU" sz="1100" b="1" dirty="0" err="1" smtClean="0">
                <a:solidFill>
                  <a:schemeClr val="accent2"/>
                </a:solidFill>
              </a:rPr>
              <a:t>общеразвивающего</a:t>
            </a:r>
            <a:r>
              <a:rPr lang="ru-RU" sz="1100" b="1" dirty="0" smtClean="0">
                <a:solidFill>
                  <a:schemeClr val="accent2"/>
                </a:solidFill>
              </a:rPr>
              <a:t> вида с приоритетным</a:t>
            </a:r>
          </a:p>
          <a:p>
            <a:pPr algn="ctr"/>
            <a:r>
              <a:rPr lang="ru-RU" sz="1100" b="1" dirty="0" smtClean="0">
                <a:solidFill>
                  <a:schemeClr val="accent2"/>
                </a:solidFill>
              </a:rPr>
              <a:t>осуществлением деятельности по художественно-эстетическому направлению развития детей второй категории</a:t>
            </a:r>
          </a:p>
          <a:p>
            <a:pPr algn="ctr"/>
            <a:r>
              <a:rPr lang="ru-RU" sz="1100" b="1" dirty="0" smtClean="0">
                <a:solidFill>
                  <a:schemeClr val="accent2"/>
                </a:solidFill>
              </a:rPr>
              <a:t>№4 «Светлячок»</a:t>
            </a:r>
          </a:p>
          <a:p>
            <a:pPr algn="ctr"/>
            <a:r>
              <a:rPr lang="ru-RU" sz="1100" b="1" dirty="0" smtClean="0">
                <a:solidFill>
                  <a:schemeClr val="accent2"/>
                </a:solidFill>
              </a:rPr>
              <a:t>г. Сальска.</a:t>
            </a:r>
            <a:endParaRPr lang="ru-RU" sz="1100" b="1" dirty="0">
              <a:solidFill>
                <a:schemeClr val="accent2"/>
              </a:solidFill>
            </a:endParaRPr>
          </a:p>
        </p:txBody>
      </p:sp>
      <p:sp>
        <p:nvSpPr>
          <p:cNvPr id="2054" name="Прямоугольник 8"/>
          <p:cNvSpPr>
            <a:spLocks noChangeArrowheads="1"/>
          </p:cNvSpPr>
          <p:nvPr/>
        </p:nvSpPr>
        <p:spPr bwMode="auto">
          <a:xfrm>
            <a:off x="928662" y="6334780"/>
            <a:ext cx="2600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</a:rPr>
              <a:t>Автор: Пономарь Л. Н. , воспитатель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pic>
        <p:nvPicPr>
          <p:cNvPr id="2056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00760" y="3500438"/>
            <a:ext cx="2286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/>
                </a:solidFill>
              </a:rPr>
              <a:t>Очень часто за событиями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И за сутолокою дней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Старины своей не помним,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Забывая мы о ней.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Стали более привычными 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Нам полеты на Луну.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Вспомним 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                   старые обычаи!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Вспомним 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                   нашу старину!</a:t>
            </a:r>
          </a:p>
          <a:p>
            <a:r>
              <a:rPr lang="ru-RU" dirty="0" smtClean="0"/>
              <a:t>                  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210146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Система педагогического воздействия, направленная на изучения проблемы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571184" cy="4968552"/>
          </a:xfrm>
        </p:spPr>
        <p:txBody>
          <a:bodyPr/>
          <a:lstStyle/>
          <a:p>
            <a:r>
              <a:rPr lang="ru-RU" sz="2000" dirty="0" smtClean="0"/>
              <a:t>Повседневное общение с детьми – эмоциональные рассказы педагога о жизни предков, их культуре в сочетании со слушанием народной музыки </a:t>
            </a:r>
          </a:p>
          <a:p>
            <a:r>
              <a:rPr lang="ru-RU" sz="2000" dirty="0" smtClean="0"/>
              <a:t>Показ видеоматериала по теме:</a:t>
            </a:r>
          </a:p>
          <a:p>
            <a:pPr>
              <a:buNone/>
            </a:pPr>
            <a:r>
              <a:rPr lang="ru-RU" sz="2000" dirty="0" smtClean="0"/>
              <a:t>«Народный костюм», «Народная кухня», «Традиции и обычаи»</a:t>
            </a:r>
          </a:p>
          <a:p>
            <a:r>
              <a:rPr lang="ru-RU" sz="2000" dirty="0" smtClean="0"/>
              <a:t>Взаимодействие с родителями  - сбор информации о жизни славян, их укладе</a:t>
            </a:r>
          </a:p>
          <a:p>
            <a:r>
              <a:rPr lang="ru-RU" sz="2000" dirty="0" smtClean="0"/>
              <a:t>Взаимодействие с учреждениями социума (музей искусства им. </a:t>
            </a:r>
            <a:r>
              <a:rPr lang="ru-RU" sz="2000" dirty="0" err="1" smtClean="0"/>
              <a:t>Нечитайло</a:t>
            </a:r>
            <a:r>
              <a:rPr lang="ru-RU" sz="2000" dirty="0" smtClean="0"/>
              <a:t>, центральная районная библиотека)</a:t>
            </a:r>
          </a:p>
          <a:p>
            <a:r>
              <a:rPr lang="ru-RU" sz="2000" dirty="0" smtClean="0"/>
              <a:t>Самостоятельная деятельность (народные и развивающие игры)</a:t>
            </a:r>
          </a:p>
          <a:p>
            <a:r>
              <a:rPr lang="ru-RU" sz="2000" dirty="0" smtClean="0"/>
              <a:t>Культурно – </a:t>
            </a:r>
            <a:r>
              <a:rPr lang="ru-RU" sz="2000" dirty="0" err="1" smtClean="0"/>
              <a:t>досуговая</a:t>
            </a:r>
            <a:r>
              <a:rPr lang="ru-RU" sz="2000" dirty="0" smtClean="0"/>
              <a:t> деятельность, познавательные развлечения</a:t>
            </a:r>
            <a:endParaRPr lang="ru-RU" sz="2000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686700" cy="4340237"/>
          </a:xfrm>
        </p:spPr>
        <p:txBody>
          <a:bodyPr/>
          <a:lstStyle/>
          <a:p>
            <a:r>
              <a:rPr lang="ru-RU" dirty="0" smtClean="0"/>
              <a:t>Выбор темы проекта</a:t>
            </a:r>
          </a:p>
          <a:p>
            <a:r>
              <a:rPr lang="ru-RU" dirty="0" smtClean="0"/>
              <a:t>Подбор литературы </a:t>
            </a:r>
          </a:p>
          <a:p>
            <a:r>
              <a:rPr lang="ru-RU" dirty="0" smtClean="0"/>
              <a:t>Составление плана тематических мероприятий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Содержание первого этапа проекта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://sp-96.ru/sp/photos/s/97/97aef0f8844a0fe83fcd15cea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2596771" cy="3623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Реализация проекта через проведение народных праздников:</a:t>
            </a:r>
          </a:p>
          <a:p>
            <a:r>
              <a:rPr lang="ru-RU" sz="2400" i="1" dirty="0" smtClean="0">
                <a:solidFill>
                  <a:schemeClr val="accent2"/>
                </a:solidFill>
              </a:rPr>
              <a:t>Яблочный спас (развлечение) </a:t>
            </a:r>
          </a:p>
          <a:p>
            <a:r>
              <a:rPr lang="ru-RU" sz="2400" i="1" dirty="0" smtClean="0">
                <a:solidFill>
                  <a:schemeClr val="accent2"/>
                </a:solidFill>
              </a:rPr>
              <a:t>Покров Пресвятой Богородицы (сказка «Шарф-Покров»)</a:t>
            </a:r>
          </a:p>
          <a:p>
            <a:r>
              <a:rPr lang="ru-RU" sz="2400" i="1" dirty="0" smtClean="0">
                <a:solidFill>
                  <a:schemeClr val="accent2"/>
                </a:solidFill>
              </a:rPr>
              <a:t>Рождественские колядки (развлечение) </a:t>
            </a:r>
          </a:p>
          <a:p>
            <a:r>
              <a:rPr lang="ru-RU" sz="2400" i="1" dirty="0" smtClean="0">
                <a:solidFill>
                  <a:schemeClr val="accent2"/>
                </a:solidFill>
              </a:rPr>
              <a:t>Масленица (развлечение «Широкая Масленица»)</a:t>
            </a:r>
          </a:p>
          <a:p>
            <a:pPr>
              <a:buNone/>
            </a:pPr>
            <a:endParaRPr lang="ru-RU" sz="2400" i="1" dirty="0" smtClean="0">
              <a:solidFill>
                <a:schemeClr val="accent2"/>
              </a:solidFill>
            </a:endParaRPr>
          </a:p>
          <a:p>
            <a:endParaRPr lang="ru-RU" sz="2400" i="1" dirty="0">
              <a:solidFill>
                <a:schemeClr val="accent2"/>
              </a:solidFill>
            </a:endParaRPr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Содержание второго этапа проекта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819_0952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307183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50819_09410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6" y="3429000"/>
            <a:ext cx="2959093" cy="3278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фото\фото покров\SAM_5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3071810"/>
            <a:ext cx="4691095" cy="351832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F:\фото\фото покров\SAM_5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4143292" cy="310747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829196"/>
          </a:xfrm>
        </p:spPr>
        <p:txBody>
          <a:bodyPr/>
          <a:lstStyle/>
          <a:p>
            <a:r>
              <a:rPr lang="ru-RU" dirty="0" smtClean="0"/>
              <a:t>Анализ достижения целей и </a:t>
            </a:r>
            <a:r>
              <a:rPr lang="ru-RU" dirty="0" smtClean="0"/>
              <a:t>полученных </a:t>
            </a:r>
            <a:r>
              <a:rPr lang="ru-RU" dirty="0" smtClean="0"/>
              <a:t>результатов ( Игра-развлечение «Умники и умницы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Родительское собрание на тему: «Приобщение детей к народным традициям в условиях ФГОС»</a:t>
            </a:r>
            <a:endParaRPr lang="ru-RU" dirty="0" smtClean="0"/>
          </a:p>
          <a:p>
            <a:r>
              <a:rPr lang="ru-RU" dirty="0" smtClean="0"/>
              <a:t>Определение дальнейших направлений реализации проблемы</a:t>
            </a:r>
          </a:p>
          <a:p>
            <a:r>
              <a:rPr lang="ru-RU" dirty="0" smtClean="0"/>
              <a:t>Презентация проекта</a:t>
            </a:r>
          </a:p>
          <a:p>
            <a:endParaRPr lang="ru-RU" dirty="0" smtClean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Содержание третьего этапа проекта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15262" cy="4972072"/>
          </a:xfrm>
        </p:spPr>
        <p:txBody>
          <a:bodyPr/>
          <a:lstStyle/>
          <a:p>
            <a:pPr indent="457200">
              <a:buNone/>
            </a:pPr>
            <a:r>
              <a:rPr lang="ru-RU" sz="1800" dirty="0" smtClean="0"/>
              <a:t>Приобщая детей к истокам русской народной культуре, мы развиваем у них уважение к своему народу, его традициям, обычаем</a:t>
            </a:r>
          </a:p>
          <a:p>
            <a:pPr indent="457200">
              <a:buNone/>
            </a:pPr>
            <a:r>
              <a:rPr lang="ru-RU" sz="1800" dirty="0" smtClean="0"/>
              <a:t>Воспитываем добрые отношения в общении с другими детьми и взрослыми.</a:t>
            </a:r>
          </a:p>
          <a:p>
            <a:pPr indent="457200"/>
            <a:r>
              <a:rPr lang="ru-RU" sz="1800" dirty="0" smtClean="0"/>
              <a:t>Русские народные праздники позволяют решать многие задачи эстетического и нравственного воспитания. Важнейшим принципом их реализации является </a:t>
            </a:r>
            <a:r>
              <a:rPr lang="ru-RU" sz="1800" dirty="0" err="1" smtClean="0"/>
              <a:t>гуманизация</a:t>
            </a:r>
            <a:r>
              <a:rPr lang="ru-RU" sz="1800" dirty="0" smtClean="0"/>
              <a:t> целей педагогической работы с детьми. Именно через праздники взрослый приобщает ребенка к народному искусству и создает условия для его полноценного развития.</a:t>
            </a:r>
          </a:p>
          <a:p>
            <a:pPr indent="457200"/>
            <a:r>
              <a:rPr lang="ru-RU" sz="1800" dirty="0" smtClean="0"/>
              <a:t>Соприкосновение с народным искусством и традициями, участие в народных праздниках духовно обогащают ребенка, воспитывают гордость за свой народ, поддерживают интерес к его истории и культуре. Народные праздники способствуют тому, чтобы дети хорошо знали и уважали свое прошлое, свои истоки, историю и культуру своего народа.</a:t>
            </a:r>
          </a:p>
          <a:p>
            <a:pPr indent="342900">
              <a:buNone/>
            </a:pPr>
            <a:endParaRPr lang="ru-RU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Итоги реализации проекта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2959738" cy="73946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Литература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im3-tub-ru.yandex.net/i?id=520387936-1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425" y="2205038"/>
            <a:ext cx="12239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im4-tub-ru.yandex.net/i?id=250978463-5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7312" y="2205038"/>
            <a:ext cx="12954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ttp://im4-tub-ru.yandex.net/i?id=497938428-3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437063"/>
            <a:ext cx="14398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http://im5-tub-ru.yandex.net/i?id=158402802-5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2987" y="4508500"/>
            <a:ext cx="1368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2" descr="http://im4-tub-ru.yandex.net/i?id=86326689-42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4429132"/>
            <a:ext cx="13684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http://im6-tub-ru.yandex.net/i?id=373905463-27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214554"/>
            <a:ext cx="13684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http://www.kmrz.ru/catimg/34/344843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20" y="4500570"/>
            <a:ext cx="13684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im4-tub-ru.yandex.net/i?id=292712538-60-7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43570" y="4500570"/>
            <a:ext cx="1439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im8-tub-ru.yandex.net/i?id=535442434-30-7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8082" y="2214554"/>
            <a:ext cx="14509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http://mediatekaioc.narod.ru/images/p95_prazdnikiiobyichai.jp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86644" y="214290"/>
            <a:ext cx="1460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http://libgmb.ru/images/kukli_i_knigi/IMG_0009.jp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57884" y="214290"/>
            <a:ext cx="1195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im2-tub-ru.yandex.net/i?id=453794345-07-7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714744" y="214290"/>
            <a:ext cx="17145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p-96.ru/sp/photos/s/97/97aef0f8844a0fe83fcd15cea7c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28662" y="2285992"/>
            <a:ext cx="138232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632848" cy="1944216"/>
          </a:xfrm>
        </p:spPr>
        <p:txBody>
          <a:bodyPr/>
          <a:lstStyle/>
          <a:p>
            <a:pPr indent="342900">
              <a:buNone/>
            </a:pPr>
            <a:r>
              <a:rPr lang="ru-RU" sz="36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Меняются времена, но вечным остается стремление человека к добру, свету, любви и красоте.</a:t>
            </a:r>
            <a:endParaRPr lang="ru-RU" sz="3600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272808" cy="108012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342900">
              <a:buNone/>
            </a:pPr>
            <a:r>
              <a:rPr lang="ru-RU" sz="4400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endParaRPr lang="ru-RU" sz="4400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F:\фото покров\SAM_5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85860"/>
            <a:ext cx="6476757" cy="4857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43192" cy="99412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Паспорт проекта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71639"/>
            <a:ext cx="7715200" cy="454344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Вид проекта : информационный (предполагается ознакомление участников проекта с</a:t>
            </a:r>
            <a:r>
              <a:rPr lang="en-US" sz="2400" dirty="0" smtClean="0"/>
              <a:t> </a:t>
            </a:r>
            <a:r>
              <a:rPr lang="ru-RU" sz="2400" dirty="0" smtClean="0"/>
              <a:t>традициями, обычаями русского народа);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По продолжительности : средней продолжительности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Сроки реализации : сентябрь 2015г.- апрель2016г.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 База реализации : МБДОУ №4 «Светлячок»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Участники проекта : дети </a:t>
            </a:r>
            <a:r>
              <a:rPr lang="ru-RU" sz="2400" dirty="0" err="1" smtClean="0"/>
              <a:t>общеразвивающей</a:t>
            </a:r>
            <a:r>
              <a:rPr lang="ru-RU" sz="2400" dirty="0" smtClean="0"/>
              <a:t> группы 6-7лет МБДОУ №4, воспитатели, родители.</a:t>
            </a:r>
          </a:p>
          <a:p>
            <a:endParaRPr lang="ru-RU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Актуальность проекта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7906072" cy="4608512"/>
          </a:xfrm>
        </p:spPr>
        <p:txBody>
          <a:bodyPr/>
          <a:lstStyle/>
          <a:p>
            <a:pPr indent="342900">
              <a:buNone/>
            </a:pPr>
            <a:r>
              <a:rPr lang="ru-RU" sz="2800" dirty="0" smtClean="0"/>
              <a:t>Яркая культура русского народа складывается из обрядов, обычаев, традиций и праздников. Народные традиции и праздники – это нить, связывающая на с прошлым.</a:t>
            </a:r>
          </a:p>
          <a:p>
            <a:pPr indent="342900">
              <a:buNone/>
            </a:pPr>
            <a:r>
              <a:rPr lang="ru-RU" sz="2800" dirty="0" smtClean="0"/>
              <a:t>Приобщение к миру родной культуры поможет ребенку почувствовать гармонию жизни предков-славян, понять их обычаи и традиции.</a:t>
            </a:r>
            <a:endParaRPr lang="ru-RU" sz="2800" dirty="0"/>
          </a:p>
        </p:txBody>
      </p:sp>
      <p:pic>
        <p:nvPicPr>
          <p:cNvPr id="4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5"/>
            <a:ext cx="7776864" cy="172819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Недостаточный уровень знаний детей о понимании смысла народных праздников, старинных традиций отражающих важные стороны жизни народа.</a:t>
            </a:r>
            <a:endParaRPr lang="ru-RU" sz="2400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826768" cy="778098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776864" cy="1571636"/>
          </a:xfrm>
        </p:spPr>
        <p:txBody>
          <a:bodyPr/>
          <a:lstStyle/>
          <a:p>
            <a:pPr indent="342900"/>
            <a:r>
              <a:rPr lang="ru-RU" sz="1800" dirty="0" smtClean="0"/>
              <a:t>Формирование интереса и любви к праздникам, традициям и обычаям русского народа.</a:t>
            </a:r>
          </a:p>
          <a:p>
            <a:pPr indent="342900"/>
            <a:r>
              <a:rPr lang="ru-RU" sz="1800" dirty="0" smtClean="0"/>
              <a:t>Воспитание творчески развитой личности через активизацию познавательной деятельности дошкольников при приобщении детей к русской национальной культуре.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</a:p>
          <a:p>
            <a:pPr indent="342900"/>
            <a:r>
              <a:rPr lang="ru-RU" sz="1800" dirty="0" smtClean="0"/>
              <a:t>Знакомить детей с народными праздниками, входящими в русский народный календарь, с историей их возникновения( приметы, пословицы, поговорки)</a:t>
            </a:r>
          </a:p>
          <a:p>
            <a:pPr indent="342900"/>
            <a:r>
              <a:rPr lang="ru-RU" sz="1800" dirty="0" smtClean="0"/>
              <a:t>Воспитывать желание перенимать и хранить перенимать и хранить народные традиции</a:t>
            </a:r>
          </a:p>
          <a:p>
            <a:pPr indent="342900"/>
            <a:r>
              <a:rPr lang="ru-RU" sz="1800" dirty="0" smtClean="0"/>
              <a:t>Знакомить детей с историей русского народного костюма</a:t>
            </a:r>
          </a:p>
          <a:p>
            <a:pPr indent="342900"/>
            <a:r>
              <a:rPr lang="ru-RU" sz="1800" dirty="0" smtClean="0"/>
              <a:t>Способствовать развитию познавательной активности, любознательности, развитию у детей лучших черт русского характера</a:t>
            </a:r>
          </a:p>
          <a:p>
            <a:pPr indent="342900"/>
            <a:r>
              <a:rPr lang="ru-RU" sz="1800" dirty="0" smtClean="0"/>
              <a:t>Показать детям красоту русского языка через устное народное творчество, выраженное в песнях, колядках, обрядах.</a:t>
            </a:r>
          </a:p>
          <a:p>
            <a:pPr indent="342900"/>
            <a:r>
              <a:rPr lang="ru-RU" sz="1800" dirty="0" smtClean="0"/>
              <a:t>Пробудить интерес к истории и культуре России</a:t>
            </a:r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060848"/>
            <a:ext cx="38884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27168" cy="778098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Концептуальные положения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776864" cy="172819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Разработка содержания педагогическое процесса по формированию у детей интереса и уважения к праздникам, обычаям русского народа.</a:t>
            </a:r>
            <a:endParaRPr lang="ru-RU" sz="2400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14414" y="2428868"/>
            <a:ext cx="76328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Ресурсные обеспечения </a:t>
            </a:r>
            <a:r>
              <a:rPr kumimoji="0" lang="ru-RU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проекта</a:t>
            </a:r>
            <a:endParaRPr kumimoji="0" lang="ru-RU" sz="36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4000504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Материально-техническая база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Информационно-коммуникативные ресурсы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Учреждения социума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10146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Основные направления проекта: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7571184" cy="4421088"/>
          </a:xfrm>
        </p:spPr>
        <p:txBody>
          <a:bodyPr/>
          <a:lstStyle/>
          <a:p>
            <a:r>
              <a:rPr lang="ru-RU" dirty="0" smtClean="0"/>
              <a:t>бытовая культура и традиции русского народа;</a:t>
            </a:r>
          </a:p>
          <a:p>
            <a:r>
              <a:rPr lang="ru-RU" dirty="0" smtClean="0"/>
              <a:t>Народные календарные праздники (спас - яблочный, покрова - сказка «Шарф- покрова)</a:t>
            </a:r>
          </a:p>
          <a:p>
            <a:r>
              <a:rPr lang="ru-RU" dirty="0" smtClean="0"/>
              <a:t>Семейные традиции (День семьи)</a:t>
            </a:r>
          </a:p>
          <a:p>
            <a:endParaRPr lang="ru-RU" dirty="0"/>
          </a:p>
        </p:txBody>
      </p:sp>
      <p:pic>
        <p:nvPicPr>
          <p:cNvPr id="5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06613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Этапы проекта: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755576" y="1484784"/>
            <a:ext cx="2592288" cy="1512168"/>
            <a:chOff x="755576" y="1988840"/>
            <a:chExt cx="2592288" cy="1512168"/>
          </a:xfrm>
        </p:grpSpPr>
        <p:sp>
          <p:nvSpPr>
            <p:cNvPr id="5" name="Лента лицом вверх 4"/>
            <p:cNvSpPr/>
            <p:nvPr/>
          </p:nvSpPr>
          <p:spPr>
            <a:xfrm>
              <a:off x="755576" y="1988840"/>
              <a:ext cx="2592288" cy="1512168"/>
            </a:xfrm>
            <a:prstGeom prst="ribbon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400" dirty="0"/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7224" y="2504296"/>
              <a:ext cx="22322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Организационно-подготовительный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(июль-август 2015г.)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624" y="2276872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Первый этап</a:t>
              </a:r>
              <a:endPara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28184" y="1412776"/>
            <a:ext cx="2520280" cy="1512168"/>
            <a:chOff x="6156176" y="1988840"/>
            <a:chExt cx="2520280" cy="1512168"/>
          </a:xfrm>
        </p:grpSpPr>
        <p:sp>
          <p:nvSpPr>
            <p:cNvPr id="9" name="Лента лицом вверх 8"/>
            <p:cNvSpPr/>
            <p:nvPr/>
          </p:nvSpPr>
          <p:spPr>
            <a:xfrm>
              <a:off x="6156176" y="1988840"/>
              <a:ext cx="2520280" cy="1512168"/>
            </a:xfrm>
            <a:prstGeom prst="ribbon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8224" y="2204864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Третий этап</a:t>
              </a:r>
              <a:endPara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8818" y="2504866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Заключительный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(апрель 2016г.)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491880" y="1700808"/>
            <a:ext cx="2520280" cy="1512168"/>
            <a:chOff x="3491880" y="2276872"/>
            <a:chExt cx="2520280" cy="1512168"/>
          </a:xfrm>
        </p:grpSpPr>
        <p:sp>
          <p:nvSpPr>
            <p:cNvPr id="8" name="Лента лицом вверх 7"/>
            <p:cNvSpPr/>
            <p:nvPr/>
          </p:nvSpPr>
          <p:spPr>
            <a:xfrm flipV="1">
              <a:off x="3491880" y="2276872"/>
              <a:ext cx="2520280" cy="1512168"/>
            </a:xfrm>
            <a:prstGeom prst="ribbon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920" y="2492896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Второй этап</a:t>
              </a:r>
              <a:endPara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3928" y="292494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dirty="0" smtClean="0">
                  <a:solidFill>
                    <a:schemeClr val="bg1"/>
                  </a:solidFill>
                </a:rPr>
                <a:t>Практический</a:t>
              </a:r>
            </a:p>
            <a:p>
              <a:pPr lvl="0" algn="ctr"/>
              <a:r>
                <a:rPr lang="ru-RU" sz="1400" dirty="0" smtClean="0">
                  <a:solidFill>
                    <a:schemeClr val="bg1"/>
                  </a:solidFill>
                </a:rPr>
                <a:t>(август-март)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Стрелка вниз 15"/>
          <p:cNvSpPr/>
          <p:nvPr/>
        </p:nvSpPr>
        <p:spPr>
          <a:xfrm>
            <a:off x="1835696" y="2996952"/>
            <a:ext cx="504056" cy="108012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36296" y="2996952"/>
            <a:ext cx="504056" cy="108012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99992" y="3284984"/>
            <a:ext cx="504056" cy="8640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4221088"/>
            <a:ext cx="2160240" cy="2448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8" y="4221088"/>
            <a:ext cx="2160240" cy="2448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Итоговое занятие- игра «Умники и </a:t>
            </a:r>
            <a:r>
              <a:rPr lang="ru-RU" sz="1400" dirty="0" smtClean="0">
                <a:solidFill>
                  <a:schemeClr val="bg1"/>
                </a:solidFill>
              </a:rPr>
              <a:t>умницы»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Родительское собрание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День Семьи (собрание – развлечение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43306" y="4214818"/>
            <a:ext cx="2160240" cy="2448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Проведение народных календарных праздников: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1 </a:t>
            </a:r>
            <a:r>
              <a:rPr lang="ru-RU" sz="1600" dirty="0" err="1" smtClean="0"/>
              <a:t>Спас-яблочный</a:t>
            </a:r>
            <a:endParaRPr lang="ru-RU" sz="16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2Покрова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3 Рождество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4Масленица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3608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4365104"/>
            <a:ext cx="20162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Планирование работы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Изучение программ, инноваций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Педагогика сотрудничества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Беседы, </a:t>
            </a:r>
            <a:r>
              <a:rPr lang="ru-RU" sz="1200" dirty="0" smtClean="0">
                <a:solidFill>
                  <a:schemeClr val="bg1"/>
                </a:solidFill>
              </a:rPr>
              <a:t>консультации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Разработка содержания  праздников; </a:t>
            </a:r>
            <a:endParaRPr lang="ru-RU" sz="1200" dirty="0" smtClean="0">
              <a:solidFill>
                <a:schemeClr val="bg1"/>
              </a:solidFill>
              <a:ea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ea typeface="Times New Roman" pitchFamily="18" charset="0"/>
              </a:rPr>
              <a:t>Подбор дидактического материала, литературы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5140" y="6319391"/>
            <a:ext cx="17281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.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21014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Прогнозируемый результат: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571184" cy="4497363"/>
          </a:xfrm>
        </p:spPr>
        <p:txBody>
          <a:bodyPr/>
          <a:lstStyle/>
          <a:p>
            <a:r>
              <a:rPr lang="ru-RU" dirty="0" smtClean="0"/>
              <a:t>Дети стали активно проявлять интерес к народным праздникам, обычаям русского </a:t>
            </a:r>
            <a:r>
              <a:rPr lang="ru-RU" dirty="0" smtClean="0"/>
              <a:t>народа</a:t>
            </a:r>
            <a:endParaRPr lang="ru-RU" dirty="0" smtClean="0"/>
          </a:p>
          <a:p>
            <a:r>
              <a:rPr lang="ru-RU" dirty="0" smtClean="0"/>
              <a:t>Стали эмоционально передавать образы, которые участвовали в народных гуляниях (праздниках)</a:t>
            </a:r>
            <a:endParaRPr lang="ru-RU" dirty="0"/>
          </a:p>
        </p:txBody>
      </p:sp>
      <p:pic>
        <p:nvPicPr>
          <p:cNvPr id="4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810</Words>
  <Application>Microsoft Office PowerPoint</Application>
  <PresentationFormat>Экран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Паспорт проекта </vt:lpstr>
      <vt:lpstr>Актуальность проекта</vt:lpstr>
      <vt:lpstr>Проблема</vt:lpstr>
      <vt:lpstr>Цель:</vt:lpstr>
      <vt:lpstr>Концептуальные положения</vt:lpstr>
      <vt:lpstr>Основные направления проекта:</vt:lpstr>
      <vt:lpstr>Этапы проекта:</vt:lpstr>
      <vt:lpstr>Прогнозируемый результат:</vt:lpstr>
      <vt:lpstr>Система педагогического воздействия, направленная на изучения проблемы</vt:lpstr>
      <vt:lpstr>Содержание первого этапа проекта</vt:lpstr>
      <vt:lpstr>Содержание второго этапа проекта</vt:lpstr>
      <vt:lpstr>Слайд 13</vt:lpstr>
      <vt:lpstr>Содержание третьего этапа проекта</vt:lpstr>
      <vt:lpstr>Итоги реализации проекта</vt:lpstr>
      <vt:lpstr>Литература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Люцифер</cp:lastModifiedBy>
  <cp:revision>172</cp:revision>
  <dcterms:created xsi:type="dcterms:W3CDTF">2010-04-09T05:48:04Z</dcterms:created>
  <dcterms:modified xsi:type="dcterms:W3CDTF">2016-03-07T08:49:50Z</dcterms:modified>
</cp:coreProperties>
</file>