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71" r:id="rId6"/>
    <p:sldId id="272" r:id="rId7"/>
    <p:sldId id="273" r:id="rId8"/>
    <p:sldId id="274" r:id="rId9"/>
    <p:sldId id="275" r:id="rId10"/>
    <p:sldId id="276" r:id="rId11"/>
    <p:sldId id="277" r:id="rId12"/>
    <p:sldId id="278" r:id="rId13"/>
    <p:sldId id="279" r:id="rId14"/>
    <p:sldId id="280" r:id="rId15"/>
    <p:sldId id="259" r:id="rId16"/>
    <p:sldId id="260" r:id="rId17"/>
    <p:sldId id="261" r:id="rId18"/>
    <p:sldId id="282" r:id="rId19"/>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160"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CE954F2-A8E0-4AC7-A053-FFE1A167E620}" type="datetimeFigureOut">
              <a:rPr lang="ru-RU" smtClean="0"/>
              <a:pPr/>
              <a:t>15.02.2016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F32902-AFF6-4340-A6EC-0272E6E53B9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CE954F2-A8E0-4AC7-A053-FFE1A167E620}" type="datetimeFigureOut">
              <a:rPr lang="ru-RU" smtClean="0"/>
              <a:pPr/>
              <a:t>15.02.2016</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EF32902-AFF6-4340-A6EC-0272E6E53B9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belcanto.ru/media/images/uploaded/saint.jpg" TargetMode="External"/><Relationship Id="rId5" Type="http://schemas.openxmlformats.org/officeDocument/2006/relationships/image" Target="../media/image21.jpeg"/><Relationship Id="rId4" Type="http://schemas.openxmlformats.org/officeDocument/2006/relationships/hyperlink" Target="http://img1.liveinternet.ru/images/attach/c/2/73/634/73634007_4000491_prok1.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8680" y="2627784"/>
            <a:ext cx="5829300" cy="1455977"/>
          </a:xfrm>
        </p:spPr>
        <p:txBody>
          <a:bodyPr>
            <a:normAutofit fontScale="90000"/>
          </a:bodyPr>
          <a:lstStyle/>
          <a:p>
            <a:pPr eaLnBrk="0" fontAlgn="base" hangingPunct="0"/>
            <a:r>
              <a:rPr lang="ru-RU" sz="2700" dirty="0" smtClean="0"/>
              <a:t/>
            </a:r>
            <a:br>
              <a:rPr lang="ru-RU" sz="2700" dirty="0" smtClean="0"/>
            </a:br>
            <a:r>
              <a:rPr lang="ru-RU" sz="2700" b="1" dirty="0" smtClean="0"/>
              <a:t>Тема: «Восприятие музыкального произведения  и  ритмопластические композиции (этюды) или   поиграем в музыкальные образы».</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descr="IMG_063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48680" y="4139952"/>
            <a:ext cx="5832648" cy="3860800"/>
          </a:xfrm>
          <a:prstGeom prst="rect">
            <a:avLst/>
          </a:prstGeom>
          <a:ln>
            <a:noFill/>
          </a:ln>
          <a:effectLst>
            <a:softEdge rad="112500"/>
          </a:effectLst>
        </p:spPr>
      </p:pic>
      <p:sp>
        <p:nvSpPr>
          <p:cNvPr id="7" name="TextBox 6"/>
          <p:cNvSpPr txBox="1"/>
          <p:nvPr/>
        </p:nvSpPr>
        <p:spPr>
          <a:xfrm>
            <a:off x="2780928" y="8532440"/>
            <a:ext cx="1944216" cy="369332"/>
          </a:xfrm>
          <a:prstGeom prst="rect">
            <a:avLst/>
          </a:prstGeom>
          <a:noFill/>
        </p:spPr>
        <p:txBody>
          <a:bodyPr wrap="square" rtlCol="0">
            <a:spAutoFit/>
          </a:bodyPr>
          <a:lstStyle/>
          <a:p>
            <a:pPr algn="ctr"/>
            <a:r>
              <a:rPr lang="ru-RU" b="1" dirty="0" smtClean="0"/>
              <a:t>Москва </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515100" cy="2285603"/>
          </a:xfrm>
        </p:spPr>
        <p:txBody>
          <a:bodyPr>
            <a:normAutofit/>
          </a:bodyPr>
          <a:lstStyle/>
          <a:p>
            <a:r>
              <a:rPr lang="ru-RU" sz="3600" dirty="0" smtClean="0"/>
              <a:t>Создание одноактного спектакля .</a:t>
            </a:r>
            <a:r>
              <a:rPr lang="ru-RU" dirty="0" smtClean="0"/>
              <a:t/>
            </a:r>
            <a:br>
              <a:rPr lang="ru-RU" dirty="0" smtClean="0"/>
            </a:br>
            <a:endParaRPr lang="ru-RU" dirty="0"/>
          </a:p>
        </p:txBody>
      </p:sp>
      <p:sp>
        <p:nvSpPr>
          <p:cNvPr id="5" name="TextBox 4"/>
          <p:cNvSpPr txBox="1"/>
          <p:nvPr/>
        </p:nvSpPr>
        <p:spPr>
          <a:xfrm>
            <a:off x="404664" y="2075723"/>
            <a:ext cx="6264696" cy="2339101"/>
          </a:xfrm>
          <a:prstGeom prst="rect">
            <a:avLst/>
          </a:prstGeom>
          <a:noFill/>
        </p:spPr>
        <p:txBody>
          <a:bodyPr wrap="square" rtlCol="0">
            <a:spAutoFit/>
          </a:bodyPr>
          <a:lstStyle/>
          <a:p>
            <a:pPr lvl="0">
              <a:buFont typeface="Wingdings" pitchFamily="2" charset="2"/>
              <a:buChar char="q"/>
            </a:pPr>
            <a:r>
              <a:rPr lang="ru-RU" dirty="0" smtClean="0"/>
              <a:t>образное перевоплощение в персонажей спектакля.</a:t>
            </a:r>
          </a:p>
          <a:p>
            <a:pPr lvl="0">
              <a:buFont typeface="Wingdings" pitchFamily="2" charset="2"/>
              <a:buChar char="q"/>
            </a:pPr>
            <a:r>
              <a:rPr lang="ru-RU" dirty="0" smtClean="0"/>
              <a:t>особая форма «рассказа» в музыке, возможность с помощью пластики прочувствовать музыку, воспринять выразительные движения как средство для передачи содержания  музыки.</a:t>
            </a:r>
          </a:p>
          <a:p>
            <a:pPr lvl="0">
              <a:buFont typeface="Wingdings" pitchFamily="2" charset="2"/>
              <a:buChar char="q"/>
            </a:pPr>
            <a:r>
              <a:rPr lang="ru-RU" dirty="0" smtClean="0"/>
              <a:t>движения выступают в качестве своеобразного художественного языка.</a:t>
            </a:r>
          </a:p>
          <a:p>
            <a:endParaRPr lang="ru-RU" dirty="0"/>
          </a:p>
        </p:txBody>
      </p:sp>
      <p:sp>
        <p:nvSpPr>
          <p:cNvPr id="6" name="TextBox 5"/>
          <p:cNvSpPr txBox="1"/>
          <p:nvPr/>
        </p:nvSpPr>
        <p:spPr>
          <a:xfrm>
            <a:off x="3320988" y="3899927"/>
            <a:ext cx="3294366" cy="4801314"/>
          </a:xfrm>
          <a:prstGeom prst="rect">
            <a:avLst/>
          </a:prstGeom>
          <a:noFill/>
        </p:spPr>
        <p:txBody>
          <a:bodyPr wrap="square" rtlCol="0">
            <a:spAutoFit/>
          </a:bodyPr>
          <a:lstStyle/>
          <a:p>
            <a:r>
              <a:rPr lang="ru-RU" sz="2700" u="sng" cap="small" dirty="0" smtClean="0">
                <a:latin typeface="+mj-lt"/>
                <a:ea typeface="+mj-ea"/>
                <a:cs typeface="+mj-cs"/>
              </a:rPr>
              <a:t>работа над спектаклем:</a:t>
            </a:r>
          </a:p>
          <a:p>
            <a:pPr lvl="0">
              <a:buFont typeface="Wingdings" pitchFamily="2" charset="2"/>
              <a:buChar char="q"/>
            </a:pPr>
            <a:r>
              <a:rPr lang="ru-RU" dirty="0" smtClean="0"/>
              <a:t>прослушивание  каждой пьесы в отдельности</a:t>
            </a:r>
          </a:p>
          <a:p>
            <a:pPr lvl="0">
              <a:buFont typeface="Wingdings" pitchFamily="2" charset="2"/>
              <a:buChar char="q"/>
            </a:pPr>
            <a:r>
              <a:rPr lang="ru-RU" dirty="0" smtClean="0"/>
              <a:t>вопросы и ответы по характеру, структуре произведения (позволяет более детально, осознанно воспринимать музыку, интонации, ритмические фигуры, ассоциируемые с тем или иным музыкальным образом)</a:t>
            </a:r>
          </a:p>
          <a:p>
            <a:pPr lvl="0">
              <a:buFont typeface="Wingdings" pitchFamily="2" charset="2"/>
              <a:buChar char="q"/>
            </a:pPr>
            <a:r>
              <a:rPr lang="ru-RU" dirty="0" smtClean="0"/>
              <a:t>передача образа в каждой пьесе отдельно.</a:t>
            </a:r>
          </a:p>
          <a:p>
            <a:endParaRPr lang="ru-RU" dirty="0"/>
          </a:p>
        </p:txBody>
      </p:sp>
      <p:pic>
        <p:nvPicPr>
          <p:cNvPr id="8" name="Содержимое 3" descr="Изображение 704.jpg"/>
          <p:cNvPicPr>
            <a:picLocks noChangeAspect="1"/>
          </p:cNvPicPr>
          <p:nvPr/>
        </p:nvPicPr>
        <p:blipFill>
          <a:blip r:embed="rId2" cstate="screen">
            <a:extLst>
              <a:ext uri="{28A0092B-C50C-407E-A947-70E740481C1C}">
                <a14:useLocalDpi xmlns:a14="http://schemas.microsoft.com/office/drawing/2010/main"/>
              </a:ext>
            </a:extLst>
          </a:blip>
          <a:srcRect b="12240"/>
          <a:stretch>
            <a:fillRect/>
          </a:stretch>
        </p:blipFill>
        <p:spPr>
          <a:xfrm>
            <a:off x="80628" y="4283969"/>
            <a:ext cx="3294366"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Изображение 998.jpg"/>
          <p:cNvPicPr>
            <a:picLocks noGrp="1" noChangeAspect="1"/>
          </p:cNvPicPr>
          <p:nvPr>
            <p:ph sz="quarter" idx="1"/>
          </p:nvPr>
        </p:nvPicPr>
        <p:blipFill>
          <a:blip r:embed="rId2" cstate="screen">
            <a:extLst>
              <a:ext uri="{28A0092B-C50C-407E-A947-70E740481C1C}">
                <a14:useLocalDpi xmlns:a14="http://schemas.microsoft.com/office/drawing/2010/main"/>
              </a:ext>
            </a:extLst>
          </a:blip>
          <a:srcRect r="13109" b="13718"/>
          <a:stretch>
            <a:fillRect/>
          </a:stretch>
        </p:blipFill>
        <p:spPr>
          <a:xfrm>
            <a:off x="134634" y="5436096"/>
            <a:ext cx="2934326"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Изображение 970.jpg"/>
          <p:cNvPicPr>
            <a:picLocks noChangeAspect="1"/>
          </p:cNvPicPr>
          <p:nvPr/>
        </p:nvPicPr>
        <p:blipFill>
          <a:blip r:embed="rId3" cstate="screen">
            <a:extLst>
              <a:ext uri="{28A0092B-C50C-407E-A947-70E740481C1C}">
                <a14:useLocalDpi xmlns:a14="http://schemas.microsoft.com/office/drawing/2010/main"/>
              </a:ext>
            </a:extLst>
          </a:blip>
          <a:srcRect l="9247" t="16925" r="20764" b="7476"/>
          <a:stretch>
            <a:fillRect/>
          </a:stretch>
        </p:blipFill>
        <p:spPr>
          <a:xfrm>
            <a:off x="3212976" y="5436096"/>
            <a:ext cx="3132348"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Изображение 105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33" y="1831027"/>
            <a:ext cx="2399928" cy="2791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996952" y="347532"/>
            <a:ext cx="3564396" cy="4247317"/>
          </a:xfrm>
          <a:prstGeom prst="rect">
            <a:avLst/>
          </a:prstGeom>
          <a:noFill/>
        </p:spPr>
        <p:txBody>
          <a:bodyPr wrap="square" rtlCol="0">
            <a:spAutoFit/>
          </a:bodyPr>
          <a:lstStyle/>
          <a:p>
            <a:r>
              <a:rPr lang="ru-RU" dirty="0" smtClean="0"/>
              <a:t>Такой подход позволяет  делать более полным  педагогический процесс обучения и музыкального развития детей в дошкольном учреждении. Формы</a:t>
            </a:r>
          </a:p>
          <a:p>
            <a:pPr>
              <a:buFont typeface="Wingdings" pitchFamily="2" charset="2"/>
              <a:buChar char="q"/>
            </a:pPr>
            <a:r>
              <a:rPr lang="ru-RU" dirty="0" smtClean="0"/>
              <a:t>превращение этюда в танец. </a:t>
            </a:r>
          </a:p>
          <a:p>
            <a:pPr lvl="0">
              <a:buFont typeface="Wingdings" pitchFamily="2" charset="2"/>
              <a:buChar char="q"/>
            </a:pPr>
            <a:r>
              <a:rPr lang="ru-RU" dirty="0" smtClean="0"/>
              <a:t>музыкальные кроссворды.</a:t>
            </a:r>
          </a:p>
          <a:p>
            <a:pPr lvl="0">
              <a:buFont typeface="Wingdings" pitchFamily="2" charset="2"/>
              <a:buChar char="q"/>
            </a:pPr>
            <a:r>
              <a:rPr lang="ru-RU" dirty="0" smtClean="0"/>
              <a:t>музыкально-литературные гостиные.</a:t>
            </a:r>
          </a:p>
          <a:p>
            <a:pPr lvl="0">
              <a:buFont typeface="Wingdings" pitchFamily="2" charset="2"/>
              <a:buChar char="q"/>
            </a:pPr>
            <a:r>
              <a:rPr lang="ru-RU" dirty="0" smtClean="0"/>
              <a:t>театральные вечера (одноактные спектакли.)</a:t>
            </a:r>
          </a:p>
          <a:p>
            <a:pPr lvl="0">
              <a:buFont typeface="Wingdings" pitchFamily="2" charset="2"/>
              <a:buChar char="q"/>
            </a:pPr>
            <a:r>
              <a:rPr lang="ru-RU" dirty="0" smtClean="0"/>
              <a:t>путешествия по сказкам на игровой неделе.</a:t>
            </a:r>
          </a:p>
          <a:p>
            <a:pPr lvl="0">
              <a:buFont typeface="Wingdings" pitchFamily="2" charset="2"/>
              <a:buChar char="q"/>
            </a:pPr>
            <a:r>
              <a:rPr lang="ru-RU" dirty="0" smtClean="0"/>
              <a:t>и т.д.</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4260299.jpg"/>
          <p:cNvPicPr>
            <a:picLocks noGrp="1" noChangeAspect="1"/>
          </p:cNvPicPr>
          <p:nvPr>
            <p:ph sz="quarter" idx="1"/>
          </p:nvPr>
        </p:nvPicPr>
        <p:blipFill>
          <a:blip r:embed="rId2" cstate="screen">
            <a:lum bright="10000" contrast="20000"/>
            <a:extLst>
              <a:ext uri="{28A0092B-C50C-407E-A947-70E740481C1C}">
                <a14:useLocalDpi xmlns:a14="http://schemas.microsoft.com/office/drawing/2010/main"/>
              </a:ext>
            </a:extLst>
          </a:blip>
          <a:srcRect r="14217"/>
          <a:stretch>
            <a:fillRect/>
          </a:stretch>
        </p:blipFill>
        <p:spPr>
          <a:xfrm>
            <a:off x="188640" y="3923928"/>
            <a:ext cx="2808312" cy="3507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P4260341.jpg"/>
          <p:cNvPicPr>
            <a:picLocks noChangeAspect="1"/>
          </p:cNvPicPr>
          <p:nvPr/>
        </p:nvPicPr>
        <p:blipFill>
          <a:blip r:embed="rId3" cstate="screen">
            <a:lum bright="10000"/>
            <a:extLst>
              <a:ext uri="{28A0092B-C50C-407E-A947-70E740481C1C}">
                <a14:useLocalDpi xmlns:a14="http://schemas.microsoft.com/office/drawing/2010/main"/>
              </a:ext>
            </a:extLst>
          </a:blip>
          <a:srcRect l="13251" t="8001"/>
          <a:stretch>
            <a:fillRect/>
          </a:stretch>
        </p:blipFill>
        <p:spPr>
          <a:xfrm>
            <a:off x="4077072" y="1547664"/>
            <a:ext cx="2484276" cy="292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34634" y="155510"/>
            <a:ext cx="4104456" cy="3416320"/>
          </a:xfrm>
          <a:prstGeom prst="rect">
            <a:avLst/>
          </a:prstGeom>
          <a:noFill/>
        </p:spPr>
        <p:txBody>
          <a:bodyPr wrap="square" rtlCol="0">
            <a:spAutoFit/>
          </a:bodyPr>
          <a:lstStyle/>
          <a:p>
            <a:r>
              <a:rPr lang="ru-RU" dirty="0" smtClean="0"/>
              <a:t>Музыкальные пьесы для такой работы собраны во всех программах музыкального воспитания в разделе репертуар ( классическая музыка, инструментальная музыка, произведения советских и русских композиторов).</a:t>
            </a:r>
          </a:p>
          <a:p>
            <a:r>
              <a:rPr lang="ru-RU" dirty="0" smtClean="0"/>
              <a:t>Для систематизации в такой работе   я предлагаю подбирать произведения по темам  из программы музыкального развития детей </a:t>
            </a:r>
            <a:r>
              <a:rPr lang="ru-RU" dirty="0" err="1" smtClean="0"/>
              <a:t>О.П.Радыновой</a:t>
            </a:r>
            <a:r>
              <a:rPr lang="ru-RU" dirty="0" smtClean="0"/>
              <a:t>.:</a:t>
            </a:r>
          </a:p>
          <a:p>
            <a:endParaRPr lang="ru-RU" dirty="0"/>
          </a:p>
        </p:txBody>
      </p:sp>
      <p:sp>
        <p:nvSpPr>
          <p:cNvPr id="7" name="TextBox 6"/>
          <p:cNvSpPr txBox="1"/>
          <p:nvPr/>
        </p:nvSpPr>
        <p:spPr>
          <a:xfrm>
            <a:off x="3266982" y="4860033"/>
            <a:ext cx="3402378" cy="2862322"/>
          </a:xfrm>
          <a:prstGeom prst="rect">
            <a:avLst/>
          </a:prstGeom>
          <a:noFill/>
        </p:spPr>
        <p:txBody>
          <a:bodyPr wrap="square" rtlCol="0">
            <a:spAutoFit/>
          </a:bodyPr>
          <a:lstStyle/>
          <a:p>
            <a:pPr lvl="0">
              <a:buFont typeface="Wingdings" pitchFamily="2" charset="2"/>
              <a:buChar char="q"/>
            </a:pPr>
            <a:r>
              <a:rPr lang="ru-RU" dirty="0" smtClean="0"/>
              <a:t>Музыка выражающая настроения. чувства, характер людей.</a:t>
            </a:r>
          </a:p>
          <a:p>
            <a:pPr lvl="0">
              <a:buFont typeface="Wingdings" pitchFamily="2" charset="2"/>
              <a:buChar char="q"/>
            </a:pPr>
            <a:r>
              <a:rPr lang="ru-RU" dirty="0" smtClean="0"/>
              <a:t>Песня, танец, марш.</a:t>
            </a:r>
          </a:p>
          <a:p>
            <a:pPr lvl="0">
              <a:buFont typeface="Wingdings" pitchFamily="2" charset="2"/>
              <a:buChar char="q"/>
            </a:pPr>
            <a:r>
              <a:rPr lang="ru-RU" dirty="0" smtClean="0"/>
              <a:t>Музыка рассказывающая о животных и птицах.</a:t>
            </a:r>
          </a:p>
          <a:p>
            <a:pPr lvl="0">
              <a:buFont typeface="Wingdings" pitchFamily="2" charset="2"/>
              <a:buChar char="q"/>
            </a:pPr>
            <a:r>
              <a:rPr lang="ru-RU" dirty="0" smtClean="0"/>
              <a:t>Природа и музыка.</a:t>
            </a:r>
          </a:p>
          <a:p>
            <a:pPr lvl="0">
              <a:buFont typeface="Wingdings" pitchFamily="2" charset="2"/>
              <a:buChar char="q"/>
            </a:pPr>
            <a:r>
              <a:rPr lang="ru-RU" dirty="0" smtClean="0"/>
              <a:t>Сказка в музыке.</a:t>
            </a:r>
          </a:p>
          <a:p>
            <a:pPr lvl="0">
              <a:buFont typeface="Wingdings" pitchFamily="2" charset="2"/>
              <a:buChar char="q"/>
            </a:pPr>
            <a:r>
              <a:rPr lang="ru-RU" dirty="0" smtClean="0"/>
              <a:t>Музыкальные инструменты.</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своей работе использую музыку:</a:t>
            </a:r>
            <a:endParaRPr lang="ru-RU" dirty="0"/>
          </a:p>
        </p:txBody>
      </p:sp>
      <p:sp>
        <p:nvSpPr>
          <p:cNvPr id="3" name="Содержимое 2"/>
          <p:cNvSpPr>
            <a:spLocks noGrp="1"/>
          </p:cNvSpPr>
          <p:nvPr>
            <p:ph sz="quarter" idx="1"/>
          </p:nvPr>
        </p:nvSpPr>
        <p:spPr>
          <a:xfrm>
            <a:off x="342900" y="2133600"/>
            <a:ext cx="6056430" cy="2630421"/>
          </a:xfrm>
        </p:spPr>
        <p:txBody>
          <a:bodyPr>
            <a:normAutofit fontScale="85000" lnSpcReduction="20000"/>
          </a:bodyPr>
          <a:lstStyle/>
          <a:p>
            <a:r>
              <a:rPr lang="ru-RU" dirty="0" smtClean="0"/>
              <a:t>П.И.Чайковского, </a:t>
            </a:r>
            <a:r>
              <a:rPr lang="ru-RU" dirty="0" err="1" smtClean="0"/>
              <a:t>С.С.Проковьева</a:t>
            </a:r>
            <a:r>
              <a:rPr lang="ru-RU" dirty="0" smtClean="0"/>
              <a:t>, М.Мусоргского, Э.Грига, </a:t>
            </a:r>
            <a:r>
              <a:rPr lang="ru-RU" dirty="0" err="1" smtClean="0"/>
              <a:t>Д.Кабалевского</a:t>
            </a:r>
            <a:r>
              <a:rPr lang="ru-RU" dirty="0" smtClean="0"/>
              <a:t>, </a:t>
            </a:r>
            <a:r>
              <a:rPr lang="ru-RU" dirty="0" err="1" smtClean="0"/>
              <a:t>С.Майкопара</a:t>
            </a:r>
            <a:r>
              <a:rPr lang="ru-RU" dirty="0" smtClean="0"/>
              <a:t>, Г.Свиридова, Делиба, К.Сен-Санса, </a:t>
            </a:r>
            <a:r>
              <a:rPr lang="ru-RU" dirty="0" err="1" smtClean="0"/>
              <a:t>Лядова</a:t>
            </a:r>
            <a:r>
              <a:rPr lang="ru-RU" dirty="0" smtClean="0"/>
              <a:t>, Шостаковича, </a:t>
            </a:r>
            <a:r>
              <a:rPr lang="ru-RU" dirty="0" err="1" smtClean="0"/>
              <a:t>Л.Боккерини</a:t>
            </a:r>
            <a:r>
              <a:rPr lang="ru-RU" dirty="0" smtClean="0"/>
              <a:t>, Л.Бетховена, Ф. Госсека, Вивальди и т.д.</a:t>
            </a:r>
          </a:p>
          <a:p>
            <a:endParaRPr lang="ru-RU" dirty="0"/>
          </a:p>
        </p:txBody>
      </p:sp>
      <p:pic>
        <p:nvPicPr>
          <p:cNvPr id="26628" name="Picture 4" descr="C:\Documents and Settings\Ulia\Мои документы\Русские композиторы\Русские композиторы\1рр.jpg"/>
          <p:cNvPicPr>
            <a:picLocks noChangeAspect="1" noChangeArrowheads="1"/>
          </p:cNvPicPr>
          <p:nvPr/>
        </p:nvPicPr>
        <p:blipFill>
          <a:blip r:embed="rId2" cstate="screen">
            <a:lum contrast="40000"/>
            <a:extLst>
              <a:ext uri="{28A0092B-C50C-407E-A947-70E740481C1C}">
                <a14:useLocalDpi xmlns:a14="http://schemas.microsoft.com/office/drawing/2010/main"/>
              </a:ext>
            </a:extLst>
          </a:blip>
          <a:srcRect/>
          <a:stretch>
            <a:fillRect/>
          </a:stretch>
        </p:blipFill>
        <p:spPr bwMode="auto">
          <a:xfrm>
            <a:off x="5103186" y="4644007"/>
            <a:ext cx="1521052" cy="32399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6632" name="Picture 8" descr="Мадест Петрович Мусоргский"/>
          <p:cNvPicPr>
            <a:picLocks noChangeAspect="1" noChangeArrowheads="1"/>
          </p:cNvPicPr>
          <p:nvPr/>
        </p:nvPicPr>
        <p:blipFill>
          <a:blip r:embed="rId3" cstate="print"/>
          <a:srcRect/>
          <a:stretch>
            <a:fillRect/>
          </a:stretch>
        </p:blipFill>
        <p:spPr bwMode="auto">
          <a:xfrm>
            <a:off x="1808820" y="4956043"/>
            <a:ext cx="1512168" cy="27843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6634" name="Picture 10" descr="Картинка 6 из 3943">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74994" y="5052053"/>
            <a:ext cx="1404156" cy="26882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6636" name="Picture 12" descr="Картинка 0 из 1179">
            <a:hlinkClick r:id="rId6"/>
          </p:cNvPr>
          <p:cNvPicPr>
            <a:picLocks noChangeAspect="1" noChangeArrowheads="1"/>
          </p:cNvPicPr>
          <p:nvPr/>
        </p:nvPicPr>
        <p:blipFill>
          <a:blip r:embed="rId7" cstate="screen">
            <a:lum bright="20000"/>
            <a:extLst>
              <a:ext uri="{28A0092B-C50C-407E-A947-70E740481C1C}">
                <a14:useLocalDpi xmlns:a14="http://schemas.microsoft.com/office/drawing/2010/main"/>
              </a:ext>
            </a:extLst>
          </a:blip>
          <a:srcRect/>
          <a:stretch>
            <a:fillRect/>
          </a:stretch>
        </p:blipFill>
        <p:spPr bwMode="auto">
          <a:xfrm>
            <a:off x="350658" y="5220072"/>
            <a:ext cx="1404156" cy="33843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isometricRightUp"/>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96652" y="1051616"/>
            <a:ext cx="6272454" cy="8092384"/>
          </a:xfrm>
        </p:spPr>
        <p:txBody>
          <a:bodyPr/>
          <a:lstStyle/>
          <a:p>
            <a:r>
              <a:rPr lang="ru-RU" sz="2400" dirty="0" smtClean="0"/>
              <a:t>Педагогу необходимо помнить, что музыка вызывает у детей тонкие , едва уловимые чувства и переживания, какие подчас не находят у них словесного выражения, но могут воплотиться в рисунке на бумаге или в рисунке танца (этюде). </a:t>
            </a:r>
          </a:p>
          <a:p>
            <a:endParaRPr lang="ru-RU" dirty="0"/>
          </a:p>
        </p:txBody>
      </p:sp>
      <p:pic>
        <p:nvPicPr>
          <p:cNvPr id="4" name="Рисунок 3" descr="P4260305.jpg"/>
          <p:cNvPicPr>
            <a:picLocks noChangeAspect="1"/>
          </p:cNvPicPr>
          <p:nvPr/>
        </p:nvPicPr>
        <p:blipFill>
          <a:blip r:embed="rId2" cstate="screen">
            <a:lum bright="10000" contrast="30000"/>
            <a:extLst>
              <a:ext uri="{28A0092B-C50C-407E-A947-70E740481C1C}">
                <a14:useLocalDpi xmlns:a14="http://schemas.microsoft.com/office/drawing/2010/main"/>
              </a:ext>
            </a:extLst>
          </a:blip>
          <a:srcRect/>
          <a:stretch>
            <a:fillRect/>
          </a:stretch>
        </p:blipFill>
        <p:spPr>
          <a:xfrm>
            <a:off x="350658" y="3707905"/>
            <a:ext cx="3240360"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699030" y="3803915"/>
            <a:ext cx="2970330" cy="3077765"/>
          </a:xfrm>
          <a:prstGeom prst="rect">
            <a:avLst/>
          </a:prstGeom>
          <a:noFill/>
        </p:spPr>
        <p:txBody>
          <a:bodyPr wrap="square" rtlCol="0">
            <a:spAutoFit/>
          </a:bodyPr>
          <a:lstStyle/>
          <a:p>
            <a:r>
              <a:rPr lang="ru-RU" sz="2400" dirty="0" smtClean="0"/>
              <a:t>Именно детский рисунок, родившийся от общения с музыкой, порой полнее и ярче объясняет ее содержание, ее основную идею.</a:t>
            </a:r>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5" descr="P4260347.jpg"/>
          <p:cNvPicPr>
            <a:picLocks noChangeAspect="1"/>
          </p:cNvPicPr>
          <p:nvPr/>
        </p:nvPicPr>
        <p:blipFill>
          <a:blip r:embed="rId2" cstate="screen">
            <a:lum contrast="20000"/>
            <a:extLst>
              <a:ext uri="{28A0092B-C50C-407E-A947-70E740481C1C}">
                <a14:useLocalDpi xmlns:a14="http://schemas.microsoft.com/office/drawing/2010/main"/>
              </a:ext>
            </a:extLst>
          </a:blip>
          <a:stretch>
            <a:fillRect/>
          </a:stretch>
        </p:blipFill>
        <p:spPr>
          <a:xfrm>
            <a:off x="1412776" y="4788024"/>
            <a:ext cx="4968552"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377280" y="683568"/>
            <a:ext cx="4392488" cy="4247317"/>
          </a:xfrm>
          <a:prstGeom prst="rect">
            <a:avLst/>
          </a:prstGeom>
          <a:noFill/>
        </p:spPr>
        <p:txBody>
          <a:bodyPr wrap="square" rtlCol="0">
            <a:spAutoFit/>
          </a:bodyPr>
          <a:lstStyle/>
          <a:p>
            <a:pPr>
              <a:buFont typeface="Wingdings" pitchFamily="2" charset="2"/>
              <a:buChar char="q"/>
            </a:pPr>
            <a:r>
              <a:rPr lang="ru-RU" dirty="0" smtClean="0"/>
              <a:t>Встреча с музыкой – это постоянное общение между музыкой- педагогом – детьми. Чтобы музыка завоевала души детей, необходимо создавать на занятиях атмосферу увлеченности, заинтересованности.</a:t>
            </a:r>
          </a:p>
          <a:p>
            <a:endParaRPr lang="ru-RU" dirty="0" smtClean="0"/>
          </a:p>
          <a:p>
            <a:endParaRPr lang="ru-RU" dirty="0" smtClean="0"/>
          </a:p>
          <a:p>
            <a:pPr>
              <a:buFont typeface="Wingdings" pitchFamily="2" charset="2"/>
              <a:buChar char="q"/>
            </a:pPr>
            <a:r>
              <a:rPr lang="ru-RU" dirty="0" smtClean="0"/>
              <a:t>Чем больше красоты откроется ребенку в детстве, тем тоньше станет  его эстетическое восприятие, полнее и богаче будет его жизнь, точнее отклик на окружающий мир, </a:t>
            </a:r>
            <a:r>
              <a:rPr lang="ru-RU" dirty="0" err="1" smtClean="0"/>
              <a:t>трепетнее</a:t>
            </a:r>
            <a:r>
              <a:rPr lang="ru-RU" dirty="0" smtClean="0"/>
              <a:t> станет его душа.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48680" y="323528"/>
            <a:ext cx="5760640" cy="8633036"/>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Подгрупповое занятие по слушанию музыки с элементами ритмопластики и театрализации С.Прокофьев «Петя и волк»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Программное содержание:</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Познакомить детей с персонажами сказки и изображающими их музыкальными инструментами.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Дать детям представление о развитии образных характеристик сказки.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Рассказать детям об изобразительности музыки.</a:t>
            </a:r>
            <a:endParaRPr kumimoji="0" lang="ru-RU" sz="1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Ход занятия: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ВХОД ДЕТЕЙ В ЗАЛ, РАЗМИНКА.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ПРИВЕТСТВИЕ ЗРИТЕЛЕЙ «ПОКЛОН»</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РАЗМИНКА ДЛЯ РУК «БАБОЧКИ»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Педагог предлагает детям сесть на стульчики.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Сегодня мы продолжаем говорить с вами о музыкальной симфонической сказке Сергея Сергеевича Прокофьева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Петя и волк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Мы говорили, что мелодии всех персонажей сказки встречаются в ней по нескольку раз  и мы легко узнаем их. Интересно, что звучат они по-разному, в зависимости от того, что происходит с героями сказки.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Например, когда кошка охотится за птичкой, музыка звучит осторожно, вкрадчиво, тихо. Медленно.</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ФРАГМЕНТ.</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кошка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Когда кошка, спасается от волка, полезла на дерево, ее тема звучит быстро и испуганно.</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ФРАГМЕНТ.</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кошка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 когда она почувствовала себя в безопасности, вскарабкалась на дерево, и стала уже поглядывать на птичку, сидящую на другой ветке, тема становится бодрой и нагловатой.</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ФРАГМЕНТ.</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кошка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Кряканье утки в споре с птичкой звучит недовольно и настойчиво.</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ФРАГМЕНТ.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утка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Когда она пытается убежать от волка, тема ее становится очень быстрой, громкой, звучит со страхом, паникой, испугом.</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ФРАГМЕНТ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утка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из живота волка доносится ее тихое, жалобное, несчастное кряканье.</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ФРАГМЕНТ.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утка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 птички тоже звучит по-разному.</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начале - весело и беззаботно. Когда после предупреждения Пети об опасности она вспорхнула на дерево, спряталась от кошки, тема ее звучит очень испуганно, раздается ее боязливое чириканье.</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Когда птичка помогает Пете ловить волка, тема звучит бесстрашно, смело.</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в торжественном шествии, когда волка ведут в зоопарк, тема ее превращается в ликующий вальс</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ЗВУЧАТ ФРАГМЕНТЫ.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птичка 2 фрагмента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 Пети тоже изменяется. В начале она игривая, легкая, веселая, а в конце сказки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громкая, торжественная, победная, медленная, важная, горделивая.</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когда Петя ловил волка, его тема звучала таинственно, медленно, тихо, осторожно.</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ЗВУЧАТ ФРАГМЕНТЫ. </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Петя 2 фрагмента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заключительном торжественном шествии некоторые темы очень интересно соединяются вместе.</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Веревка, волк тянет, </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слов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Позади шел дедушка с кошкой</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звучат обе темы одновременно- дедушки и кошки вместе ( играют Кларнет и фагот).</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Когда птичка прочирикала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мы с Петей! Вот кого мы поймали!</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звучат одновременно две мелодии- птички и Пети.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ЗВУЧАТ ФРАГМЕНТЫ.</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музыка, меняя характер, окраску звучания, рассказывает нам обо всем, что происходит в сказке.</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Давайте инсценируем сказку С.Прокофьева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Петя и волк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Распределим роли и сделает спектакль!</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Сценка ТОРЖЕСТВЕННОЕ ШЕСТВИЕ</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охотники, волк, дед и кошка, Петя, птичка, утка.</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заключении нашего занятия  мне хотелось бы узнать ваше мнение: Какой персонаж сказки вам больше всего понравился? Почему?</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Давайте попрощаемся с нашими гостями  как настоящие артисты.</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ПОКЛОН, УХОД ДЕТЕЙ ИЗ ЗАЛА. </a:t>
            </a:r>
            <a:endParaRPr kumimoji="0" lang="ru-RU" sz="11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696" y="0"/>
            <a:ext cx="5328592" cy="9110186"/>
          </a:xfrm>
          <a:prstGeom prst="rect">
            <a:avLst/>
          </a:prstGeom>
          <a:noFill/>
        </p:spPr>
        <p:txBody>
          <a:bodyPr wrap="square" rtlCol="0">
            <a:spAutoFit/>
          </a:bodyPr>
          <a:lstStyle/>
          <a:p>
            <a:r>
              <a:rPr lang="ru-RU" sz="1100" b="1" dirty="0"/>
              <a:t>Подгрупповое занятие по слушанию музыки с элементами ритмопластики  П.И.Чайковский балет «Щелкунчик».</a:t>
            </a:r>
          </a:p>
          <a:p>
            <a:r>
              <a:rPr lang="ru-RU" sz="1100" dirty="0"/>
              <a:t> </a:t>
            </a:r>
          </a:p>
          <a:p>
            <a:r>
              <a:rPr lang="ru-RU" sz="1100" b="1" i="1" dirty="0"/>
              <a:t>Программное содержание:</a:t>
            </a:r>
            <a:r>
              <a:rPr lang="ru-RU" sz="1100" dirty="0"/>
              <a:t> Знакомить детей с музыкой балета, с сюжетом сказки. Учить детей чувствовать характер музыки. Учить узнавать прослушанные ранее фрагменты, определять характер музыки.</a:t>
            </a:r>
          </a:p>
          <a:p>
            <a:r>
              <a:rPr lang="ru-RU" sz="1100" b="1" i="1" dirty="0"/>
              <a:t>Ход занятия:</a:t>
            </a:r>
            <a:endParaRPr lang="ru-RU" sz="1100" dirty="0"/>
          </a:p>
          <a:p>
            <a:r>
              <a:rPr lang="ru-RU" sz="1100" i="1" dirty="0"/>
              <a:t>ВХОД В ЗАЛ </a:t>
            </a:r>
            <a:endParaRPr lang="ru-RU" sz="1100" dirty="0"/>
          </a:p>
          <a:p>
            <a:r>
              <a:rPr lang="ru-RU" sz="1100" i="1" dirty="0"/>
              <a:t>ПОКЛОН.</a:t>
            </a:r>
            <a:endParaRPr lang="ru-RU" sz="1100" dirty="0"/>
          </a:p>
          <a:p>
            <a:r>
              <a:rPr lang="ru-RU" sz="1100" i="1" dirty="0"/>
              <a:t>УПРАЖНЕНИЕ ДЛЯ РУК - ПЛАСТИЧЕСКАЯ КОМПОЗИЦИЯ ЗВЕЗДЫ.</a:t>
            </a:r>
            <a:endParaRPr lang="ru-RU" sz="1100" dirty="0"/>
          </a:p>
          <a:p>
            <a:r>
              <a:rPr lang="ru-RU" sz="1100" i="1" dirty="0"/>
              <a:t>Педагог предлагает сесть детям на стульчики.</a:t>
            </a:r>
            <a:endParaRPr lang="ru-RU" sz="1100" dirty="0"/>
          </a:p>
          <a:p>
            <a:r>
              <a:rPr lang="ru-RU" sz="1100" b="1" dirty="0"/>
              <a:t>Педагог:</a:t>
            </a:r>
            <a:r>
              <a:rPr lang="ru-RU" sz="1100" dirty="0"/>
              <a:t> Сегодня мы  продолжаем говорить о балете Щелкунчик композитора П.И. Чайковского. Послушайте фрагмент из балета «Щелкунчик». Что это за музыка?</a:t>
            </a:r>
          </a:p>
          <a:p>
            <a:r>
              <a:rPr lang="ru-RU" sz="1100" dirty="0"/>
              <a:t>ЗВУЧИТ МАРШ.</a:t>
            </a:r>
          </a:p>
          <a:p>
            <a:r>
              <a:rPr lang="ru-RU" sz="1100" dirty="0"/>
              <a:t>Правильно, это марш, Какой у него характер?  веселый, шутливый. Прислушайтесь к смене характера в средней части. Она звучит иначе, чем вначале и конце, возникает другое настроение.</a:t>
            </a:r>
          </a:p>
          <a:p>
            <a:r>
              <a:rPr lang="ru-RU" sz="1100" dirty="0"/>
              <a:t>Музыка звучит высоко, отрывисто.</a:t>
            </a:r>
          </a:p>
          <a:p>
            <a:r>
              <a:rPr lang="ru-RU" sz="1100" dirty="0"/>
              <a:t>ЗВУЧИТ МАРШ ЦЕЛИКОМ, ритмопластическая композиция.</a:t>
            </a:r>
          </a:p>
          <a:p>
            <a:r>
              <a:rPr lang="ru-RU" sz="1100" dirty="0"/>
              <a:t>А сейчас  на празднике  у принца и Мари мы услышим  фею Драже. Что такое драже ? Послушайте  как она ступает осторожно.</a:t>
            </a:r>
          </a:p>
          <a:p>
            <a:r>
              <a:rPr lang="ru-RU" sz="1100" dirty="0"/>
              <a:t>ЗВУЧИТ ОТРЫВОК.</a:t>
            </a:r>
          </a:p>
          <a:p>
            <a:r>
              <a:rPr lang="ru-RU" sz="1100" dirty="0"/>
              <a:t>Какой у нее характер? Музыка волшебная, нежная, звенит и переливается, как будто она раскланивается со всеми и дарит всем свои конфетки, рассыпая их по всему залу.</a:t>
            </a:r>
          </a:p>
          <a:p>
            <a:r>
              <a:rPr lang="ru-RU" sz="1100" dirty="0"/>
              <a:t>ПЛАСТИЧЕСКАЯ КОМПОЗИЦИЯ ФЕЯ ДРАЖЕ.</a:t>
            </a:r>
          </a:p>
          <a:p>
            <a:r>
              <a:rPr lang="ru-RU" sz="1100" dirty="0"/>
              <a:t>В балете Щелкунчик звучат другие танцы: </a:t>
            </a:r>
          </a:p>
          <a:p>
            <a:r>
              <a:rPr lang="ru-RU" sz="1100" dirty="0"/>
              <a:t>Испанский ( шоколад), музыка быстрая, огненная, задорная,.</a:t>
            </a:r>
          </a:p>
          <a:p>
            <a:r>
              <a:rPr lang="ru-RU" sz="1100" dirty="0"/>
              <a:t>Русский танец Трепак. Яркий, веселый, задорный. Какие музыкальные инструменты вы услышите?  Обратите внимание на вторую часть танца, там слышны сильные удары в бубен. Повторите вместе со мной. Давайте возьмем бубны и станцуем его.</a:t>
            </a:r>
          </a:p>
          <a:p>
            <a:r>
              <a:rPr lang="ru-RU" sz="1100" dirty="0"/>
              <a:t>РИТМОПЛАСТИЧЕСКАЯ КОМПОЗИЦИЯ ТРЕПАК с бубнами.</a:t>
            </a:r>
          </a:p>
          <a:p>
            <a:r>
              <a:rPr lang="ru-RU" sz="1100" dirty="0"/>
              <a:t> </a:t>
            </a:r>
          </a:p>
          <a:p>
            <a:r>
              <a:rPr lang="ru-RU" sz="1100" dirty="0"/>
              <a:t>Мы много говорили с вами о том, что балет - это большое произведение, состоящее из  разных танцев. В балете Щелкунчик, тоже много танцев: вальс цветов.  Мы с вами уже проходили, что такое вальс. Правильно это танец легкий, кружащийся, парный. Давайте его сейчас послушаем.</a:t>
            </a:r>
          </a:p>
          <a:p>
            <a:r>
              <a:rPr lang="ru-RU" sz="1100" dirty="0"/>
              <a:t>ЗВУЧИТ ВАЛЬС ЦВЕТОВ.</a:t>
            </a:r>
          </a:p>
          <a:p>
            <a:r>
              <a:rPr lang="ru-RU" sz="1100" dirty="0"/>
              <a:t>У этого вальса большое вступление. Какой музыкальный инструмент главный  в этом отрывке? Правильно это арфа. Как вы думаете, почему композитор выбрал именно этот музыкальный инструмент для вальса цветов? Какие бы вы выбрали музыкальные инструменты для этого танца?</a:t>
            </a:r>
          </a:p>
          <a:p>
            <a:r>
              <a:rPr lang="ru-RU" sz="1100" dirty="0"/>
              <a:t>Как все вальсы он звучит нежно, кружит в цветах. Посмотрите на иллюстрации, какие красивые и выразительные позы у танцоров,  мягкие выразительные руки</a:t>
            </a:r>
          </a:p>
          <a:p>
            <a:r>
              <a:rPr lang="ru-RU" sz="1100" dirty="0"/>
              <a:t>ПРЕДЛАГАЕТ ИЛЛЮСТРАЦИИ</a:t>
            </a:r>
          </a:p>
          <a:p>
            <a:r>
              <a:rPr lang="ru-RU" sz="1100" dirty="0"/>
              <a:t> Давайте тоже покружимся с героями сказки в волшебном вальсе цветов.</a:t>
            </a:r>
          </a:p>
          <a:p>
            <a:r>
              <a:rPr lang="ru-RU" sz="1100" dirty="0"/>
              <a:t>ТАНЕЦ С ГИМНАСТИЧЕСКИМИ ЛЕНТАМИ ИЛИ ЦВЕТАМИ, дети выбирают сами атрибуты.</a:t>
            </a:r>
          </a:p>
          <a:p>
            <a:r>
              <a:rPr lang="ru-RU" sz="1100" dirty="0"/>
              <a:t>ПОКЛОН.</a:t>
            </a:r>
          </a:p>
          <a:p>
            <a:r>
              <a:rPr lang="ru-RU" sz="1100" dirty="0"/>
              <a:t>На этом подгрупповое занятие заканчивается.</a:t>
            </a:r>
          </a:p>
          <a:p>
            <a:endParaRPr lang="ru-RU" sz="1100" dirty="0"/>
          </a:p>
          <a:p>
            <a:r>
              <a:rPr lang="ru-RU" dirty="0"/>
              <a:t> </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064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88640" y="323528"/>
            <a:ext cx="5112568" cy="3010520"/>
          </a:xfrm>
          <a:prstGeom prst="rect">
            <a:avLst/>
          </a:prstGeom>
          <a:ln>
            <a:noFill/>
          </a:ln>
          <a:effectLst>
            <a:softEdge rad="112500"/>
          </a:effectLst>
        </p:spPr>
      </p:pic>
      <p:pic>
        <p:nvPicPr>
          <p:cNvPr id="4" name="Рисунок 3" descr="IMG_065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60848" y="3275856"/>
            <a:ext cx="4392488" cy="2808312"/>
          </a:xfrm>
          <a:prstGeom prst="rect">
            <a:avLst/>
          </a:prstGeom>
          <a:ln>
            <a:noFill/>
          </a:ln>
          <a:effectLst>
            <a:softEdge rad="112500"/>
          </a:effectLst>
        </p:spPr>
      </p:pic>
      <p:pic>
        <p:nvPicPr>
          <p:cNvPr id="5" name="Рисунок 4" descr="IMG_063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8137" y="6097849"/>
            <a:ext cx="3744416" cy="265048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971600"/>
            <a:ext cx="6172200" cy="821440"/>
          </a:xfrm>
        </p:spPr>
        <p:txBody>
          <a:bodyPr>
            <a:normAutofit fontScale="90000"/>
          </a:bodyPr>
          <a:lstStyle/>
          <a:p>
            <a:pPr fontAlgn="base"/>
            <a:r>
              <a:rPr lang="ru-RU" dirty="0" smtClean="0"/>
              <a:t/>
            </a:r>
            <a:br>
              <a:rPr lang="ru-RU" dirty="0" smtClean="0"/>
            </a:br>
            <a:r>
              <a:rPr lang="ru-RU" dirty="0" smtClean="0"/>
              <a:t> </a:t>
            </a:r>
            <a:br>
              <a:rPr lang="ru-RU" dirty="0" smtClean="0"/>
            </a:br>
            <a:endParaRPr lang="ru-RU" dirty="0"/>
          </a:p>
        </p:txBody>
      </p:sp>
      <p:sp>
        <p:nvSpPr>
          <p:cNvPr id="3" name="Содержимое 2"/>
          <p:cNvSpPr>
            <a:spLocks noGrp="1"/>
          </p:cNvSpPr>
          <p:nvPr>
            <p:ph idx="1"/>
          </p:nvPr>
        </p:nvSpPr>
        <p:spPr>
          <a:xfrm>
            <a:off x="332656" y="1547664"/>
            <a:ext cx="6172200" cy="7128792"/>
          </a:xfrm>
        </p:spPr>
        <p:txBody>
          <a:bodyPr>
            <a:normAutofit fontScale="47500" lnSpcReduction="20000"/>
          </a:bodyPr>
          <a:lstStyle/>
          <a:p>
            <a:pPr eaLnBrk="0" fontAlgn="base" hangingPunct="0">
              <a:buNone/>
            </a:pPr>
            <a:endParaRPr lang="ru-RU" dirty="0" smtClean="0"/>
          </a:p>
          <a:p>
            <a:pPr eaLnBrk="0" fontAlgn="base" hangingPunct="0">
              <a:buNone/>
            </a:pPr>
            <a:r>
              <a:rPr lang="ru-RU" b="1" i="1" dirty="0" smtClean="0"/>
              <a:t>Место проведения:                                              Дата проведения:</a:t>
            </a:r>
            <a:endParaRPr lang="ru-RU" dirty="0" smtClean="0"/>
          </a:p>
          <a:p>
            <a:pPr eaLnBrk="0" fontAlgn="base" hangingPunct="0">
              <a:buNone/>
            </a:pPr>
            <a:r>
              <a:rPr lang="ru-RU" b="1" i="1" dirty="0" err="1" smtClean="0"/>
              <a:t>Г.Москва</a:t>
            </a:r>
            <a:r>
              <a:rPr lang="ru-RU" b="1" i="1" dirty="0" smtClean="0"/>
              <a:t>  </a:t>
            </a:r>
            <a:endParaRPr lang="ru-RU" dirty="0" smtClean="0"/>
          </a:p>
          <a:p>
            <a:pPr eaLnBrk="0" fontAlgn="base" hangingPunct="0">
              <a:buNone/>
            </a:pPr>
            <a:r>
              <a:rPr lang="ru-RU" dirty="0" smtClean="0"/>
              <a:t> </a:t>
            </a:r>
          </a:p>
          <a:p>
            <a:pPr algn="ctr" eaLnBrk="0" fontAlgn="base" hangingPunct="0">
              <a:buNone/>
            </a:pPr>
            <a:r>
              <a:rPr lang="ru-RU" b="1" dirty="0" smtClean="0"/>
              <a:t>Практический семинар </a:t>
            </a:r>
          </a:p>
          <a:p>
            <a:pPr algn="ctr" eaLnBrk="0" fontAlgn="base" hangingPunct="0">
              <a:buNone/>
            </a:pPr>
            <a:r>
              <a:rPr lang="ru-RU" b="1" dirty="0" smtClean="0"/>
              <a:t>Тема: «Восприятие музыкального произведения  и  ритмопластические композиции (этюды) или   поиграем в музыкальные образы».</a:t>
            </a:r>
            <a:endParaRPr lang="ru-RU" dirty="0" smtClean="0"/>
          </a:p>
          <a:p>
            <a:pPr algn="ctr" eaLnBrk="0" fontAlgn="base" hangingPunct="0">
              <a:buNone/>
            </a:pPr>
            <a:r>
              <a:rPr lang="ru-RU" b="1" dirty="0" smtClean="0"/>
              <a:t> </a:t>
            </a:r>
            <a:endParaRPr lang="ru-RU" dirty="0" smtClean="0"/>
          </a:p>
          <a:p>
            <a:pPr eaLnBrk="0" fontAlgn="base" hangingPunct="0">
              <a:buNone/>
            </a:pPr>
            <a:r>
              <a:rPr lang="ru-RU" dirty="0" smtClean="0"/>
              <a:t> </a:t>
            </a:r>
          </a:p>
          <a:p>
            <a:pPr lvl="0" eaLnBrk="0" fontAlgn="base" hangingPunct="0">
              <a:buNone/>
            </a:pPr>
            <a:r>
              <a:rPr lang="ru-RU" b="1" dirty="0" smtClean="0"/>
              <a:t>9.00-9.30  Встреча гостей, регистрация.</a:t>
            </a:r>
            <a:r>
              <a:rPr lang="ru-RU" dirty="0" smtClean="0"/>
              <a:t> </a:t>
            </a:r>
          </a:p>
          <a:p>
            <a:pPr lvl="0" eaLnBrk="0" fontAlgn="base" hangingPunct="0">
              <a:buNone/>
            </a:pPr>
            <a:r>
              <a:rPr lang="ru-RU" b="1" dirty="0" smtClean="0"/>
              <a:t>9.30-9.40  Вступительное слово старшего воспитателя</a:t>
            </a:r>
            <a:r>
              <a:rPr lang="ru-RU" dirty="0" smtClean="0"/>
              <a:t> </a:t>
            </a:r>
          </a:p>
          <a:p>
            <a:pPr lvl="0" eaLnBrk="0" fontAlgn="base" hangingPunct="0">
              <a:buNone/>
            </a:pPr>
            <a:r>
              <a:rPr lang="ru-RU" b="1" dirty="0" smtClean="0"/>
              <a:t>9.40-9.50  Открытый просмотр части занятия младшая группа</a:t>
            </a:r>
          </a:p>
          <a:p>
            <a:pPr lvl="0" eaLnBrk="0" fontAlgn="base" hangingPunct="0">
              <a:buNone/>
            </a:pPr>
            <a:r>
              <a:rPr lang="ru-RU" b="1" dirty="0" smtClean="0"/>
              <a:t>9.50-10.00 открытый просмотр части занятия средняя группа</a:t>
            </a:r>
          </a:p>
          <a:p>
            <a:pPr lvl="0" eaLnBrk="0" fontAlgn="base" hangingPunct="0">
              <a:buNone/>
            </a:pPr>
            <a:r>
              <a:rPr lang="ru-RU" b="1" dirty="0" smtClean="0"/>
              <a:t>10.00-10.20 Открытый просмотр подгруппового занятия по слушанию музыки  старшей группы С.Прокофьев «Петя и волк»</a:t>
            </a:r>
            <a:r>
              <a:rPr lang="ru-RU" dirty="0" smtClean="0"/>
              <a:t> </a:t>
            </a:r>
          </a:p>
          <a:p>
            <a:pPr lvl="0" eaLnBrk="0" fontAlgn="base" hangingPunct="0">
              <a:buNone/>
            </a:pPr>
            <a:r>
              <a:rPr lang="ru-RU" b="1" dirty="0" smtClean="0"/>
              <a:t>10.20-10.40 Открытый просмотр подгруппового занятия по слушанию музыки подготовительная к школе группа П.И.Чайковский балет «Щелкунчик»</a:t>
            </a:r>
            <a:r>
              <a:rPr lang="ru-RU" dirty="0" smtClean="0"/>
              <a:t> </a:t>
            </a:r>
          </a:p>
          <a:p>
            <a:pPr lvl="0" eaLnBrk="0" fontAlgn="base" hangingPunct="0">
              <a:buNone/>
            </a:pPr>
            <a:r>
              <a:rPr lang="ru-RU" b="1" dirty="0" smtClean="0"/>
              <a:t>10.30-10.45 Выступление музыкального руководителя по теме семинара, презентация. </a:t>
            </a:r>
            <a:endParaRPr lang="ru-RU" dirty="0" smtClean="0"/>
          </a:p>
          <a:p>
            <a:pPr lvl="0" eaLnBrk="0" fontAlgn="base" hangingPunct="0">
              <a:buNone/>
            </a:pPr>
            <a:r>
              <a:rPr lang="ru-RU" b="1" dirty="0" smtClean="0"/>
              <a:t>10.45-11.00  Обсуждение темы с гостями.</a:t>
            </a:r>
            <a:r>
              <a:rPr lang="ru-RU" dirty="0" smtClean="0"/>
              <a:t> </a:t>
            </a:r>
          </a:p>
          <a:p>
            <a:pPr lvl="0" eaLnBrk="0" fontAlgn="base" hangingPunct="0">
              <a:buNone/>
            </a:pPr>
            <a:r>
              <a:rPr lang="ru-RU" b="1" dirty="0" smtClean="0"/>
              <a:t>11.00-11.15  Обмен наработками по теме, выставка используемого материала и педагогической литературы.</a:t>
            </a:r>
            <a:r>
              <a:rPr lang="ru-RU" dirty="0" smtClean="0"/>
              <a:t> </a:t>
            </a:r>
          </a:p>
          <a:p>
            <a:pPr eaLnBrk="0" fontAlgn="base" hangingPunct="0">
              <a:buNone/>
            </a:pPr>
            <a:r>
              <a:rPr lang="ru-RU" dirty="0" smtClean="0"/>
              <a:t> </a:t>
            </a:r>
          </a:p>
          <a:p>
            <a:pPr algn="r" eaLnBrk="0" fontAlgn="base" hangingPunct="0">
              <a:buNone/>
            </a:pPr>
            <a:r>
              <a:rPr lang="ru-RU" b="1" dirty="0" smtClean="0"/>
              <a:t>Музыкальный руководитель</a:t>
            </a:r>
            <a:r>
              <a:rPr lang="ru-RU" dirty="0" smtClean="0"/>
              <a:t> </a:t>
            </a:r>
          </a:p>
          <a:p>
            <a:pPr algn="r">
              <a:buNone/>
            </a:pPr>
            <a:r>
              <a:rPr lang="ru-RU" b="1" dirty="0" err="1" smtClean="0"/>
              <a:t>Костылева</a:t>
            </a:r>
            <a:r>
              <a:rPr lang="ru-RU" b="1" dirty="0" smtClean="0"/>
              <a:t> Ю.В.</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664" y="827584"/>
            <a:ext cx="6318702" cy="3264363"/>
          </a:xfrm>
        </p:spPr>
        <p:txBody>
          <a:bodyPr>
            <a:normAutofit fontScale="90000"/>
          </a:bodyPr>
          <a:lstStyle/>
          <a:p>
            <a:pPr algn="l"/>
            <a:r>
              <a:rPr lang="ru-RU" sz="2700" dirty="0" smtClean="0"/>
              <a:t/>
            </a:r>
            <a:br>
              <a:rPr lang="ru-RU" sz="2700" dirty="0" smtClean="0"/>
            </a:br>
            <a:r>
              <a:rPr lang="ru-RU" sz="2700" dirty="0" smtClean="0"/>
              <a:t/>
            </a:r>
            <a:br>
              <a:rPr lang="ru-RU" sz="2700" dirty="0" smtClean="0"/>
            </a:br>
            <a:r>
              <a:rPr lang="ru-RU" sz="2200" dirty="0" smtClean="0"/>
              <a:t>«Эстетическое чувство есть основа добра, основа   нравственности.»                             В.Г. Белинский</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«В дружной семье искусств </a:t>
            </a:r>
            <a:r>
              <a:rPr lang="ru-RU" sz="2200" u="sng" dirty="0" smtClean="0"/>
              <a:t>музыка</a:t>
            </a:r>
            <a:r>
              <a:rPr lang="ru-RU" sz="2200" dirty="0" smtClean="0"/>
              <a:t> занимает особое место. </a:t>
            </a:r>
            <a:br>
              <a:rPr lang="ru-RU" sz="2200" dirty="0" smtClean="0"/>
            </a:br>
            <a:r>
              <a:rPr lang="ru-RU" sz="2200" dirty="0" smtClean="0"/>
              <a:t>Оно определяется тем, что развитие музыкальных образов, происходящих во времени, позволяет предельно выразительно передать движение, борьбу и смену чувств.» </a:t>
            </a:r>
            <a:br>
              <a:rPr lang="ru-RU" sz="2200" dirty="0" smtClean="0"/>
            </a:br>
            <a:r>
              <a:rPr lang="ru-RU" sz="2200" dirty="0" smtClean="0"/>
              <a:t>                                                                 А.Д. </a:t>
            </a:r>
            <a:r>
              <a:rPr lang="ru-RU" sz="2200" dirty="0" err="1" smtClean="0"/>
              <a:t>Артобевская</a:t>
            </a:r>
            <a:r>
              <a:rPr lang="ru-RU" sz="2200" dirty="0" smtClean="0"/>
              <a:t/>
            </a:r>
            <a:br>
              <a:rPr lang="ru-RU" sz="2200" dirty="0" smtClean="0"/>
            </a:br>
            <a:r>
              <a:rPr lang="ru-RU" dirty="0" smtClean="0"/>
              <a:t/>
            </a:r>
            <a:br>
              <a:rPr lang="ru-RU" dirty="0" smtClean="0"/>
            </a:br>
            <a:endParaRPr lang="ru-RU" dirty="0"/>
          </a:p>
        </p:txBody>
      </p:sp>
      <p:pic>
        <p:nvPicPr>
          <p:cNvPr id="3" name="~PP3978.WAV">
            <a:hlinkClick r:id="" action="ppaction://media"/>
          </p:cNvPr>
          <p:cNvPicPr>
            <a:picLocks noRot="1" noChangeAspect="1"/>
          </p:cNvPicPr>
          <p:nvPr>
            <a:wavAudioFile r:embed="rId1" name="~PP3978.WAV"/>
          </p:nvPr>
        </p:nvPicPr>
        <p:blipFill>
          <a:blip r:embed="rId3" cstate="print"/>
          <a:stretch>
            <a:fillRect/>
          </a:stretch>
        </p:blipFill>
        <p:spPr>
          <a:xfrm>
            <a:off x="6496050" y="8500533"/>
            <a:ext cx="2286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8677i.jpg"/>
          <p:cNvPicPr>
            <a:picLocks noGrp="1" noChangeAspect="1"/>
          </p:cNvPicPr>
          <p:nvPr>
            <p:ph sz="quarter" idx="1"/>
          </p:nvPr>
        </p:nvPicPr>
        <p:blipFill>
          <a:blip r:embed="rId2" cstate="screen">
            <a:lum bright="30000" contrast="40000"/>
            <a:extLst>
              <a:ext uri="{28A0092B-C50C-407E-A947-70E740481C1C}">
                <a14:useLocalDpi xmlns:a14="http://schemas.microsoft.com/office/drawing/2010/main"/>
              </a:ext>
            </a:extLst>
          </a:blip>
          <a:srcRect/>
          <a:stretch>
            <a:fillRect/>
          </a:stretch>
        </p:blipFill>
        <p:spPr>
          <a:xfrm>
            <a:off x="1511787" y="4716016"/>
            <a:ext cx="3888432" cy="3576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04664" y="1115616"/>
            <a:ext cx="6102678" cy="2308324"/>
          </a:xfrm>
          <a:prstGeom prst="rect">
            <a:avLst/>
          </a:prstGeom>
          <a:noFill/>
        </p:spPr>
        <p:txBody>
          <a:bodyPr wrap="square" rtlCol="0">
            <a:spAutoFit/>
          </a:bodyPr>
          <a:lstStyle/>
          <a:p>
            <a:r>
              <a:rPr lang="ru-RU" dirty="0" smtClean="0"/>
              <a:t>Дошкольное учреждение реализует базисную программу развития ребенка-дошкольника «От рождения до школы». В основе программы по музыкальному воспитанию детей дошкольного возраста лежат :</a:t>
            </a:r>
          </a:p>
          <a:p>
            <a:pPr marL="539750" lvl="0" indent="-269875">
              <a:buFont typeface="Arial" pitchFamily="34" charset="0"/>
              <a:buChar char="•"/>
            </a:pPr>
            <a:r>
              <a:rPr lang="ru-RU" dirty="0" smtClean="0"/>
              <a:t>Развитие музыкальности.</a:t>
            </a:r>
          </a:p>
          <a:p>
            <a:pPr marL="539750" lvl="0" indent="-269875">
              <a:buFont typeface="Arial" pitchFamily="34" charset="0"/>
              <a:buChar char="•"/>
            </a:pPr>
            <a:r>
              <a:rPr lang="ru-RU" dirty="0" smtClean="0"/>
              <a:t>Музыкальных способностей.</a:t>
            </a:r>
          </a:p>
          <a:p>
            <a:pPr marL="539750" lvl="0" indent="-269875">
              <a:buFont typeface="Arial" pitchFamily="34" charset="0"/>
              <a:buChar char="•"/>
            </a:pPr>
            <a:r>
              <a:rPr lang="ru-RU" dirty="0" smtClean="0"/>
              <a:t>Становление видов музыкальной деятельности.</a:t>
            </a:r>
          </a:p>
          <a:p>
            <a:pPr lvl="0"/>
            <a:r>
              <a:rPr lang="ru-RU" dirty="0" smtClean="0"/>
              <a:t>Все они взаимосвязаны.</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8667i.jpg"/>
          <p:cNvPicPr>
            <a:picLocks noGrp="1" noChangeAspect="1"/>
          </p:cNvPicPr>
          <p:nvPr>
            <p:ph sz="quarter" idx="1"/>
          </p:nvPr>
        </p:nvPicPr>
        <p:blipFill>
          <a:blip r:embed="rId2" cstate="screen">
            <a:lum bright="30000" contrast="40000"/>
            <a:extLst>
              <a:ext uri="{28A0092B-C50C-407E-A947-70E740481C1C}">
                <a14:useLocalDpi xmlns:a14="http://schemas.microsoft.com/office/drawing/2010/main"/>
              </a:ext>
            </a:extLst>
          </a:blip>
          <a:srcRect l="14179" r="8691"/>
          <a:stretch>
            <a:fillRect/>
          </a:stretch>
        </p:blipFill>
        <p:spPr>
          <a:xfrm>
            <a:off x="242646" y="2747797"/>
            <a:ext cx="3240360" cy="3336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483006" y="2363755"/>
            <a:ext cx="3078342" cy="4431983"/>
          </a:xfrm>
          <a:prstGeom prst="rect">
            <a:avLst/>
          </a:prstGeom>
          <a:noFill/>
        </p:spPr>
        <p:txBody>
          <a:bodyPr wrap="square" rtlCol="0">
            <a:spAutoFit/>
          </a:bodyPr>
          <a:lstStyle/>
          <a:p>
            <a:pPr lvl="0"/>
            <a:r>
              <a:rPr lang="ru-RU" sz="1400" dirty="0" smtClean="0"/>
              <a:t> </a:t>
            </a:r>
          </a:p>
          <a:p>
            <a:pPr marL="355600" lvl="0" indent="-355600">
              <a:buFont typeface="Wingdings" pitchFamily="2" charset="2"/>
              <a:buChar char="q"/>
              <a:tabLst>
                <a:tab pos="0" algn="l"/>
              </a:tabLst>
            </a:pPr>
            <a:r>
              <a:rPr lang="ru-RU" sz="1400" dirty="0" smtClean="0"/>
              <a:t>Разучивая песню, мы обязательно исполняем ее сами, знакомим с темой и мелодией, разбираем на музыкальные фразы, прослушиваем  мелодию, ее переходы, изучаем и разъясняем непонятные слова или речевые обороты.</a:t>
            </a:r>
          </a:p>
          <a:p>
            <a:pPr marL="355600" lvl="0" indent="-355600">
              <a:buFont typeface="Wingdings" pitchFamily="2" charset="2"/>
              <a:buChar char="q"/>
              <a:tabLst>
                <a:tab pos="0" algn="l"/>
              </a:tabLst>
            </a:pPr>
            <a:r>
              <a:rPr lang="ru-RU" sz="1400" dirty="0" smtClean="0"/>
              <a:t>Разучивая танец, обязательно прослушиваем  произведение, делим на  части, прослушиваем изменения, подбираем музыкально-ритмические движения.</a:t>
            </a:r>
          </a:p>
          <a:p>
            <a:pPr marL="355600" lvl="0" indent="-355600">
              <a:buFont typeface="Wingdings" pitchFamily="2" charset="2"/>
              <a:buChar char="q"/>
              <a:tabLst>
                <a:tab pos="0" algn="l"/>
              </a:tabLst>
            </a:pPr>
            <a:r>
              <a:rPr lang="ru-RU" sz="1400" dirty="0" smtClean="0"/>
              <a:t>Игра на музыкальных инструментах тоже  предусматриваем первоначальное  ознакомление с произведением. </a:t>
            </a:r>
            <a:endParaRPr lang="ru-RU" sz="1400" dirty="0"/>
          </a:p>
        </p:txBody>
      </p:sp>
      <p:sp>
        <p:nvSpPr>
          <p:cNvPr id="6" name="TextBox 5"/>
          <p:cNvSpPr txBox="1"/>
          <p:nvPr/>
        </p:nvSpPr>
        <p:spPr>
          <a:xfrm>
            <a:off x="404664" y="1307638"/>
            <a:ext cx="5724636" cy="1200329"/>
          </a:xfrm>
          <a:prstGeom prst="rect">
            <a:avLst/>
          </a:prstGeom>
          <a:noFill/>
        </p:spPr>
        <p:txBody>
          <a:bodyPr wrap="square" rtlCol="0">
            <a:spAutoFit/>
          </a:bodyPr>
          <a:lstStyle/>
          <a:p>
            <a:r>
              <a:rPr lang="ru-RU" dirty="0" smtClean="0"/>
              <a:t>В программе представлены все пять видов музыкальной деятельности детей и один из основных, я считаю, </a:t>
            </a:r>
            <a:r>
              <a:rPr lang="ru-RU" b="1" dirty="0" smtClean="0"/>
              <a:t>восприятие</a:t>
            </a:r>
            <a:r>
              <a:rPr lang="ru-RU" dirty="0" smtClean="0"/>
              <a:t> музыкальных произведений.</a:t>
            </a:r>
          </a:p>
          <a:p>
            <a:endParaRPr lang="ru-RU" dirty="0"/>
          </a:p>
        </p:txBody>
      </p:sp>
      <p:sp>
        <p:nvSpPr>
          <p:cNvPr id="7" name="TextBox 6"/>
          <p:cNvSpPr txBox="1"/>
          <p:nvPr/>
        </p:nvSpPr>
        <p:spPr>
          <a:xfrm>
            <a:off x="593685" y="6905424"/>
            <a:ext cx="5778642" cy="923330"/>
          </a:xfrm>
          <a:prstGeom prst="rect">
            <a:avLst/>
          </a:prstGeom>
          <a:noFill/>
        </p:spPr>
        <p:txBody>
          <a:bodyPr wrap="square" rtlCol="0">
            <a:spAutoFit/>
          </a:bodyPr>
          <a:lstStyle/>
          <a:p>
            <a:pPr lvl="0"/>
            <a:r>
              <a:rPr lang="ru-RU" b="1" dirty="0" smtClean="0"/>
              <a:t>И так можно проследить взаимосвязь со всеми видами музыкальной деятельности детей.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00" y="755576"/>
            <a:ext cx="6480720" cy="4247317"/>
          </a:xfrm>
          <a:prstGeom prst="rect">
            <a:avLst/>
          </a:prstGeom>
          <a:noFill/>
        </p:spPr>
        <p:txBody>
          <a:bodyPr wrap="square" rtlCol="0">
            <a:spAutoFit/>
          </a:bodyPr>
          <a:lstStyle/>
          <a:p>
            <a:pPr>
              <a:buFont typeface="Wingdings" pitchFamily="2" charset="2"/>
              <a:buChar char="q"/>
            </a:pPr>
            <a:r>
              <a:rPr lang="ru-RU" dirty="0" smtClean="0"/>
              <a:t>Поэтическое слово, предваряющее прослушиваемое произведений, помогает детям настроиться на встречу с музыкой.</a:t>
            </a:r>
          </a:p>
          <a:p>
            <a:pPr>
              <a:buFont typeface="Wingdings" pitchFamily="2" charset="2"/>
              <a:buChar char="q"/>
            </a:pPr>
            <a:r>
              <a:rPr lang="ru-RU" dirty="0" smtClean="0"/>
              <a:t>Дети полнее проявляют свои импровизационные способности в области ритмопластики в музыкально-сценических этюдах.</a:t>
            </a:r>
          </a:p>
          <a:p>
            <a:pPr>
              <a:buFont typeface="Wingdings" pitchFamily="2" charset="2"/>
              <a:buChar char="q"/>
            </a:pPr>
            <a:r>
              <a:rPr lang="ru-RU" dirty="0" smtClean="0"/>
              <a:t>Создание таких этюдов способствует глубокому осмыслению музыки, развивает творческое воображение, оттачивает актерское мастерство.</a:t>
            </a:r>
          </a:p>
          <a:p>
            <a:pPr>
              <a:buFont typeface="Wingdings" pitchFamily="2" charset="2"/>
              <a:buChar char="q"/>
            </a:pPr>
            <a:r>
              <a:rPr lang="ru-RU" dirty="0" smtClean="0"/>
              <a:t>Для полного восприятия музыки в последствии можно использовать изображение  услышанного на листе бумаги или подобрать иллюстрации из предложенных к каждой пьесе или отрывкам, частям пьес.</a:t>
            </a:r>
          </a:p>
          <a:p>
            <a:pPr>
              <a:buFont typeface="Wingdings" pitchFamily="2" charset="2"/>
              <a:buChar char="q"/>
            </a:pPr>
            <a:endParaRPr lang="ru-RU" dirty="0" smtClean="0"/>
          </a:p>
          <a:p>
            <a:endParaRPr lang="ru-RU" dirty="0"/>
          </a:p>
        </p:txBody>
      </p:sp>
      <p:pic>
        <p:nvPicPr>
          <p:cNvPr id="8" name="Содержимое 3" descr="P4260280.jpg"/>
          <p:cNvPicPr>
            <a:picLocks noGrp="1" noChangeAspect="1"/>
          </p:cNvPicPr>
          <p:nvPr>
            <p:ph sz="quarter" idx="1"/>
          </p:nvPr>
        </p:nvPicPr>
        <p:blipFill>
          <a:blip r:embed="rId2" cstate="screen">
            <a:lum contrast="40000"/>
            <a:extLst>
              <a:ext uri="{28A0092B-C50C-407E-A947-70E740481C1C}">
                <a14:useLocalDpi xmlns:a14="http://schemas.microsoft.com/office/drawing/2010/main"/>
              </a:ext>
            </a:extLst>
          </a:blip>
          <a:srcRect l="14301" t="17801" r="34250" b="16400"/>
          <a:stretch>
            <a:fillRect/>
          </a:stretch>
        </p:blipFill>
        <p:spPr>
          <a:xfrm>
            <a:off x="242646" y="5940152"/>
            <a:ext cx="2754306"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P4260279.jpg"/>
          <p:cNvPicPr>
            <a:picLocks noChangeAspect="1"/>
          </p:cNvPicPr>
          <p:nvPr/>
        </p:nvPicPr>
        <p:blipFill>
          <a:blip r:embed="rId3" cstate="screen">
            <a:lum contrast="20000"/>
            <a:extLst>
              <a:ext uri="{28A0092B-C50C-407E-A947-70E740481C1C}">
                <a14:useLocalDpi xmlns:a14="http://schemas.microsoft.com/office/drawing/2010/main"/>
              </a:ext>
            </a:extLst>
          </a:blip>
          <a:srcRect r="14000"/>
          <a:stretch>
            <a:fillRect/>
          </a:stretch>
        </p:blipFill>
        <p:spPr>
          <a:xfrm>
            <a:off x="3266982" y="6012160"/>
            <a:ext cx="2808312" cy="2810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Музыкальные игры:</a:t>
            </a:r>
            <a:endParaRPr lang="ru-RU" dirty="0"/>
          </a:p>
        </p:txBody>
      </p:sp>
      <p:sp>
        <p:nvSpPr>
          <p:cNvPr id="3" name="Содержимое 2"/>
          <p:cNvSpPr>
            <a:spLocks noGrp="1"/>
          </p:cNvSpPr>
          <p:nvPr>
            <p:ph sz="quarter" idx="1"/>
          </p:nvPr>
        </p:nvSpPr>
        <p:spPr>
          <a:xfrm>
            <a:off x="332656" y="1475656"/>
            <a:ext cx="6002424" cy="6498336"/>
          </a:xfrm>
        </p:spPr>
        <p:txBody>
          <a:bodyPr>
            <a:normAutofit/>
          </a:bodyPr>
          <a:lstStyle/>
          <a:p>
            <a:r>
              <a:rPr lang="ru-RU" sz="1400" dirty="0" smtClean="0"/>
              <a:t>Иг</a:t>
            </a:r>
            <a:r>
              <a:rPr lang="en-US" sz="1400" dirty="0" smtClean="0"/>
              <a:t>pa  </a:t>
            </a:r>
            <a:r>
              <a:rPr lang="ru-RU" sz="1400" dirty="0" smtClean="0"/>
              <a:t>с</a:t>
            </a:r>
            <a:r>
              <a:rPr lang="en-US" sz="1400" dirty="0" smtClean="0"/>
              <a:t>a</a:t>
            </a:r>
            <a:r>
              <a:rPr lang="ru-RU" sz="1400" dirty="0" smtClean="0"/>
              <a:t>мая близкая форма деятельности маленьких детей. М</a:t>
            </a:r>
            <a:r>
              <a:rPr lang="en-US" sz="1400" dirty="0" smtClean="0"/>
              <a:t>y</a:t>
            </a:r>
            <a:r>
              <a:rPr lang="ru-RU" sz="1400" dirty="0" smtClean="0"/>
              <a:t>зыка углубляет образы, создаёт соответствующее настроение. Доступность игровых образов , интерес к игре и эмоциональный рассказ педагога перед игрой , выразительное исполнение произведения способствует активно вовлечь  детей в игровой процесс ,а вместе с тем приобщить к восприятию музыкальных произведений. . </a:t>
            </a:r>
          </a:p>
          <a:p>
            <a:endParaRPr lang="ru-RU" sz="1400" dirty="0" smtClean="0"/>
          </a:p>
          <a:p>
            <a:endParaRPr lang="ru-RU" sz="1400" dirty="0" smtClean="0"/>
          </a:p>
        </p:txBody>
      </p:sp>
      <p:pic>
        <p:nvPicPr>
          <p:cNvPr id="4" name="Рисунок 3" descr="IMG_0610.JPG"/>
          <p:cNvPicPr>
            <a:picLocks noChangeAspect="1"/>
          </p:cNvPicPr>
          <p:nvPr/>
        </p:nvPicPr>
        <p:blipFill>
          <a:blip r:embed="rId2" cstate="screen">
            <a:extLst>
              <a:ext uri="{28A0092B-C50C-407E-A947-70E740481C1C}">
                <a14:useLocalDpi xmlns:a14="http://schemas.microsoft.com/office/drawing/2010/main"/>
              </a:ext>
            </a:extLst>
          </a:blip>
          <a:srcRect l="8001" t="20158" r="34250"/>
          <a:stretch>
            <a:fillRect/>
          </a:stretch>
        </p:blipFill>
        <p:spPr>
          <a:xfrm>
            <a:off x="450150" y="3390824"/>
            <a:ext cx="3960440" cy="3082528"/>
          </a:xfrm>
          <a:prstGeom prst="rect">
            <a:avLst/>
          </a:prstGeom>
          <a:ln>
            <a:noFill/>
          </a:ln>
          <a:effectLst>
            <a:softEdge rad="112500"/>
          </a:effectLst>
        </p:spPr>
      </p:pic>
      <p:pic>
        <p:nvPicPr>
          <p:cNvPr id="5" name="Рисунок 4" descr="IMG_0612.JPG"/>
          <p:cNvPicPr>
            <a:picLocks noChangeAspect="1"/>
          </p:cNvPicPr>
          <p:nvPr/>
        </p:nvPicPr>
        <p:blipFill>
          <a:blip r:embed="rId3" cstate="screen">
            <a:extLst>
              <a:ext uri="{28A0092B-C50C-407E-A947-70E740481C1C}">
                <a14:useLocalDpi xmlns:a14="http://schemas.microsoft.com/office/drawing/2010/main"/>
              </a:ext>
            </a:extLst>
          </a:blip>
          <a:srcRect l="19550" t="10833" r="12201" b="10833"/>
          <a:stretch>
            <a:fillRect/>
          </a:stretch>
        </p:blipFill>
        <p:spPr>
          <a:xfrm>
            <a:off x="3329608" y="4724824"/>
            <a:ext cx="3528392"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Этюд – это набросок, импровизация . </a:t>
            </a:r>
            <a:br>
              <a:rPr lang="ru-RU" sz="3200" dirty="0" smtClean="0"/>
            </a:br>
            <a:endParaRPr lang="ru-RU" dirty="0"/>
          </a:p>
        </p:txBody>
      </p:sp>
      <p:sp>
        <p:nvSpPr>
          <p:cNvPr id="3" name="Содержимое 2"/>
          <p:cNvSpPr>
            <a:spLocks noGrp="1"/>
          </p:cNvSpPr>
          <p:nvPr>
            <p:ph sz="quarter" idx="1"/>
          </p:nvPr>
        </p:nvSpPr>
        <p:spPr>
          <a:xfrm>
            <a:off x="332656" y="1043608"/>
            <a:ext cx="6172200" cy="6034617"/>
          </a:xfrm>
        </p:spPr>
        <p:txBody>
          <a:bodyPr>
            <a:normAutofit/>
          </a:bodyPr>
          <a:lstStyle/>
          <a:p>
            <a:r>
              <a:rPr lang="ru-RU" sz="2000" dirty="0" smtClean="0"/>
              <a:t>Вводится в старшем дошкольном возрасте, т.к. к этому возрасту дети имеют определенный опыт в движениях, запас музыкальных впечатлений. Исполняя этюды дети учатся точно соотносить движения с характером музыкального произведения.</a:t>
            </a:r>
          </a:p>
          <a:p>
            <a:r>
              <a:rPr lang="ru-RU" sz="2000" dirty="0" smtClean="0"/>
              <a:t>Выразительность движений детей в значительной степени зависит от степени  выразительности музыки  и осмысленности произведения детьми.</a:t>
            </a:r>
            <a:endParaRPr lang="ru-RU" sz="2000" dirty="0"/>
          </a:p>
        </p:txBody>
      </p:sp>
      <p:pic>
        <p:nvPicPr>
          <p:cNvPr id="4" name="Рисунок 3" descr="IMG_0619.JPG"/>
          <p:cNvPicPr>
            <a:picLocks noChangeAspect="1"/>
          </p:cNvPicPr>
          <p:nvPr/>
        </p:nvPicPr>
        <p:blipFill>
          <a:blip r:embed="rId2" cstate="screen">
            <a:extLst>
              <a:ext uri="{28A0092B-C50C-407E-A947-70E740481C1C}">
                <a14:useLocalDpi xmlns:a14="http://schemas.microsoft.com/office/drawing/2010/main"/>
              </a:ext>
            </a:extLst>
          </a:blip>
          <a:srcRect l="10101" t="12698" r="34250" b="18293"/>
          <a:stretch>
            <a:fillRect/>
          </a:stretch>
        </p:blipFill>
        <p:spPr>
          <a:xfrm>
            <a:off x="404664" y="4067944"/>
            <a:ext cx="3816424" cy="2952328"/>
          </a:xfrm>
          <a:prstGeom prst="rect">
            <a:avLst/>
          </a:prstGeom>
          <a:ln>
            <a:noFill/>
          </a:ln>
          <a:effectLst>
            <a:softEdge rad="112500"/>
          </a:effectLst>
        </p:spPr>
      </p:pic>
      <p:pic>
        <p:nvPicPr>
          <p:cNvPr id="5" name="Рисунок 4" descr="IMG_0623.JPG"/>
          <p:cNvPicPr>
            <a:picLocks noChangeAspect="1"/>
          </p:cNvPicPr>
          <p:nvPr/>
        </p:nvPicPr>
        <p:blipFill>
          <a:blip r:embed="rId3" cstate="screen">
            <a:extLst>
              <a:ext uri="{28A0092B-C50C-407E-A947-70E740481C1C}">
                <a14:useLocalDpi xmlns:a14="http://schemas.microsoft.com/office/drawing/2010/main"/>
              </a:ext>
            </a:extLst>
          </a:blip>
          <a:srcRect t="18293" r="18500"/>
          <a:stretch>
            <a:fillRect/>
          </a:stretch>
        </p:blipFill>
        <p:spPr>
          <a:xfrm>
            <a:off x="2931840" y="5542283"/>
            <a:ext cx="3645024" cy="28665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467544"/>
            <a:ext cx="6264696" cy="1524000"/>
          </a:xfrm>
        </p:spPr>
        <p:txBody>
          <a:bodyPr>
            <a:noAutofit/>
          </a:bodyPr>
          <a:lstStyle/>
          <a:p>
            <a:r>
              <a:rPr lang="ru-RU" sz="3200" dirty="0" smtClean="0"/>
              <a:t>Для формирования и развития ритмопластического творчества детей чрезвычайно благоприятен сюжетный танец.</a:t>
            </a:r>
            <a:br>
              <a:rPr lang="ru-RU" sz="3200" dirty="0" smtClean="0"/>
            </a:br>
            <a:endParaRPr lang="ru-RU" sz="3200" dirty="0"/>
          </a:p>
        </p:txBody>
      </p:sp>
      <p:pic>
        <p:nvPicPr>
          <p:cNvPr id="4" name="Содержимое 3" descr="Изображение 738.jpg"/>
          <p:cNvPicPr>
            <a:picLocks noGrp="1" noChangeAspect="1"/>
          </p:cNvPicPr>
          <p:nvPr>
            <p:ph sz="quarter" idx="1"/>
          </p:nvPr>
        </p:nvPicPr>
        <p:blipFill>
          <a:blip r:embed="rId2" cstate="screen">
            <a:extLst>
              <a:ext uri="{28A0092B-C50C-407E-A947-70E740481C1C}">
                <a14:useLocalDpi xmlns:a14="http://schemas.microsoft.com/office/drawing/2010/main"/>
              </a:ext>
            </a:extLst>
          </a:blip>
          <a:srcRect l="9203" t="13884" r="15936" b="9285"/>
          <a:stretch>
            <a:fillRect/>
          </a:stretch>
        </p:blipFill>
        <p:spPr>
          <a:xfrm>
            <a:off x="242646" y="3707905"/>
            <a:ext cx="2466274"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88640" y="2075723"/>
            <a:ext cx="6453336" cy="1569660"/>
          </a:xfrm>
          <a:prstGeom prst="rect">
            <a:avLst/>
          </a:prstGeom>
          <a:noFill/>
        </p:spPr>
        <p:txBody>
          <a:bodyPr wrap="square" rtlCol="0">
            <a:spAutoFit/>
          </a:bodyPr>
          <a:lstStyle/>
          <a:p>
            <a:pPr algn="ctr"/>
            <a:endParaRPr lang="ru-RU" dirty="0" smtClean="0"/>
          </a:p>
          <a:p>
            <a:pPr lvl="0" algn="ctr">
              <a:buFont typeface="Wingdings" pitchFamily="2" charset="2"/>
              <a:buChar char="q"/>
            </a:pPr>
            <a:r>
              <a:rPr lang="ru-RU" sz="2000" dirty="0" smtClean="0"/>
              <a:t>отрабатывается техника движений, </a:t>
            </a:r>
          </a:p>
          <a:p>
            <a:pPr lvl="0" algn="ctr">
              <a:buFont typeface="Wingdings" pitchFamily="2" charset="2"/>
              <a:buChar char="q"/>
            </a:pPr>
            <a:r>
              <a:rPr lang="ru-RU" sz="2000" dirty="0" smtClean="0"/>
              <a:t>проявляется отношение к этому образу.</a:t>
            </a:r>
          </a:p>
          <a:p>
            <a:pPr lvl="0" algn="ctr">
              <a:buFont typeface="Wingdings" pitchFamily="2" charset="2"/>
              <a:buChar char="q"/>
            </a:pPr>
            <a:r>
              <a:rPr lang="ru-RU" sz="2000" dirty="0" smtClean="0"/>
              <a:t>вызывает живой интерес к творчеству</a:t>
            </a:r>
            <a:r>
              <a:rPr lang="ru-RU" dirty="0" smtClean="0"/>
              <a:t>.</a:t>
            </a:r>
          </a:p>
          <a:p>
            <a:pPr algn="ctr"/>
            <a:endParaRPr lang="ru-RU" dirty="0"/>
          </a:p>
        </p:txBody>
      </p:sp>
      <p:pic>
        <p:nvPicPr>
          <p:cNvPr id="6" name="Содержимое 3" descr="Изображение 688.jpg"/>
          <p:cNvPicPr>
            <a:picLocks noChangeAspect="1"/>
          </p:cNvPicPr>
          <p:nvPr/>
        </p:nvPicPr>
        <p:blipFill>
          <a:blip r:embed="rId3" cstate="screen">
            <a:extLst>
              <a:ext uri="{28A0092B-C50C-407E-A947-70E740481C1C}">
                <a14:useLocalDpi xmlns:a14="http://schemas.microsoft.com/office/drawing/2010/main"/>
              </a:ext>
            </a:extLst>
          </a:blip>
          <a:srcRect b="13718"/>
          <a:stretch>
            <a:fillRect/>
          </a:stretch>
        </p:blipFill>
        <p:spPr>
          <a:xfrm>
            <a:off x="2942946" y="6084168"/>
            <a:ext cx="3024336"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тчет по пп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отчет по ппо</Template>
  <TotalTime>149</TotalTime>
  <Words>1236</Words>
  <Application>Microsoft Office PowerPoint</Application>
  <PresentationFormat>Экран (4:3)</PresentationFormat>
  <Paragraphs>155</Paragraphs>
  <Slides>18</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Cambria</vt:lpstr>
      <vt:lpstr>Times New Roman</vt:lpstr>
      <vt:lpstr>Wingdings</vt:lpstr>
      <vt:lpstr>отчет по ппо</vt:lpstr>
      <vt:lpstr> Тема: «Восприятие музыкального произведения  и  ритмопластические композиции (этюды) или   поиграем в музыкальные образы». </vt:lpstr>
      <vt:lpstr>   </vt:lpstr>
      <vt:lpstr>  «Эстетическое чувство есть основа добра, основа   нравственности.»                             В.Г. Белинский   «В дружной семье искусств музыка занимает особое место.  Оно определяется тем, что развитие музыкальных образов, происходящих во времени, позволяет предельно выразительно передать движение, борьбу и смену чувств.»                                                                   А.Д. Артобевская  </vt:lpstr>
      <vt:lpstr>Презентация PowerPoint</vt:lpstr>
      <vt:lpstr>Презентация PowerPoint</vt:lpstr>
      <vt:lpstr>Презентация PowerPoint</vt:lpstr>
      <vt:lpstr>Музыкальные игры:</vt:lpstr>
      <vt:lpstr>Этюд – это набросок, импровизация .  </vt:lpstr>
      <vt:lpstr>Для формирования и развития ритмопластического творчества детей чрезвычайно благоприятен сюжетный танец. </vt:lpstr>
      <vt:lpstr>Создание одноактного спектакля . </vt:lpstr>
      <vt:lpstr>Презентация PowerPoint</vt:lpstr>
      <vt:lpstr>Презентация PowerPoint</vt:lpstr>
      <vt:lpstr>В своей работе использую музыку:</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Ula-1</dc:creator>
  <cp:lastModifiedBy>user</cp:lastModifiedBy>
  <cp:revision>20</cp:revision>
  <dcterms:created xsi:type="dcterms:W3CDTF">2012-03-25T15:04:47Z</dcterms:created>
  <dcterms:modified xsi:type="dcterms:W3CDTF">2016-02-15T13:11:38Z</dcterms:modified>
</cp:coreProperties>
</file>