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884" y="33265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Тоора-Хем </a:t>
            </a:r>
            <a:r>
              <a:rPr lang="ru-RU" b="1" dirty="0" err="1" smtClean="0">
                <a:solidFill>
                  <a:srgbClr val="FFFF00"/>
                </a:solidFill>
              </a:rPr>
              <a:t>ортумак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ниити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билиг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школазы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4024" y="234888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j-lt"/>
              </a:rPr>
              <a:t>ҮНҮШТЕР </a:t>
            </a:r>
            <a:r>
              <a:rPr lang="tt-RU" sz="4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j-lt"/>
              </a:rPr>
              <a:t>ОРАНЫ</a:t>
            </a:r>
          </a:p>
          <a:p>
            <a:pPr algn="ctr"/>
            <a:r>
              <a:rPr lang="tt-RU" sz="4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j-lt"/>
              </a:rPr>
              <a:t>(турк дылдар)</a:t>
            </a:r>
            <a:endParaRPr lang="ru-RU" sz="4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2461" y="5103141"/>
            <a:ext cx="6823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000" dirty="0" smtClean="0">
                <a:solidFill>
                  <a:srgbClr val="FFFF00"/>
                </a:solidFill>
              </a:rPr>
              <a:t>Тыва дыл болгаш чогаал башкызы </a:t>
            </a:r>
          </a:p>
          <a:p>
            <a:pPr algn="ctr"/>
            <a:r>
              <a:rPr lang="tt-RU" sz="2000" dirty="0" smtClean="0">
                <a:solidFill>
                  <a:srgbClr val="FFFF00"/>
                </a:solidFill>
              </a:rPr>
              <a:t>Кол Алексей Дмитриевич тургускан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61653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>
                <a:solidFill>
                  <a:srgbClr val="FFFF00"/>
                </a:solidFill>
              </a:rPr>
              <a:t>Кызыл – </a:t>
            </a:r>
            <a:r>
              <a:rPr lang="tt-RU" b="1" dirty="0" smtClean="0">
                <a:solidFill>
                  <a:srgbClr val="FFFF00"/>
                </a:solidFill>
              </a:rPr>
              <a:t>2016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28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-2564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Ы Я Ш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350651"/>
            <a:ext cx="4499992" cy="92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*</a:t>
            </a:r>
            <a:r>
              <a:rPr lang="en-US" sz="2200" b="1" dirty="0" smtClean="0"/>
              <a:t>y</a:t>
            </a:r>
            <a:r>
              <a:rPr lang="el-GR" sz="2200" b="1" dirty="0" smtClean="0"/>
              <a:t>γ</a:t>
            </a:r>
            <a:r>
              <a:rPr lang="en-US" sz="2200" b="1" dirty="0" err="1" smtClean="0"/>
              <a:t>aš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Ног., ккалп., каз. – </a:t>
            </a:r>
            <a:r>
              <a:rPr lang="en-US" sz="2200" b="1" dirty="0" smtClean="0"/>
              <a:t>a</a:t>
            </a:r>
            <a:r>
              <a:rPr lang="el-GR" sz="2200" b="1" dirty="0" smtClean="0"/>
              <a:t>γ</a:t>
            </a:r>
            <a:r>
              <a:rPr lang="en-US" sz="2200" b="1" dirty="0" err="1" smtClean="0"/>
              <a:t>aš</a:t>
            </a:r>
            <a:r>
              <a:rPr lang="en-US" sz="2200" b="1" dirty="0" smtClean="0"/>
              <a:t>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Хак. – </a:t>
            </a:r>
            <a:r>
              <a:rPr lang="en-US" sz="2200" b="1" dirty="0" smtClean="0"/>
              <a:t>a</a:t>
            </a:r>
            <a:r>
              <a:rPr lang="el-GR" sz="2200" b="1" dirty="0" smtClean="0"/>
              <a:t>γ</a:t>
            </a:r>
            <a:r>
              <a:rPr lang="en-US" sz="2200" b="1" dirty="0" smtClean="0"/>
              <a:t>as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Тув. – </a:t>
            </a:r>
            <a:r>
              <a:rPr lang="en-US" sz="2200" b="1" dirty="0" err="1" smtClean="0"/>
              <a:t>yjaš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Тоф. – </a:t>
            </a:r>
            <a:r>
              <a:rPr lang="en-US" sz="2200" b="1" dirty="0" smtClean="0"/>
              <a:t>a</a:t>
            </a:r>
            <a:r>
              <a:rPr lang="el-GR" sz="2200" b="1" dirty="0" smtClean="0"/>
              <a:t>γ</a:t>
            </a:r>
            <a:r>
              <a:rPr lang="en-US" sz="2200" b="1" dirty="0" err="1" smtClean="0"/>
              <a:t>aš</a:t>
            </a:r>
            <a:r>
              <a:rPr lang="en-US" sz="2200" b="1" dirty="0" smtClean="0"/>
              <a:t>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а). дерево – </a:t>
            </a:r>
            <a:r>
              <a:rPr lang="ru-RU" sz="2200" b="1" dirty="0" err="1" smtClean="0"/>
              <a:t>орх</a:t>
            </a:r>
            <a:r>
              <a:rPr lang="ru-RU" sz="2200" b="1" dirty="0" smtClean="0"/>
              <a:t>., др.-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., гаг., аз., кум., тат., </a:t>
            </a:r>
            <a:r>
              <a:rPr lang="ru-RU" sz="2200" b="1" dirty="0" err="1" smtClean="0"/>
              <a:t>башк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алт</a:t>
            </a:r>
            <a:r>
              <a:rPr lang="ru-RU" sz="2200" b="1" dirty="0" smtClean="0"/>
              <a:t>., шор., </a:t>
            </a:r>
            <a:r>
              <a:rPr lang="ru-RU" sz="2200" b="1" dirty="0" err="1" smtClean="0"/>
              <a:t>тув</a:t>
            </a:r>
            <a:r>
              <a:rPr lang="ru-RU" sz="2200" b="1" dirty="0" smtClean="0"/>
              <a:t>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б). дерево (материал) -  кум., тат., </a:t>
            </a:r>
            <a:r>
              <a:rPr lang="ru-RU" sz="2200" b="1" dirty="0" err="1" smtClean="0"/>
              <a:t>башк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ккалп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тув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чув</a:t>
            </a:r>
            <a:r>
              <a:rPr lang="ru-RU" sz="2200" b="1" dirty="0" smtClean="0"/>
              <a:t>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в). </a:t>
            </a:r>
            <a:r>
              <a:rPr lang="ru-RU" sz="2200" b="1" dirty="0"/>
              <a:t>с</a:t>
            </a:r>
            <a:r>
              <a:rPr lang="ru-RU" sz="2200" b="1" dirty="0" smtClean="0"/>
              <a:t>твол дерева – чаг., кум.;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Основное значение архетипа *</a:t>
            </a:r>
            <a:r>
              <a:rPr lang="en-US" sz="2200" b="1" dirty="0"/>
              <a:t>y</a:t>
            </a:r>
            <a:r>
              <a:rPr lang="el-GR" sz="2200" b="1" dirty="0"/>
              <a:t>γ</a:t>
            </a:r>
            <a:r>
              <a:rPr lang="en-US" sz="2200" b="1" dirty="0" err="1" smtClean="0"/>
              <a:t>aš</a:t>
            </a:r>
            <a:r>
              <a:rPr lang="ru-RU" sz="2200" b="1" dirty="0" smtClean="0"/>
              <a:t> </a:t>
            </a:r>
            <a:r>
              <a:rPr lang="en-US" sz="2200" b="1" dirty="0" smtClean="0"/>
              <a:t>‘</a:t>
            </a:r>
            <a:r>
              <a:rPr lang="tt-RU" sz="2200" b="1" dirty="0" smtClean="0"/>
              <a:t>дерево (растущее</a:t>
            </a:r>
            <a:r>
              <a:rPr lang="en-US" sz="2200" b="1" dirty="0" smtClean="0"/>
              <a:t>’ </a:t>
            </a:r>
            <a:r>
              <a:rPr lang="tt-RU" sz="2200" b="1" dirty="0" smtClean="0"/>
              <a:t>и </a:t>
            </a:r>
            <a:r>
              <a:rPr lang="en-US" sz="2200" b="1" dirty="0" smtClean="0"/>
              <a:t>‘</a:t>
            </a:r>
            <a:r>
              <a:rPr lang="tt-RU" sz="2200" b="1" dirty="0" smtClean="0"/>
              <a:t>дерево (материал)</a:t>
            </a:r>
            <a:r>
              <a:rPr lang="en-US" sz="2200" b="1" dirty="0" smtClean="0"/>
              <a:t>’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   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9218" name="Picture 2" descr="C:\Users\dns\Desktop\ТывКУ\Родной практика\ыя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1"/>
            <a:ext cx="4644008" cy="36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Desktop\ТывКУ\Родной практика\ыяш матери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4644008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ТывКУ\Родной практика\ар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4824536" cy="6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166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А Р Г А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557" y="1052736"/>
            <a:ext cx="417646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*</a:t>
            </a:r>
            <a:r>
              <a:rPr lang="en-US" sz="2200" b="1" dirty="0" err="1" smtClean="0"/>
              <a:t>ary</a:t>
            </a:r>
            <a:r>
              <a:rPr lang="el-GR" sz="2200" b="1" dirty="0" smtClean="0"/>
              <a:t>γ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Др.-уйг. - </a:t>
            </a:r>
            <a:r>
              <a:rPr lang="en-US" sz="2200" b="1" dirty="0" err="1" smtClean="0"/>
              <a:t>ary</a:t>
            </a:r>
            <a:r>
              <a:rPr lang="el-GR" sz="2200" b="1" dirty="0" smtClean="0"/>
              <a:t>γ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Хак., тув., тоф. – </a:t>
            </a:r>
            <a:r>
              <a:rPr lang="en-US" sz="2200" b="1" dirty="0" err="1" smtClean="0"/>
              <a:t>ary</a:t>
            </a:r>
            <a:r>
              <a:rPr lang="el-GR" sz="2200" b="1" dirty="0"/>
              <a:t>γ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Як., долг. – </a:t>
            </a:r>
            <a:r>
              <a:rPr lang="en-US" sz="2200" b="1" dirty="0" err="1" smtClean="0"/>
              <a:t>ary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а). лес – др.-уйг., тув.</a:t>
            </a:r>
            <a:r>
              <a:rPr lang="ru-RU" sz="2200" b="1" dirty="0" smtClean="0"/>
              <a:t>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б). </a:t>
            </a:r>
            <a:r>
              <a:rPr lang="ru-RU" sz="2200" b="1" dirty="0"/>
              <a:t>р</a:t>
            </a:r>
            <a:r>
              <a:rPr lang="ru-RU" sz="2200" b="1" dirty="0" smtClean="0"/>
              <a:t>оща, чаща – </a:t>
            </a:r>
            <a:r>
              <a:rPr lang="ru-RU" sz="2200" b="1" dirty="0" err="1" smtClean="0"/>
              <a:t>тоф</a:t>
            </a:r>
            <a:r>
              <a:rPr lang="ru-RU" sz="2200" b="1" dirty="0" smtClean="0"/>
              <a:t>., як.;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в). отдельно стоящий лесок – як.,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г). остров – як., долг.;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Архетип </a:t>
            </a:r>
            <a:r>
              <a:rPr lang="ru-RU" sz="2200" b="1" dirty="0"/>
              <a:t>*</a:t>
            </a:r>
            <a:r>
              <a:rPr lang="en-US" sz="2200" b="1" dirty="0" err="1"/>
              <a:t>ary</a:t>
            </a:r>
            <a:r>
              <a:rPr lang="el-GR" sz="2200" b="1" dirty="0" smtClean="0"/>
              <a:t>γ</a:t>
            </a:r>
            <a:r>
              <a:rPr lang="ru-RU" sz="2200" b="1" dirty="0" smtClean="0"/>
              <a:t> передает различные виды леса.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7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7984" y="11837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Т О С 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26" name="Picture 2" descr="C:\Users\dns\Desktop\ТывКУ\Родной практика\т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381"/>
            <a:ext cx="4663165" cy="64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58054" y="764704"/>
            <a:ext cx="40684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/>
              <a:t>*to</a:t>
            </a:r>
            <a:r>
              <a:rPr lang="tt-RU" sz="2200" b="1" dirty="0" smtClean="0"/>
              <a:t>:</a:t>
            </a:r>
            <a:r>
              <a:rPr lang="en-US" sz="2200" b="1" dirty="0" smtClean="0"/>
              <a:t>z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Каз., кирг. </a:t>
            </a:r>
            <a:r>
              <a:rPr lang="en-US" sz="2200" b="1" dirty="0" err="1" smtClean="0"/>
              <a:t>toz</a:t>
            </a:r>
            <a:r>
              <a:rPr lang="ru-RU" sz="2200" b="1" dirty="0" smtClean="0"/>
              <a:t>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err="1" smtClean="0"/>
              <a:t>Хак</a:t>
            </a:r>
            <a:r>
              <a:rPr lang="ru-RU" sz="2200" b="1" dirty="0" smtClean="0"/>
              <a:t>., шор., </a:t>
            </a:r>
            <a:r>
              <a:rPr lang="ru-RU" sz="2200" b="1" dirty="0" err="1" smtClean="0"/>
              <a:t>тув</a:t>
            </a:r>
            <a:r>
              <a:rPr lang="ru-RU" sz="2200" b="1" dirty="0" smtClean="0"/>
              <a:t>. </a:t>
            </a:r>
            <a:r>
              <a:rPr lang="en-US" sz="2200" b="1" dirty="0" err="1" smtClean="0"/>
              <a:t>tos</a:t>
            </a:r>
            <a:endParaRPr lang="tt-RU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Як. </a:t>
            </a:r>
            <a:r>
              <a:rPr lang="en-US" sz="2200" b="1" dirty="0" err="1" smtClean="0"/>
              <a:t>tuos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а). береста – др.-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., тат., </a:t>
            </a:r>
            <a:r>
              <a:rPr lang="ru-RU" sz="2200" b="1" dirty="0" err="1" smtClean="0"/>
              <a:t>башк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каз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алт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хак</a:t>
            </a:r>
            <a:r>
              <a:rPr lang="ru-RU" sz="2200" b="1" dirty="0" smtClean="0"/>
              <a:t>.,шор., </a:t>
            </a:r>
            <a:r>
              <a:rPr lang="ru-RU" sz="2200" b="1" dirty="0" err="1" smtClean="0"/>
              <a:t>тув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тоф</a:t>
            </a:r>
            <a:r>
              <a:rPr lang="ru-RU" sz="2200" b="1" dirty="0" smtClean="0"/>
              <a:t>., як.;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б). кора – тат.;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Материал многих языков показывает, что за архетипом  </a:t>
            </a:r>
            <a:r>
              <a:rPr lang="en-US" sz="2200" b="1" dirty="0" smtClean="0"/>
              <a:t>*to</a:t>
            </a:r>
            <a:r>
              <a:rPr lang="tt-RU" sz="2200" b="1" dirty="0" smtClean="0"/>
              <a:t>:</a:t>
            </a:r>
            <a:r>
              <a:rPr lang="en-US" sz="2200" b="1" dirty="0" smtClean="0"/>
              <a:t>z</a:t>
            </a:r>
            <a:r>
              <a:rPr lang="ru-RU" sz="2200" b="1" dirty="0" smtClean="0"/>
              <a:t> следует закрепить значение </a:t>
            </a:r>
            <a:r>
              <a:rPr lang="en-US" sz="2200" b="1" dirty="0" smtClean="0"/>
              <a:t>‘</a:t>
            </a:r>
            <a:r>
              <a:rPr lang="tt-RU" sz="2200" b="1" dirty="0" smtClean="0"/>
              <a:t>береста</a:t>
            </a:r>
            <a:r>
              <a:rPr lang="en-US" sz="2200" b="1" dirty="0" smtClean="0"/>
              <a:t>’</a:t>
            </a:r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845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ТывКУ\Родной практика\буд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60851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166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Б У Д У К 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20688"/>
            <a:ext cx="40684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/>
              <a:t>*</a:t>
            </a:r>
            <a:r>
              <a:rPr lang="en-US" sz="2200" b="1" dirty="0" err="1" smtClean="0"/>
              <a:t>bu</a:t>
            </a:r>
            <a:r>
              <a:rPr lang="tt-RU" sz="2200" b="1" dirty="0" smtClean="0"/>
              <a:t>:</a:t>
            </a:r>
            <a:r>
              <a:rPr lang="en-US" sz="2200" b="1" dirty="0" err="1" smtClean="0"/>
              <a:t>taq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Др.-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 </a:t>
            </a:r>
            <a:r>
              <a:rPr lang="en-US" sz="2200" b="1" dirty="0" err="1" smtClean="0"/>
              <a:t>butyq</a:t>
            </a:r>
            <a:r>
              <a:rPr lang="ru-RU" sz="2200" b="1" dirty="0" smtClean="0"/>
              <a:t>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Ног., </a:t>
            </a:r>
            <a:r>
              <a:rPr lang="ru-RU" sz="2200" b="1" dirty="0" err="1" smtClean="0"/>
              <a:t>ккалп</a:t>
            </a:r>
            <a:r>
              <a:rPr lang="ru-RU" sz="2200" b="1" dirty="0" smtClean="0"/>
              <a:t>. </a:t>
            </a:r>
            <a:r>
              <a:rPr lang="en-US" sz="2200" b="1" dirty="0" err="1"/>
              <a:t>p</a:t>
            </a:r>
            <a:r>
              <a:rPr lang="en-US" sz="2200" b="1" dirty="0" err="1" smtClean="0"/>
              <a:t>utaq</a:t>
            </a:r>
            <a:endParaRPr lang="tt-RU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Башк., тат. </a:t>
            </a:r>
            <a:r>
              <a:rPr lang="en-US" sz="2200" b="1" dirty="0" err="1"/>
              <a:t>b</a:t>
            </a:r>
            <a:r>
              <a:rPr lang="en-US" sz="2200" b="1" dirty="0" err="1" smtClean="0"/>
              <a:t>otaq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Тув. </a:t>
            </a:r>
            <a:r>
              <a:rPr lang="en-US" sz="2200" b="1" dirty="0" err="1" smtClean="0"/>
              <a:t>bu’duq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а). </a:t>
            </a:r>
            <a:r>
              <a:rPr lang="tt-RU" sz="2200" b="1" dirty="0" smtClean="0"/>
              <a:t>ветка</a:t>
            </a:r>
            <a:r>
              <a:rPr lang="ru-RU" sz="2200" b="1" dirty="0" smtClean="0"/>
              <a:t> – др.-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башк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кир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турк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тув</a:t>
            </a:r>
            <a:r>
              <a:rPr lang="ru-RU" sz="2200" b="1" dirty="0" smtClean="0"/>
              <a:t>., ног., тат.;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б). </a:t>
            </a:r>
            <a:r>
              <a:rPr lang="ru-RU" sz="2200" b="1" dirty="0"/>
              <a:t>с</a:t>
            </a:r>
            <a:r>
              <a:rPr lang="ru-RU" sz="2200" b="1" dirty="0" smtClean="0"/>
              <a:t>ук, сучок – </a:t>
            </a:r>
            <a:r>
              <a:rPr lang="ru-RU" sz="2200" b="1" dirty="0" err="1" smtClean="0"/>
              <a:t>турк</a:t>
            </a:r>
            <a:r>
              <a:rPr lang="ru-RU" sz="2200" b="1" dirty="0" smtClean="0"/>
              <a:t>., гаг., тат.;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в). хворост – каз.</a:t>
            </a:r>
            <a:r>
              <a:rPr lang="ru-RU" sz="2200" b="1" dirty="0" smtClean="0"/>
              <a:t>;</a:t>
            </a:r>
            <a:r>
              <a:rPr lang="tt-RU" sz="2200" b="1" dirty="0" smtClean="0"/>
              <a:t> </a:t>
            </a:r>
            <a:endParaRPr lang="ru-RU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Следует допустить два общих значения архетипа </a:t>
            </a:r>
            <a:r>
              <a:rPr lang="en-US" sz="2200" b="1" dirty="0" err="1"/>
              <a:t>bu</a:t>
            </a:r>
            <a:r>
              <a:rPr lang="tt-RU" sz="2200" b="1" dirty="0"/>
              <a:t>:</a:t>
            </a:r>
            <a:r>
              <a:rPr lang="en-US" sz="2200" b="1" dirty="0" err="1" smtClean="0"/>
              <a:t>taq</a:t>
            </a:r>
            <a:r>
              <a:rPr lang="tt-RU" sz="2200" b="1" dirty="0" smtClean="0"/>
              <a:t> </a:t>
            </a:r>
            <a:r>
              <a:rPr lang="en-US" sz="2200" b="1" dirty="0" smtClean="0"/>
              <a:t>‘</a:t>
            </a:r>
            <a:r>
              <a:rPr lang="tt-RU" sz="2200" b="1" dirty="0" smtClean="0"/>
              <a:t>ветвь, ветка</a:t>
            </a:r>
            <a:r>
              <a:rPr lang="en-US" sz="2200" b="1" dirty="0" smtClean="0"/>
              <a:t>’</a:t>
            </a:r>
            <a:r>
              <a:rPr lang="tt-RU" sz="2200" b="1" dirty="0" smtClean="0"/>
              <a:t> и </a:t>
            </a:r>
            <a:r>
              <a:rPr lang="en-US" sz="2200" b="1" dirty="0" smtClean="0"/>
              <a:t>‘</a:t>
            </a:r>
            <a:r>
              <a:rPr lang="tt-RU" sz="2200" b="1" dirty="0" smtClean="0"/>
              <a:t>сук, сучок</a:t>
            </a:r>
            <a:r>
              <a:rPr lang="en-US" sz="2200" b="1" dirty="0" smtClean="0"/>
              <a:t>’</a:t>
            </a:r>
            <a:r>
              <a:rPr lang="tt-RU" sz="2200" b="1" dirty="0" smtClean="0"/>
              <a:t> </a:t>
            </a:r>
            <a:endParaRPr lang="ru-RU" sz="2200" b="1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5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ТывКУ\Родной практика\и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8052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1837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И Н Е 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20688"/>
            <a:ext cx="40684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/>
              <a:t>*</a:t>
            </a:r>
            <a:r>
              <a:rPr lang="en-US" sz="2200" b="1" dirty="0" err="1" smtClean="0"/>
              <a:t>iŋŋe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Турк.</a:t>
            </a:r>
            <a:r>
              <a:rPr lang="en-US" sz="2200" b="1" dirty="0"/>
              <a:t> </a:t>
            </a:r>
            <a:r>
              <a:rPr lang="en-US" sz="2200" b="1" dirty="0" err="1"/>
              <a:t>iŋŋe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Хак. </a:t>
            </a:r>
            <a:r>
              <a:rPr lang="en-US" sz="2200" b="1" dirty="0" err="1" smtClean="0"/>
              <a:t>iŋe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Кум., каз., тув. </a:t>
            </a:r>
            <a:r>
              <a:rPr lang="en-US" sz="2200" b="1" dirty="0" err="1"/>
              <a:t>i</a:t>
            </a:r>
            <a:r>
              <a:rPr lang="en-US" sz="2200" b="1" dirty="0" err="1" smtClean="0"/>
              <a:t>ne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Як. </a:t>
            </a:r>
            <a:r>
              <a:rPr lang="en-US" sz="2200" b="1" dirty="0" err="1" smtClean="0"/>
              <a:t>inne</a:t>
            </a:r>
            <a:r>
              <a:rPr lang="tt-RU" sz="2200" b="1" dirty="0" smtClean="0"/>
              <a:t> 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а). </a:t>
            </a:r>
            <a:r>
              <a:rPr lang="ru-RU" sz="2200" b="1" dirty="0"/>
              <a:t>и</a:t>
            </a:r>
            <a:r>
              <a:rPr lang="ru-RU" sz="2200" b="1" dirty="0" smtClean="0"/>
              <a:t>гла, колючка, шип – др.-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., тур., аз., кум., </a:t>
            </a:r>
            <a:r>
              <a:rPr lang="ru-RU" sz="2200" b="1" dirty="0" err="1" smtClean="0"/>
              <a:t>башк</a:t>
            </a:r>
            <a:r>
              <a:rPr lang="ru-RU" sz="2200" b="1" dirty="0" smtClean="0"/>
              <a:t>., тат.;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б). игла, иголка – тур., гаг., аз., кум., ног., </a:t>
            </a:r>
            <a:r>
              <a:rPr lang="ru-RU" sz="2200" b="1" dirty="0" err="1" smtClean="0"/>
              <a:t>каз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кир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алт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хак</a:t>
            </a:r>
            <a:r>
              <a:rPr lang="ru-RU" sz="2200" b="1" dirty="0" smtClean="0"/>
              <a:t>., шор., </a:t>
            </a:r>
            <a:r>
              <a:rPr lang="ru-RU" sz="2200" b="1" dirty="0" err="1" smtClean="0"/>
              <a:t>тув</a:t>
            </a:r>
            <a:r>
              <a:rPr lang="ru-RU" sz="2200" b="1" dirty="0" smtClean="0"/>
              <a:t>., як.;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Основные значения: </a:t>
            </a:r>
            <a:r>
              <a:rPr lang="en-US" sz="2200" b="1" dirty="0" smtClean="0"/>
              <a:t>‘</a:t>
            </a:r>
            <a:r>
              <a:rPr lang="ru-RU" sz="2200" b="1" dirty="0"/>
              <a:t>игла, колючка, </a:t>
            </a:r>
            <a:r>
              <a:rPr lang="ru-RU" sz="2200" b="1" dirty="0" smtClean="0"/>
              <a:t>шип</a:t>
            </a:r>
            <a:r>
              <a:rPr lang="en-US" sz="2200" b="1" dirty="0" smtClean="0"/>
              <a:t>’ </a:t>
            </a:r>
            <a:r>
              <a:rPr lang="ru-RU" sz="2200" b="1" dirty="0" smtClean="0"/>
              <a:t>и </a:t>
            </a:r>
            <a:r>
              <a:rPr lang="en-US" sz="2200" b="1" dirty="0" smtClean="0"/>
              <a:t>‘</a:t>
            </a:r>
            <a:r>
              <a:rPr lang="ru-RU" sz="2200" b="1" dirty="0"/>
              <a:t>игла, </a:t>
            </a:r>
            <a:r>
              <a:rPr lang="ru-RU" sz="2200" b="1" dirty="0" smtClean="0"/>
              <a:t>иголка</a:t>
            </a:r>
            <a:r>
              <a:rPr lang="en-US" sz="2200" b="1" dirty="0" smtClean="0"/>
              <a:t>’</a:t>
            </a:r>
            <a:r>
              <a:rPr lang="ru-RU" sz="2200" b="1" dirty="0" smtClean="0"/>
              <a:t> </a:t>
            </a:r>
            <a:r>
              <a:rPr lang="tt-RU" sz="2200" b="1" dirty="0" smtClean="0"/>
              <a:t>    </a:t>
            </a:r>
            <a:endParaRPr lang="ru-RU" sz="2200" b="1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81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ns\Desktop\ТывКУ\Родной практика\бүр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75252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166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Б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Ү Р Ү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7043" y="770497"/>
            <a:ext cx="4338889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*</a:t>
            </a:r>
            <a:r>
              <a:rPr lang="en-US" sz="2200" b="1" dirty="0" smtClean="0"/>
              <a:t>b</a:t>
            </a:r>
            <a:r>
              <a:rPr lang="hu-HU" sz="2200" b="1" dirty="0" smtClean="0"/>
              <a:t>ű</a:t>
            </a:r>
            <a:r>
              <a:rPr lang="en-US" sz="2200" b="1" dirty="0" smtClean="0"/>
              <a:t>r</a:t>
            </a:r>
            <a:r>
              <a:rPr lang="hu-HU" sz="2200" b="1" dirty="0" smtClean="0"/>
              <a:t>ű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Др.-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 – </a:t>
            </a:r>
            <a:r>
              <a:rPr lang="en-US" sz="2200" b="1" dirty="0" smtClean="0"/>
              <a:t>b</a:t>
            </a:r>
            <a:r>
              <a:rPr lang="hu-HU" sz="2200" b="1" dirty="0" smtClean="0"/>
              <a:t>ű</a:t>
            </a:r>
            <a:r>
              <a:rPr lang="en-US" sz="2200" b="1" dirty="0" smtClean="0"/>
              <a:t>r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Башк. – </a:t>
            </a:r>
            <a:r>
              <a:rPr lang="en-US" sz="2200" b="1" dirty="0" smtClean="0"/>
              <a:t>b</a:t>
            </a:r>
            <a:r>
              <a:rPr lang="hu-HU" sz="2200" b="1" dirty="0" smtClean="0"/>
              <a:t>ő</a:t>
            </a:r>
            <a:r>
              <a:rPr lang="en-US" sz="2200" b="1" dirty="0" smtClean="0"/>
              <a:t>r</a:t>
            </a:r>
            <a:r>
              <a:rPr lang="hu-HU" sz="2200" b="1" dirty="0" smtClean="0"/>
              <a:t>ő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Алт. – </a:t>
            </a:r>
            <a:r>
              <a:rPr lang="en-US" sz="2200" b="1" dirty="0" smtClean="0"/>
              <a:t>b</a:t>
            </a:r>
            <a:r>
              <a:rPr lang="hu-HU" sz="2200" b="1" dirty="0" smtClean="0"/>
              <a:t>ű</a:t>
            </a:r>
            <a:r>
              <a:rPr lang="en-US" sz="2200" b="1" dirty="0" smtClean="0"/>
              <a:t>r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Хак., шор. – </a:t>
            </a:r>
            <a:r>
              <a:rPr lang="en-US" sz="2200" b="1" dirty="0" smtClean="0"/>
              <a:t>p</a:t>
            </a:r>
            <a:r>
              <a:rPr lang="hu-HU" sz="2200" b="1" dirty="0" smtClean="0"/>
              <a:t>ű</a:t>
            </a:r>
            <a:r>
              <a:rPr lang="en-US" sz="2200" b="1" dirty="0" smtClean="0"/>
              <a:t>r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Тув. – </a:t>
            </a:r>
            <a:r>
              <a:rPr lang="en-US" sz="2200" b="1" dirty="0" smtClean="0"/>
              <a:t>b</a:t>
            </a:r>
            <a:r>
              <a:rPr lang="hu-HU" sz="2200" b="1" dirty="0" smtClean="0"/>
              <a:t>ű</a:t>
            </a:r>
            <a:r>
              <a:rPr lang="en-US" sz="2200" b="1" dirty="0" smtClean="0"/>
              <a:t>r</a:t>
            </a:r>
            <a:r>
              <a:rPr lang="hu-HU" sz="2200" b="1" dirty="0" smtClean="0"/>
              <a:t>ű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а). почка (раст.) – др.-уйг.</a:t>
            </a:r>
            <a:r>
              <a:rPr lang="ru-RU" sz="2200" b="1" dirty="0" smtClean="0"/>
              <a:t>, кум., </a:t>
            </a:r>
            <a:r>
              <a:rPr lang="ru-RU" sz="2200" b="1" dirty="0" err="1" smtClean="0"/>
              <a:t>башк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каз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алт</a:t>
            </a:r>
            <a:r>
              <a:rPr lang="ru-RU" sz="2200" b="1" dirty="0" smtClean="0"/>
              <a:t>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б). лист (</a:t>
            </a:r>
            <a:r>
              <a:rPr lang="ru-RU" sz="2200" b="1" dirty="0" err="1" smtClean="0"/>
              <a:t>раст</a:t>
            </a:r>
            <a:r>
              <a:rPr lang="ru-RU" sz="2200" b="1" dirty="0" smtClean="0"/>
              <a:t>.) – </a:t>
            </a:r>
            <a:r>
              <a:rPr lang="ru-RU" sz="2200" b="1" dirty="0" err="1" smtClean="0"/>
              <a:t>алт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хак</a:t>
            </a:r>
            <a:r>
              <a:rPr lang="ru-RU" sz="2200" b="1" dirty="0" smtClean="0"/>
              <a:t>., шор., </a:t>
            </a:r>
            <a:r>
              <a:rPr lang="ru-RU" sz="2200" b="1" dirty="0" err="1" smtClean="0"/>
              <a:t>тув</a:t>
            </a:r>
            <a:r>
              <a:rPr lang="ru-RU" sz="2200" b="1" dirty="0" smtClean="0"/>
              <a:t>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в). ветка – </a:t>
            </a:r>
            <a:r>
              <a:rPr lang="ru-RU" sz="2200" b="1" dirty="0" err="1" smtClean="0"/>
              <a:t>алт</a:t>
            </a:r>
            <a:r>
              <a:rPr lang="ru-RU" sz="2200" b="1" dirty="0" smtClean="0"/>
              <a:t>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algn="ctr">
              <a:lnSpc>
                <a:spcPct val="150000"/>
              </a:lnSpc>
            </a:pPr>
            <a:endParaRPr lang="en-US" sz="2200" b="1" dirty="0" smtClean="0"/>
          </a:p>
          <a:p>
            <a:pPr algn="ctr">
              <a:lnSpc>
                <a:spcPct val="150000"/>
              </a:lnSpc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5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s\Desktop\ТывКУ\Родной практика\чеми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" y="80628"/>
            <a:ext cx="4848200" cy="6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166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Ч Е М И Ш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2835" y="980728"/>
            <a:ext cx="4338889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*</a:t>
            </a:r>
            <a:r>
              <a:rPr lang="en-US" sz="2200" b="1" dirty="0" err="1" smtClean="0"/>
              <a:t>jemiš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Тур., гаг., аз. – </a:t>
            </a:r>
            <a:r>
              <a:rPr lang="en-US" sz="2200" b="1" dirty="0" err="1" smtClean="0"/>
              <a:t>jemiš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Хак. </a:t>
            </a:r>
            <a:r>
              <a:rPr lang="en-US" sz="2200" b="1" dirty="0" smtClean="0"/>
              <a:t>– </a:t>
            </a:r>
            <a:r>
              <a:rPr lang="en-US" sz="2200" b="1" dirty="0" err="1" smtClean="0"/>
              <a:t>nimis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Тув. – </a:t>
            </a:r>
            <a:r>
              <a:rPr lang="en-US" sz="2200" b="1" dirty="0" err="1" smtClean="0"/>
              <a:t>šimis</a:t>
            </a:r>
            <a:endParaRPr lang="ru-RU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err="1" smtClean="0"/>
              <a:t>Чув</a:t>
            </a:r>
            <a:r>
              <a:rPr lang="ru-RU" sz="2200" b="1" dirty="0" smtClean="0"/>
              <a:t>. - </a:t>
            </a:r>
            <a:r>
              <a:rPr lang="en-US" sz="2200" b="1" dirty="0" err="1" smtClean="0"/>
              <a:t>śimeś</a:t>
            </a:r>
            <a:endParaRPr lang="tt-RU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а). плод, фрукт – др.-уйг., кум., тат., ног., каз., кирг., тув., уйг.</a:t>
            </a:r>
            <a:r>
              <a:rPr lang="ru-RU" sz="2200" b="1" dirty="0" smtClean="0"/>
              <a:t>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б). </a:t>
            </a:r>
            <a:r>
              <a:rPr lang="tt-RU" sz="2200" b="1" dirty="0"/>
              <a:t>я</a:t>
            </a:r>
            <a:r>
              <a:rPr lang="tt-RU" sz="2200" b="1" dirty="0" smtClean="0"/>
              <a:t>года, ягоды – гаг., кирг., уйг.</a:t>
            </a:r>
            <a:r>
              <a:rPr lang="ru-RU" sz="2200" b="1" dirty="0" smtClean="0"/>
              <a:t>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в). </a:t>
            </a:r>
            <a:r>
              <a:rPr lang="ru-RU" sz="2200" b="1" dirty="0"/>
              <a:t>е</a:t>
            </a:r>
            <a:r>
              <a:rPr lang="ru-RU" sz="2200" b="1" dirty="0" smtClean="0"/>
              <a:t>да, кушанье – </a:t>
            </a:r>
            <a:r>
              <a:rPr lang="ru-RU" sz="2200" b="1" dirty="0" err="1" smtClean="0"/>
              <a:t>кирг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чув</a:t>
            </a:r>
            <a:r>
              <a:rPr lang="ru-RU" sz="2200" b="1" dirty="0" smtClean="0"/>
              <a:t>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г). </a:t>
            </a:r>
            <a:r>
              <a:rPr lang="ru-RU" sz="2200" b="1" dirty="0"/>
              <a:t>п</a:t>
            </a:r>
            <a:r>
              <a:rPr lang="ru-RU" sz="2200" b="1" dirty="0" smtClean="0"/>
              <a:t>лоды, результаты – </a:t>
            </a:r>
            <a:r>
              <a:rPr lang="ru-RU" sz="2200" b="1" dirty="0" err="1" smtClean="0"/>
              <a:t>ккалп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каз</a:t>
            </a:r>
            <a:r>
              <a:rPr lang="ru-RU" sz="2200" b="1" dirty="0" smtClean="0"/>
              <a:t>., тат., </a:t>
            </a:r>
            <a:r>
              <a:rPr lang="ru-RU" sz="2200" b="1" dirty="0" err="1" smtClean="0"/>
              <a:t>башк</a:t>
            </a:r>
            <a:r>
              <a:rPr lang="ru-RU" sz="2200" b="1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tt-RU" sz="2200" b="1" dirty="0" smtClean="0"/>
              <a:t> </a:t>
            </a:r>
            <a:r>
              <a:rPr lang="en-US" sz="2200" b="1" dirty="0" smtClean="0"/>
              <a:t> </a:t>
            </a:r>
          </a:p>
          <a:p>
            <a:pPr algn="ctr">
              <a:lnSpc>
                <a:spcPct val="150000"/>
              </a:lnSpc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5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ТывКУ\Родной практика\чөвүрэ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5252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-75585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Ч Ө В Ү Р Э Э </a:t>
            </a:r>
          </a:p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qazyr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/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yq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)</a:t>
            </a:r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908720"/>
            <a:ext cx="421196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/>
              <a:t>*</a:t>
            </a:r>
            <a:r>
              <a:rPr lang="en-US" sz="2200" b="1" dirty="0" err="1" smtClean="0"/>
              <a:t>qaiyr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Др.-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 </a:t>
            </a:r>
            <a:r>
              <a:rPr lang="en-US" sz="2200" b="1" dirty="0" err="1"/>
              <a:t>q</a:t>
            </a:r>
            <a:r>
              <a:rPr lang="en-US" sz="2200" b="1" dirty="0" err="1" smtClean="0"/>
              <a:t>adyzj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Хак. </a:t>
            </a:r>
            <a:r>
              <a:rPr lang="en-US" sz="2200" b="1" dirty="0" err="1" smtClean="0"/>
              <a:t>qastyr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yq</a:t>
            </a:r>
            <a:r>
              <a:rPr lang="en-US" sz="2200" b="1" dirty="0" smtClean="0"/>
              <a:t>)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Тув. </a:t>
            </a:r>
            <a:r>
              <a:rPr lang="en-US" sz="2200" b="1" dirty="0" err="1" smtClean="0"/>
              <a:t>qazyr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yq</a:t>
            </a:r>
            <a:r>
              <a:rPr lang="en-US" sz="2200" b="1" dirty="0" smtClean="0"/>
              <a:t>)</a:t>
            </a:r>
            <a:endParaRPr lang="tt-RU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Як. </a:t>
            </a:r>
            <a:r>
              <a:rPr lang="en-US" sz="2200" b="1" dirty="0" err="1"/>
              <a:t>h</a:t>
            </a:r>
            <a:r>
              <a:rPr lang="en-US" sz="2200" b="1" dirty="0" err="1" smtClean="0"/>
              <a:t>atyr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yk</a:t>
            </a:r>
            <a:r>
              <a:rPr lang="en-US" sz="2200" b="1" dirty="0" smtClean="0"/>
              <a:t>)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а). кора – др.-уйг., хак., як., чув.</a:t>
            </a:r>
            <a:r>
              <a:rPr lang="ru-RU" sz="2200" b="1" dirty="0" smtClean="0"/>
              <a:t>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/>
              <a:t>б</a:t>
            </a:r>
            <a:r>
              <a:rPr lang="ru-RU" sz="2200" b="1" dirty="0" smtClean="0"/>
              <a:t>). </a:t>
            </a:r>
            <a:r>
              <a:rPr lang="ru-RU" sz="2200" b="1" dirty="0"/>
              <a:t>ч</a:t>
            </a:r>
            <a:r>
              <a:rPr lang="ru-RU" sz="2200" b="1" dirty="0" smtClean="0"/>
              <a:t>ешуя –</a:t>
            </a:r>
            <a:r>
              <a:rPr lang="tt-RU" sz="2200" b="1" dirty="0" smtClean="0"/>
              <a:t> хак., тув., як.;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в). </a:t>
            </a:r>
            <a:r>
              <a:rPr lang="tt-RU" sz="2200" b="1" dirty="0"/>
              <a:t>с</a:t>
            </a:r>
            <a:r>
              <a:rPr lang="tt-RU" sz="2200" b="1" dirty="0" smtClean="0"/>
              <a:t>лой грязи (напр., на руках) – тув.;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Основное значение архетипа </a:t>
            </a:r>
            <a:r>
              <a:rPr lang="en-US" sz="2200" b="1" dirty="0"/>
              <a:t>*</a:t>
            </a:r>
            <a:r>
              <a:rPr lang="en-US" sz="2200" b="1" dirty="0" err="1" smtClean="0"/>
              <a:t>qaiyr</a:t>
            </a:r>
            <a:r>
              <a:rPr lang="ru-RU" sz="2200" b="1" dirty="0" smtClean="0"/>
              <a:t> – </a:t>
            </a:r>
            <a:r>
              <a:rPr lang="en-US" sz="2200" b="1" dirty="0" smtClean="0"/>
              <a:t>‘</a:t>
            </a:r>
            <a:r>
              <a:rPr lang="tt-RU" sz="2200" b="1" dirty="0" smtClean="0"/>
              <a:t>кора</a:t>
            </a:r>
            <a:r>
              <a:rPr lang="en-US" sz="2200" b="1" dirty="0" smtClean="0"/>
              <a:t>’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t-RU" sz="2200" b="1" dirty="0" smtClean="0"/>
          </a:p>
          <a:p>
            <a:pPr algn="ctr">
              <a:lnSpc>
                <a:spcPct val="150000"/>
              </a:lnSpc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9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ТывКУ\Родной практика\дазы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52528" cy="65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-2564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Д А З Ы Л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20687"/>
            <a:ext cx="435597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/>
              <a:t>I. *</a:t>
            </a:r>
            <a:r>
              <a:rPr lang="en-US" sz="2200" b="1" dirty="0" err="1" smtClean="0"/>
              <a:t>tamyr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Др.-уйг. - </a:t>
            </a:r>
            <a:r>
              <a:rPr lang="en-US" sz="2200" b="1" dirty="0" err="1" smtClean="0"/>
              <a:t>tamyr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Турк., гаг., аз. – </a:t>
            </a:r>
            <a:r>
              <a:rPr lang="en-US" sz="2200" b="1" dirty="0" err="1" smtClean="0"/>
              <a:t>damar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Тат., башк., ног., ккалп. - </a:t>
            </a:r>
            <a:r>
              <a:rPr lang="en-US" sz="2200" b="1" dirty="0" err="1" smtClean="0"/>
              <a:t>tamyr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 Тув. – </a:t>
            </a:r>
            <a:r>
              <a:rPr lang="en-US" sz="2200" b="1" dirty="0" err="1" smtClean="0"/>
              <a:t>damyr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Як., долг. – </a:t>
            </a:r>
            <a:r>
              <a:rPr lang="en-US" sz="2200" b="1" dirty="0" err="1" smtClean="0"/>
              <a:t>tymyr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а). </a:t>
            </a:r>
            <a:r>
              <a:rPr lang="ru-RU" sz="2200" b="1" dirty="0" smtClean="0"/>
              <a:t>корень (растения) – тат., </a:t>
            </a:r>
            <a:r>
              <a:rPr lang="ru-RU" sz="2200" b="1" dirty="0" err="1" smtClean="0"/>
              <a:t>башк</a:t>
            </a:r>
            <a:r>
              <a:rPr lang="ru-RU" sz="2200" b="1" dirty="0" smtClean="0"/>
              <a:t>., ног., </a:t>
            </a:r>
            <a:r>
              <a:rPr lang="ru-RU" sz="2200" b="1" dirty="0" err="1" smtClean="0"/>
              <a:t>ккалп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алт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хак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чув</a:t>
            </a:r>
            <a:r>
              <a:rPr lang="ru-RU" sz="2200" b="1" dirty="0" smtClean="0"/>
              <a:t>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б). </a:t>
            </a:r>
            <a:r>
              <a:rPr lang="ru-RU" sz="2200" b="1" dirty="0"/>
              <a:t>в</a:t>
            </a:r>
            <a:r>
              <a:rPr lang="ru-RU" sz="2200" b="1" dirty="0" smtClean="0"/>
              <a:t>ена, артерия – др.-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., тат., </a:t>
            </a:r>
            <a:r>
              <a:rPr lang="ru-RU" sz="2200" b="1" dirty="0" err="1" smtClean="0"/>
              <a:t>башк</a:t>
            </a:r>
            <a:r>
              <a:rPr lang="ru-RU" sz="2200" b="1" dirty="0" smtClean="0"/>
              <a:t>., ног., </a:t>
            </a:r>
            <a:r>
              <a:rPr lang="ru-RU" sz="2200" b="1" dirty="0" err="1" smtClean="0"/>
              <a:t>ккалп</a:t>
            </a:r>
            <a:r>
              <a:rPr lang="ru-RU" sz="2200" b="1" dirty="0" smtClean="0"/>
              <a:t>., </a:t>
            </a:r>
            <a:r>
              <a:rPr lang="ru-RU" sz="2200" b="1" dirty="0" err="1" smtClean="0"/>
              <a:t>тув</a:t>
            </a:r>
            <a:r>
              <a:rPr lang="ru-RU" sz="2200" b="1" dirty="0" smtClean="0"/>
              <a:t>., як., долг;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Архетип </a:t>
            </a:r>
            <a:r>
              <a:rPr lang="en-US" sz="2200" b="1" dirty="0"/>
              <a:t>*</a:t>
            </a:r>
            <a:r>
              <a:rPr lang="en-US" sz="2200" b="1" dirty="0" err="1" smtClean="0"/>
              <a:t>tamyr</a:t>
            </a:r>
            <a:r>
              <a:rPr lang="ru-RU" sz="2200" b="1" dirty="0" smtClean="0"/>
              <a:t> имеет 2 основных значения: </a:t>
            </a:r>
            <a:r>
              <a:rPr lang="en-US" sz="2200" b="1" dirty="0" smtClean="0"/>
              <a:t>‘</a:t>
            </a:r>
            <a:r>
              <a:rPr lang="ru-RU" sz="2200" b="1" dirty="0" smtClean="0"/>
              <a:t>корень</a:t>
            </a:r>
            <a:r>
              <a:rPr lang="en-US" sz="2200" b="1" dirty="0" smtClean="0"/>
              <a:t>’ </a:t>
            </a:r>
            <a:r>
              <a:rPr lang="ru-RU" sz="2200" b="1" dirty="0" smtClean="0"/>
              <a:t>и </a:t>
            </a:r>
            <a:r>
              <a:rPr lang="en-US" sz="2200" b="1" dirty="0" smtClean="0"/>
              <a:t>‘</a:t>
            </a:r>
            <a:r>
              <a:rPr lang="ru-RU" sz="2200" b="1" dirty="0" smtClean="0"/>
              <a:t>вена</a:t>
            </a:r>
            <a:r>
              <a:rPr lang="en-US" sz="2200" b="1" dirty="0" smtClean="0"/>
              <a:t>’ 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ТывКУ\Родной практика\дазы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52528" cy="65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166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Д А З Ы Л</a:t>
            </a:r>
            <a:endParaRPr lang="ru-RU" sz="3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557" y="1052736"/>
            <a:ext cx="4176464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/>
              <a:t>II. </a:t>
            </a:r>
            <a:r>
              <a:rPr lang="ru-RU" sz="2200" b="1" dirty="0" smtClean="0"/>
              <a:t>*</a:t>
            </a:r>
            <a:r>
              <a:rPr lang="en-US" sz="2200" b="1" dirty="0" smtClean="0"/>
              <a:t>t</a:t>
            </a:r>
            <a:r>
              <a:rPr lang="hu-HU" sz="2200" b="1" dirty="0" smtClean="0"/>
              <a:t>ő</a:t>
            </a:r>
            <a:r>
              <a:rPr lang="tt-RU" sz="2200" b="1" dirty="0" smtClean="0"/>
              <a:t>:</a:t>
            </a:r>
            <a:r>
              <a:rPr lang="en-US" sz="2200" b="1" dirty="0" smtClean="0"/>
              <a:t>z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Др.-</a:t>
            </a:r>
            <a:r>
              <a:rPr lang="ru-RU" sz="2200" b="1" dirty="0" err="1" smtClean="0"/>
              <a:t>уйг</a:t>
            </a:r>
            <a:r>
              <a:rPr lang="ru-RU" sz="2200" b="1" dirty="0" smtClean="0"/>
              <a:t>. </a:t>
            </a:r>
            <a:r>
              <a:rPr lang="en-US" sz="2200" b="1" dirty="0"/>
              <a:t>t</a:t>
            </a:r>
            <a:r>
              <a:rPr lang="hu-HU" sz="2200" b="1" dirty="0" smtClean="0"/>
              <a:t>ő</a:t>
            </a:r>
            <a:r>
              <a:rPr lang="en-US" sz="2200" b="1" dirty="0" smtClean="0"/>
              <a:t>z</a:t>
            </a:r>
            <a:endParaRPr lang="en-US" sz="22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err="1" smtClean="0"/>
              <a:t>Алт</a:t>
            </a:r>
            <a:r>
              <a:rPr lang="ru-RU" sz="2200" b="1" dirty="0" smtClean="0"/>
              <a:t>. </a:t>
            </a:r>
            <a:r>
              <a:rPr lang="en-US" sz="2200" b="1" dirty="0"/>
              <a:t>t</a:t>
            </a:r>
            <a:r>
              <a:rPr lang="hu-HU" sz="2200" b="1" dirty="0" smtClean="0"/>
              <a:t>ő</a:t>
            </a:r>
            <a:r>
              <a:rPr lang="en-US" sz="2200" b="1" dirty="0" smtClean="0"/>
              <a:t>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Тув.</a:t>
            </a:r>
            <a:r>
              <a:rPr lang="en-US" sz="2200" b="1" dirty="0" smtClean="0"/>
              <a:t> d</a:t>
            </a:r>
            <a:r>
              <a:rPr lang="hu-HU" sz="2200" b="1" dirty="0" smtClean="0"/>
              <a:t>ő</a:t>
            </a:r>
            <a:r>
              <a:rPr lang="en-US" sz="2200" b="1" dirty="0" smtClean="0"/>
              <a:t>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t-RU" sz="2200" b="1" dirty="0" smtClean="0"/>
              <a:t>а). корень, основа – др.-уйг., чаг., тув., тоф.</a:t>
            </a:r>
            <a:r>
              <a:rPr lang="ru-RU" sz="2200" b="1" dirty="0" smtClean="0"/>
              <a:t>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б). куст – </a:t>
            </a:r>
            <a:r>
              <a:rPr lang="ru-RU" sz="2200" b="1" dirty="0" err="1" smtClean="0"/>
              <a:t>тув</a:t>
            </a:r>
            <a:r>
              <a:rPr lang="ru-RU" sz="2200" b="1" dirty="0" smtClean="0"/>
              <a:t>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в). происхождение – </a:t>
            </a:r>
            <a:r>
              <a:rPr lang="ru-RU" sz="2200" b="1" dirty="0" err="1" smtClean="0"/>
              <a:t>кирг</a:t>
            </a:r>
            <a:r>
              <a:rPr lang="ru-RU" sz="2200" b="1" dirty="0" smtClean="0"/>
              <a:t>.;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/>
              <a:t>с</a:t>
            </a:r>
            <a:r>
              <a:rPr lang="ru-RU" sz="2200" b="1" dirty="0" smtClean="0"/>
              <a:t>тавка, резиденция – </a:t>
            </a:r>
            <a:r>
              <a:rPr lang="ru-RU" sz="2200" b="1" dirty="0" err="1" smtClean="0"/>
              <a:t>алт</a:t>
            </a:r>
            <a:r>
              <a:rPr lang="ru-RU" sz="2200" b="1" dirty="0" smtClean="0"/>
              <a:t>. </a:t>
            </a:r>
            <a:r>
              <a:rPr lang="tt-RU" sz="2200" b="1" dirty="0" smtClean="0"/>
              <a:t> </a:t>
            </a:r>
            <a:r>
              <a:rPr lang="ru-RU" sz="2200" b="1" dirty="0" smtClean="0"/>
              <a:t> </a:t>
            </a: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434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344</TotalTime>
  <Words>885</Words>
  <Application>Microsoft Office PowerPoint</Application>
  <PresentationFormat>Экран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Үнүштер</dc:title>
  <dc:creator>Лёша</dc:creator>
  <cp:keywords>Үнү; штер</cp:keywords>
  <cp:lastModifiedBy>у</cp:lastModifiedBy>
  <cp:revision>23</cp:revision>
  <dcterms:created xsi:type="dcterms:W3CDTF">2013-11-11T11:50:41Z</dcterms:created>
  <dcterms:modified xsi:type="dcterms:W3CDTF">2016-02-22T15:28:22Z</dcterms:modified>
  <cp:contentStatus>Үнүштер</cp:contentStatus>
</cp:coreProperties>
</file>