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86" r:id="rId3"/>
    <p:sldId id="267" r:id="rId4"/>
    <p:sldId id="268" r:id="rId5"/>
    <p:sldId id="262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6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E9F58E-7626-430C-A320-6063210284D7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82E4E-16BC-4B90-9EE2-585C52D8E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66ED7-5079-414F-99D8-2C5CDED98A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FF72E-C64D-4CD7-899E-E67275745C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E33DB-838E-402F-A31D-ACB11A2449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5A4AFC-0DC5-4260-A3A7-C638A3A904C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510F8-14FB-4792-8629-982B722A351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648-22CF-40EE-BA3F-EDF90C33CF0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8CA1F1-E6F8-4966-ABC6-E72D8A891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30A5B9-CD36-4EA6-A2C5-E597CE98E5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274E8-4BB0-4634-AB5F-83F3C28D9B2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FE3F25-8627-42AF-A688-7518DCB3EB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F1450-7E13-438F-A624-A596AF3D75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FB872-A612-4412-8957-8B6F1F93DF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E770D-672F-4874-8C24-642118A288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D1FB02-7D44-4729-83FC-EBF16B8B4B2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FB918-8193-4DDE-986A-D841A586971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AEAF2-953D-489D-86BF-A83CAE959F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DB042-DD18-421E-871E-4228263714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6868B-D1AB-4141-A323-B5B4B51EC4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2CA963-C455-47E8-BA38-DFB331795F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3175E-BBE4-44DD-8CA6-F426798CCE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E4A8D6-5E15-4C15-936A-D26C06C030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7ACD-1543-41E2-BB60-A5745AA17651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19A8-67BB-4028-9157-C6F229DD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6E51-5113-4977-B130-A798F981FD0F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93A5-0789-458C-9712-06BDEFF1D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AE9A-0889-499A-A76F-D9A2F242209A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B9C7-5498-486C-BFBB-4D0BC97D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4D2-E8B5-4612-A845-E1105DACBC9B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4D05-E7AA-47A9-9C89-0C01F91DE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84E4-29F1-4B5D-99FF-2EAECB3AB2A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CF78-080C-44C1-94AC-9347043DF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8A8F4-44B9-459D-857F-E0C2F57AA7B2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D543-B882-49CE-8462-5E8CC0A0E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CBFB-7DA4-4470-BE75-6FF69A9C3F33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1177-D4E8-411F-A153-7D2A046D1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8A0E-5E65-4067-B308-A11D980D5E8B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057A-5052-4E75-8B88-AC180CA36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37B73-9F8E-499C-BB92-854359592094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859D-9EAB-4BFD-9FBE-A8CB93164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4B37-F429-4071-AE72-85324A050D4D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431A-465F-40DA-8008-31B64A9B9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00A5-9D6F-479F-95DA-97005E12D74A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4B8A-E4D8-4810-96B3-86942E525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91A110-C3CE-47A4-AEA2-473075B18717}" type="datetimeFigureOut">
              <a:rPr lang="ru-RU"/>
              <a:pPr>
                <a:defRPr/>
              </a:pPr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3BCC3-F95C-4935-893A-D51753BC5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2063" y="387350"/>
            <a:ext cx="3857625" cy="18272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3" y="2000250"/>
            <a:ext cx="1285875" cy="4714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  <a:endParaRPr lang="ru-RU" sz="2000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начало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642918"/>
            <a:ext cx="4448453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57250" y="5072063"/>
            <a:ext cx="75009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КАК СРЕДА ОБИТАНИЯ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500" y="3571875"/>
            <a:ext cx="3571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928688" y="1071563"/>
            <a:ext cx="5286375" cy="1357312"/>
          </a:xfrm>
          <a:prstGeom prst="wedgeEllipseCallout">
            <a:avLst>
              <a:gd name="adj1" fmla="val 34941"/>
              <a:gd name="adj2" fmla="val 12098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Город – это населенный пункт, жители которого, как правило, не занимаются сельским хозяйством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9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3929063" cy="1143000"/>
          </a:xfrm>
          <a:prstGeom prst="wedgeEllipseCallout">
            <a:avLst>
              <a:gd name="adj1" fmla="val -35110"/>
              <a:gd name="adj2" fmla="val 1455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Что привлекает современного человека в городской жизни?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3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1242067659_pic_id26134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884238"/>
            <a:ext cx="7759700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городах для удобства человека к жилым домам подводятся вода, газ, электричество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8" name="Рисунок 10" descr="город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8" name="Овальная выноска 7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городах существует целая сеть торговых организаций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Городской транспорт обеспечивает передвижение людей в необходимые для них районы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Создана система учебных заведений различного уровня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Население обслуживают медицинские учреждения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Действует система культурных, научных и спортивных учреждений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Созданы службы для обеспечения безопасности населения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000125"/>
            <a:ext cx="7143750" cy="1857375"/>
          </a:xfrm>
          <a:prstGeom prst="wedgeEllipseCallout">
            <a:avLst>
              <a:gd name="adj1" fmla="val 25472"/>
              <a:gd name="adj2" fmla="val 851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Заполни таблицу «Жизнеобеспеченность человека в городе и на селе» и сделай вывод кто больше всего зависит от слаженности работы всех систем жизнеобеспечения городской житель или сельский?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958850" y="1112838"/>
          <a:ext cx="7358064" cy="450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688"/>
                <a:gridCol w="2452688"/>
                <a:gridCol w="2452688"/>
              </a:tblGrid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Виды жизнеобеспечения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Село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Вода, газ, электричество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Торговые организации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Транспорт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Учебные заведения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Медицинские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учреждения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Культурные, научные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и спортивные учреждения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Службы безопасности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</a:tbl>
          </a:graphicData>
        </a:graphic>
      </p:graphicFrame>
      <p:pic>
        <p:nvPicPr>
          <p:cNvPr id="14378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928688" y="1428750"/>
            <a:ext cx="5214937" cy="3857625"/>
          </a:xfrm>
          <a:prstGeom prst="wedgeEllipseCallout">
            <a:avLst>
              <a:gd name="adj1" fmla="val 53942"/>
              <a:gd name="adj2" fmla="val 393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Город создает благоприятные условия для жизни и жизнедеятельности человека,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многофункциональные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жизнеобеспечения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несут в себе определенную опасность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для городского жителя и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требуют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от него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особенного поведения,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обеспечивающего его безопасность</a:t>
            </a:r>
          </a:p>
        </p:txBody>
      </p:sp>
      <p:pic>
        <p:nvPicPr>
          <p:cNvPr id="15364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6072188" cy="2571750"/>
          </a:xfrm>
          <a:prstGeom prst="wedgeEllipseCallout">
            <a:avLst>
              <a:gd name="adj1" fmla="val -35110"/>
              <a:gd name="adj2" fmla="val 784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Чтобы система работа слажено, существуют определенные правила поведения для всего населения города. Нарушение этих правил несет за собой  возникновение опасных ситуаций для жизни и здоровья человека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63" y="4286250"/>
            <a:ext cx="4143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И ЕГО ОПАСНОСТИ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71563" y="1071563"/>
            <a:ext cx="4071937" cy="1285875"/>
          </a:xfrm>
          <a:prstGeom prst="wedgeEllipseCallout">
            <a:avLst>
              <a:gd name="adj1" fmla="val -21023"/>
              <a:gd name="adj2" fmla="val 1077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дорожного движения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middle_e20be7f.jpg"/>
          <p:cNvPicPr>
            <a:picLocks noChangeAspect="1"/>
          </p:cNvPicPr>
          <p:nvPr/>
        </p:nvPicPr>
        <p:blipFill>
          <a:blip r:embed="rId5" cstate="email">
            <a:lum contrast="10000"/>
          </a:blip>
          <a:stretch>
            <a:fillRect/>
          </a:stretch>
        </p:blipFill>
        <p:spPr>
          <a:xfrm>
            <a:off x="5143500" y="2214563"/>
            <a:ext cx="3027363" cy="3290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214438" y="1071563"/>
            <a:ext cx="3643312" cy="1428750"/>
          </a:xfrm>
          <a:prstGeom prst="wedgeEllipseCallout">
            <a:avLst>
              <a:gd name="adj1" fmla="val -19404"/>
              <a:gd name="adj2" fmla="val 1008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пожарной безопасности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ожар.jpg"/>
          <p:cNvPicPr>
            <a:picLocks noChangeAspect="1"/>
          </p:cNvPicPr>
          <p:nvPr/>
        </p:nvPicPr>
        <p:blipFill>
          <a:blip r:embed="rId5" cstate="email">
            <a:lum contrast="10000"/>
          </a:blip>
          <a:stretch>
            <a:fillRect/>
          </a:stretch>
        </p:blipFill>
        <p:spPr>
          <a:xfrm>
            <a:off x="4029075" y="2544763"/>
            <a:ext cx="4186238" cy="3027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214438" y="1000125"/>
            <a:ext cx="4071937" cy="1928813"/>
          </a:xfrm>
          <a:prstGeom prst="wedgeEllipseCallout">
            <a:avLst>
              <a:gd name="adj1" fmla="val -13766"/>
              <a:gd name="adj2" fmla="val 817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мер общественной безопасности и общественного порядка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aktsii_protesta_politikafoto_1_1_1_1_1_1_1_1_1_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310063" y="2928938"/>
            <a:ext cx="3976687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071563"/>
            <a:ext cx="4214813" cy="1857375"/>
          </a:xfrm>
          <a:prstGeom prst="wedgeEllipseCallout">
            <a:avLst>
              <a:gd name="adj1" fmla="val -10225"/>
              <a:gd name="adj2" fmla="val 805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пользования различными бытовыми приборами, газом и электричеством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electro_00.jpg"/>
          <p:cNvPicPr>
            <a:picLocks noChangeAspect="1"/>
          </p:cNvPicPr>
          <p:nvPr/>
        </p:nvPicPr>
        <p:blipFill>
          <a:blip r:embed="rId5" cstate="email">
            <a:lum bright="10000"/>
          </a:blip>
          <a:stretch>
            <a:fillRect/>
          </a:stretch>
        </p:blipFill>
        <p:spPr>
          <a:xfrm>
            <a:off x="4357688" y="2924175"/>
            <a:ext cx="3929062" cy="271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3143250" y="1214438"/>
            <a:ext cx="5072063" cy="2500312"/>
          </a:xfrm>
          <a:prstGeom prst="wedgeEllipseCallout">
            <a:avLst>
              <a:gd name="adj1" fmla="val -60881"/>
              <a:gd name="adj2" fmla="val 433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Здравствуйте! 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С этого года мы с вами начинаем изучать предмет «Основы безопасности жизнедеятельности»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143000"/>
            <a:ext cx="4214813" cy="1143000"/>
          </a:xfrm>
          <a:prstGeom prst="wedgeEllipseCallout">
            <a:avLst>
              <a:gd name="adj1" fmla="val -16738"/>
              <a:gd name="adj2" fmla="val 1280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различными природными явлениями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07620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500438" y="2663825"/>
            <a:ext cx="4786312" cy="2919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857500" y="2214563"/>
            <a:ext cx="5286375" cy="2428875"/>
          </a:xfrm>
          <a:prstGeom prst="wedgeEllipseCallout">
            <a:avLst>
              <a:gd name="adj1" fmla="val -46103"/>
              <a:gd name="adj2" fmla="val 432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ПОСТОЯННОЕ СОБЛЮДЕНИЕ ПРАВИЛ БЕЗОПАСНОСТИ ЖИЗНЕОБЕСПЕЧЕНИЯ ПРИ ИСПОЛЬЗОВАНИИ ВСЕХ БЛАГ ОБЕСПЕЧИВАЮТ БЕЗОПАСНОСТЬ ЧЕЛОВЕКА В ГОРОДЕ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428750"/>
            <a:ext cx="1714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ВЫВОД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43375" y="1285875"/>
            <a:ext cx="3429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ОСНОВЫ БЕЗОПАСНОГО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ПОВЕДЕНИЯ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786188" y="2565400"/>
            <a:ext cx="4143375" cy="6429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ПРЕДВИДЕТЬ  ОПАСНОСТЬ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86188" y="3532188"/>
            <a:ext cx="4143375" cy="642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ВОЗМОЖНОСТИ ИЗБЕГАТЬ ЕЕ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8" y="4500563"/>
            <a:ext cx="4143375" cy="6429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НЕОБХОДИМОСТИ ДЕЙСТВОВАТЬ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14625" y="1143000"/>
            <a:ext cx="3929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ДОМАШНЕЕ ЗАДАНИЕ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1143000" y="2214563"/>
            <a:ext cx="5000625" cy="2571750"/>
          </a:xfrm>
          <a:prstGeom prst="wedgeEllipseCallout">
            <a:avLst>
              <a:gd name="adj1" fmla="val 53716"/>
              <a:gd name="adj2" fmla="val 454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Начните вести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«Дневник безопасности».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Оцените свое поведение в опасной ситуации и определите, каким образом можно было избежать отрицательных последствий.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00125" y="1895475"/>
          <a:ext cx="7286624" cy="3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56"/>
                <a:gridCol w="1821656"/>
                <a:gridCol w="1821656"/>
                <a:gridCol w="1821656"/>
              </a:tblGrid>
              <a:tr h="5626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Описание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Как можно было избежать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792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Когда, где и что произошло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Мое действие в этой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Опасной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Отрицательных последствий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</a:tbl>
          </a:graphicData>
        </a:graphic>
      </p:graphicFrame>
      <p:pic>
        <p:nvPicPr>
          <p:cNvPr id="1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415463" y="2679700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43854 0.0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1214438" y="2286000"/>
            <a:ext cx="4500562" cy="1928813"/>
          </a:xfrm>
          <a:prstGeom prst="wedgeEllipseCallout">
            <a:avLst>
              <a:gd name="adj1" fmla="val 62790"/>
              <a:gd name="adj2" fmla="val 577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Впереди у нас с вами еще много встреч.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Берегите себя!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8" y="1857375"/>
            <a:ext cx="84296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Основы  безопасности жизнедеятельности: учебник для 5-х классов общеобразовательных учреждений/ А.Т.Смирнов, Б.О.Хренников; под общей редакцией А.Т.Смирнова – 5-е изд. – М.: Просвещение, 2008.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Тематические игры по ОБЖ. Методическое пособие для учителя. – М.: ТЦ Сфера, 2003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http://allday.ru/uploads/posts/2009-04/1239637825_shutterstock_6623389-converted.jpg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http://www.allcliparts.ru/pics/EUROTOON/GERMANY/8.gif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http://pravo.vuz-chursin.ru/imgs/middle_e20be7f.jpg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http://images.yandex.ru/yandsearch?p=6&amp;ed=1&amp;text=%D0%BF%D0%BE%D0%B6%D0%B0%D1%80%20%D0%B4%D0%BE%D0%BC%D0%B0&amp;spsite=027-416185&amp;img_url=images.bugaga.ru%2Fposts%2F2008-12%2F1229205789_1-29.jpg&amp;rpt=simage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http://www.newsland.ru/public/upload/news/slaid/aktsii_protesta_politikafoto_1_1_1_1_1_1_1_1_1_1.jpg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http://www.minchanka.by/image/Eto%20interesno/001_vsyachina/electro/electro_00.jpg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http://images.yandex.ru/yandsearch?p=0&amp;ed=1&amp;text=%D0%BF%D1%80%D0%B8%D1%80%D0%BE%D0%B4%D0%BD%D1%8B%D0%B5%20%D1%8F%D0%B2%D0%BB%D0%B5%D0%BD%D0%B8%D1%8F&amp;spsite=photo.i.ua&amp;img_url=www.photographic.com.ua%2Fimage%2F76205.jpg&amp;rpt=simage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88" y="357188"/>
            <a:ext cx="73580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ИСПОЛЬЗОВАННАЯ ЛИТЕРАТУРА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И ИНТЕРНЕТ ССЫЛКИ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2857500" y="1071563"/>
            <a:ext cx="5357813" cy="2786062"/>
          </a:xfrm>
          <a:prstGeom prst="wedgeEllipseCallout">
            <a:avLst>
              <a:gd name="adj1" fmla="val -52697"/>
              <a:gd name="adj2" fmla="val 371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Мы научимся: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распознавать опасности и предвидеть их последствия;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избегать опасностей и грамотно действовать, если избежать опасной ситуации невозможно;</a:t>
            </a:r>
            <a:b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главное – самим не создавать опасных ситуаций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2928938" y="1357313"/>
            <a:ext cx="5357812" cy="2000250"/>
          </a:xfrm>
          <a:prstGeom prst="wedgeEllipseCallout">
            <a:avLst>
              <a:gd name="adj1" fmla="val -55174"/>
              <a:gd name="adj2" fmla="val 547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Счастливого вам пути к познанию мира, себя в нем, к здоровью и здоровому образу жизни!!!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15463" y="2679700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4" name="Овальная выноска 3"/>
          <p:cNvSpPr/>
          <p:nvPr/>
        </p:nvSpPr>
        <p:spPr>
          <a:xfrm flipH="1">
            <a:off x="1143000" y="1357313"/>
            <a:ext cx="4714875" cy="2143125"/>
          </a:xfrm>
          <a:prstGeom prst="wedgeEllipseCallout">
            <a:avLst>
              <a:gd name="adj1" fmla="val -57479"/>
              <a:gd name="adj2" fmla="val 497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Для того, чтобы вы поняли о чем пойдет сегодня речь, отгадайте небольшой кроссворд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43854 0.0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Овальная выноска 54"/>
          <p:cNvSpPr/>
          <p:nvPr/>
        </p:nvSpPr>
        <p:spPr>
          <a:xfrm flipH="1">
            <a:off x="1214438" y="1071563"/>
            <a:ext cx="3500437" cy="1643062"/>
          </a:xfrm>
          <a:prstGeom prst="wedgeEllipseCallout">
            <a:avLst>
              <a:gd name="adj1" fmla="val -95979"/>
              <a:gd name="adj2" fmla="val 889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Стою я с краю улицы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длинном сапоге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Чучело трехглазое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 одной ноге.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 flipH="1">
            <a:off x="1357313" y="1357313"/>
            <a:ext cx="3143250" cy="1143000"/>
          </a:xfrm>
          <a:prstGeom prst="wedgeEllipseCallout">
            <a:avLst>
              <a:gd name="adj1" fmla="val -110231"/>
              <a:gd name="adj2" fmla="val 1229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Не живая, а идет;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Неподвижна, а ведет.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3"/>
          <p:cNvGrpSpPr>
            <a:grpSpLocks/>
          </p:cNvGrpSpPr>
          <p:nvPr/>
        </p:nvGrpSpPr>
        <p:grpSpPr bwMode="auto">
          <a:xfrm>
            <a:off x="1285875" y="3000375"/>
            <a:ext cx="4000500" cy="2500313"/>
            <a:chOff x="4071934" y="7715280"/>
            <a:chExt cx="4000528" cy="250033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7572397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072330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072330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072330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572397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572001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072066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572133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572265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071934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072198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072198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072198" y="8715412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072198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72198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071934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572001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72066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572133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572265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72001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072066" y="8715412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572133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572265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572001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2066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72133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572265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572001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2066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572133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572265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4" name="Овальная выноска 83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920"/>
              <a:gd name="adj2" fmla="val 11973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Великолепно!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ьная выноска 74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0629"/>
              <a:gd name="adj2" fmla="val 1176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Похвально!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Овальная выноска 64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682"/>
              <a:gd name="adj2" fmla="val 1224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Отлично!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Овальная выноска 53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037"/>
              <a:gd name="adj2" fmla="val 1183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Молодцы!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ьная выноска 46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9984"/>
              <a:gd name="adj2" fmla="val 1200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Правильно!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9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9563" y="2713038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48" name="Прямоугольник 47"/>
          <p:cNvSpPr/>
          <p:nvPr/>
        </p:nvSpPr>
        <p:spPr>
          <a:xfrm>
            <a:off x="1785938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286000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786063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66" name="Овальная выноска 65"/>
          <p:cNvSpPr/>
          <p:nvPr/>
        </p:nvSpPr>
        <p:spPr>
          <a:xfrm flipH="1">
            <a:off x="1214438" y="1071563"/>
            <a:ext cx="3571875" cy="1643062"/>
          </a:xfrm>
          <a:prstGeom prst="wedgeEllipseCallout">
            <a:avLst>
              <a:gd name="adj1" fmla="val -94845"/>
              <a:gd name="adj2" fmla="val 901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На проезжей части,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Неизвестной масти.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Всяк ногами ее топчет,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А она молчит не ропщет.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ьная выноска 75"/>
          <p:cNvSpPr/>
          <p:nvPr/>
        </p:nvSpPr>
        <p:spPr>
          <a:xfrm flipH="1">
            <a:off x="785813" y="1071563"/>
            <a:ext cx="4143375" cy="1571625"/>
          </a:xfrm>
          <a:prstGeom prst="wedgeEllipseCallout">
            <a:avLst>
              <a:gd name="adj1" fmla="val -85405"/>
              <a:gd name="adj2" fmla="val 958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latin typeface="Arial" pitchFamily="34" charset="0"/>
                <a:cs typeface="Arial" pitchFamily="34" charset="0"/>
              </a:rPr>
              <a:t>На двух колесах я качу,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Двумя педалями кручу,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За руль держусь, гляжу вперед.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И вижу – скоро…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Овальная выноска 84"/>
          <p:cNvSpPr/>
          <p:nvPr/>
        </p:nvSpPr>
        <p:spPr>
          <a:xfrm flipH="1">
            <a:off x="1071563" y="1285875"/>
            <a:ext cx="3500437" cy="1214438"/>
          </a:xfrm>
          <a:prstGeom prst="wedgeEllipseCallout">
            <a:avLst>
              <a:gd name="adj1" fmla="val -102204"/>
              <a:gd name="adj2" fmla="val 12186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Чего ни в комнате, ни на улице не увидишь?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786188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285875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86125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283075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783138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282950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2700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82763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282825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782888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783013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286125" y="4000500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785938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286000" y="4000500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786063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3786188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786313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286250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3286125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785938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286000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786063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86188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4283075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3282950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1782763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2282825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2782888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783013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4" grpId="0" animBg="1"/>
      <p:bldP spid="4" grpId="1" animBg="1"/>
      <p:bldP spid="84" grpId="0" animBg="1"/>
      <p:bldP spid="84" grpId="1" animBg="1"/>
      <p:bldP spid="75" grpId="0" animBg="1"/>
      <p:bldP spid="75" grpId="1" animBg="1"/>
      <p:bldP spid="65" grpId="0" animBg="1"/>
      <p:bldP spid="65" grpId="1" animBg="1"/>
      <p:bldP spid="54" grpId="0" animBg="1"/>
      <p:bldP spid="54" grpId="1" animBg="1"/>
      <p:bldP spid="47" grpId="0" animBg="1"/>
      <p:bldP spid="47" grpId="1" animBg="1"/>
      <p:bldP spid="48" grpId="0" animBg="1"/>
      <p:bldP spid="49" grpId="0" animBg="1"/>
      <p:bldP spid="50" grpId="0" animBg="1"/>
      <p:bldP spid="66" grpId="0" animBg="1"/>
      <p:bldP spid="66" grpId="1" animBg="1"/>
      <p:bldP spid="76" grpId="0" animBg="1"/>
      <p:bldP spid="76" grpId="1" animBg="1"/>
      <p:bldP spid="85" grpId="0" animBg="1"/>
      <p:bldP spid="85" grpId="1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428875" y="1285875"/>
            <a:ext cx="5786438" cy="1785938"/>
          </a:xfrm>
          <a:prstGeom prst="wedgeEllipseCallout">
            <a:avLst>
              <a:gd name="adj1" fmla="val -45318"/>
              <a:gd name="adj2" fmla="val 707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Итак! Сегодня, как вы уже догадались, мы поговорим о городе, так как город – место жительства для большинства из нас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929063" y="4500563"/>
            <a:ext cx="4143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КАК СРЕДА ОБИТАНИЯ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5" y="3857625"/>
            <a:ext cx="2000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Тема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3143250" y="1285875"/>
            <a:ext cx="3786188" cy="1143000"/>
          </a:xfrm>
          <a:prstGeom prst="wedgeEllipseCallout">
            <a:avLst>
              <a:gd name="adj1" fmla="val -58427"/>
              <a:gd name="adj2" fmla="val 219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А знаете ли вы когда появились города?</a:t>
            </a:r>
          </a:p>
        </p:txBody>
      </p:sp>
      <p:grpSp>
        <p:nvGrpSpPr>
          <p:cNvPr id="4" name="Группа 10"/>
          <p:cNvGrpSpPr>
            <a:grpSpLocks/>
          </p:cNvGrpSpPr>
          <p:nvPr/>
        </p:nvGrpSpPr>
        <p:grpSpPr bwMode="auto">
          <a:xfrm rot="1067664">
            <a:off x="914400" y="746125"/>
            <a:ext cx="7031038" cy="4745038"/>
            <a:chOff x="2519360" y="988009"/>
            <a:chExt cx="5910292" cy="4744057"/>
          </a:xfrm>
        </p:grpSpPr>
        <p:pic>
          <p:nvPicPr>
            <p:cNvPr id="8" name="Picture 2" descr="C:\Documents and Settings\WETER\Мои документы\Мои рисунки\2008\Коллекция картинок (Microsoft)\j0404647.wm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519360" y="988009"/>
              <a:ext cx="5910292" cy="474405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223" name="TextBox 9"/>
            <p:cNvSpPr txBox="1">
              <a:spLocks noChangeArrowheads="1"/>
            </p:cNvSpPr>
            <p:nvPr/>
          </p:nvSpPr>
          <p:spPr bwMode="auto">
            <a:xfrm rot="-1557585">
              <a:off x="4183233" y="2750677"/>
              <a:ext cx="3071828" cy="113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Первое упоминание о городах  относится </a:t>
              </a:r>
            </a:p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к 4-3 тысячелетиям до нашей эры. </a:t>
              </a:r>
            </a:p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Это Вавилон, Мемфис и Фивы в Египте, Спарта и Афины в Греции</a:t>
              </a:r>
            </a:p>
          </p:txBody>
        </p:sp>
      </p:grp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3929063" cy="1143000"/>
          </a:xfrm>
          <a:prstGeom prst="wedgeEllipseCallout">
            <a:avLst>
              <a:gd name="adj1" fmla="val -35110"/>
              <a:gd name="adj2" fmla="val 1455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Так что же такое - город? Как вы думаете?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596</Words>
  <Application>Microsoft Office PowerPoint</Application>
  <PresentationFormat>Экран (4:3)</PresentationFormat>
  <Paragraphs>151</Paragraphs>
  <Slides>25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ОСНОВЫ  БЕЗОПАСНОСТИ  ЖИЗНЕДЕЯТЕЛЬНОСТИ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WETER</dc:creator>
  <cp:lastModifiedBy>Your User Name</cp:lastModifiedBy>
  <cp:revision>82</cp:revision>
  <dcterms:created xsi:type="dcterms:W3CDTF">2009-07-15T10:21:03Z</dcterms:created>
  <dcterms:modified xsi:type="dcterms:W3CDTF">2015-09-24T08:07:59Z</dcterms:modified>
</cp:coreProperties>
</file>