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2A7A8-FE07-4B36-A921-5DE67E92305A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F85AD-3DB9-49C2-8165-C10CBB0F16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483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F85AD-3DB9-49C2-8165-C10CBB0F16B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F85AD-3DB9-49C2-8165-C10CBB0F16B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F85AD-3DB9-49C2-8165-C10CBB0F16B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F85AD-3DB9-49C2-8165-C10CBB0F16B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F85AD-3DB9-49C2-8165-C10CBB0F16B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F85AD-3DB9-49C2-8165-C10CBB0F16B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F85AD-3DB9-49C2-8165-C10CBB0F16B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F85AD-3DB9-49C2-8165-C10CBB0F16B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F85AD-3DB9-49C2-8165-C10CBB0F16B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F85AD-3DB9-49C2-8165-C10CBB0F16B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F85AD-3DB9-49C2-8165-C10CBB0F16B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F85AD-3DB9-49C2-8165-C10CBB0F16B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Для работ\имя и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13" y="6500813"/>
            <a:ext cx="7477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936CE-922F-45B8-9E54-BAC46F313C1F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70D4B-568A-4EE5-A588-B1701D34D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41E8E-4A63-41EB-93A8-F393FB09EB3A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1134D-6C0D-4DE4-BCBF-3271CC1DC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35108-71C7-43D2-BE3F-FE71BC49CB21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0369E-5B6F-4F03-B117-CE1700202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2FB13-8ECB-4278-992D-E37267817FE6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109E2-1B3A-47C5-8FE6-D455324BC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4D778-C170-46E4-A543-658238E858E1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D5C1D-10D4-45B5-A93E-FC99B66B7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3F32A-FE25-420D-959A-0C58D7504925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E45CF-BEE0-4F21-93F8-AFDF8649F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A1449-A33B-481C-942A-13A99E2CFAF4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20189-F21F-490B-91B0-A434A343D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970C0-4045-49DF-9578-DC4797BC06AD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FAB14-82A1-41F0-A096-E44884E64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76F36-89BE-44A0-9D53-3989FE9C1C6E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81090-D63A-4007-AB46-468E9509A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8D3BF-F9FD-4CDB-BF41-0D8C005A0016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891A-6A0D-4B7B-9F17-30F833779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08CFF8-D920-447D-BB97-5114CF610309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3BE75A-6C07-4D1E-83B8-1B1CBEE11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file:///C:\Users\&#1040;&#1076;&#1084;&#1080;&#1085;&#1080;&#1089;&#1090;&#1088;&#1072;&#1090;&#1086;&#1088;\Downloads\&#1040;&#1083;&#1077;&#1082;&#1089;&#1077;&#1081;%20&#1056;&#1099;&#1073;&#1085;&#1080;&#1082;&#1086;&#1074;%20-%20&#1042;&#1089;&#1090;&#1088;&#1077;&#1095;&#1072;%20(&#1057;&#1082;&#1072;&#1079;&#1082;&#1072;%20&#1086;%20&#1079;&#1074;&#1077;&#1079;&#1076;&#1085;&#1086;&#1084;%20&#1084;&#1072;&#1083;&#1100;&#1095;&#1080;&#1082;&#1077;)%20%20(audiopoisk.com).mp3" TargetMode="External"/><Relationship Id="rId1" Type="http://schemas.openxmlformats.org/officeDocument/2006/relationships/audio" Target="file:///C:\Users\&#1040;&#1076;&#1084;&#1080;&#1085;&#1080;&#1089;&#1090;&#1088;&#1072;&#1090;&#1086;&#1088;\Desktop\&#1056;&#1086;&#1076;.&#1089;&#1086;&#1073;&#1088;\&#1055;&#1089;&#1080;&#1093;&#1086;&#1083;&#1086;&#1075;&#1080;&#1095;&#1077;&#1089;&#1082;&#1080;&#1077;%20&#1072;&#1089;&#1087;&#1077;&#1082;&#1090;&#1099;%20&#1088;&#1086;&#1076;.&#1078;&#1077;&#1089;&#1090;&#1086;&#1082;&#1086;&#1089;&#1090;&#1080;\myzuka.ru_01_vstrecha_skazka_o_zvezdnom_malchike.mp3" TargetMode="External"/><Relationship Id="rId6" Type="http://schemas.openxmlformats.org/officeDocument/2006/relationships/image" Target="../media/image4.png"/><Relationship Id="rId5" Type="http://schemas.microsoft.com/office/2007/relationships/media" Target="file:///C:\Users\&#1055;&#1086;&#1083;&#1100;&#1079;&#1086;&#1074;&#1072;&#1090;&#1077;&#1083;&#1100;\Music\&#1053;&#1086;&#1074;&#1072;&#1103;%20&#1087;&#1072;&#1087;&#1082;&#1072;\myzuka.ru_01_vstrecha_skazka_o_zvezdnom_malchike.mp3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371600" y="221455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Segoe Print" pitchFamily="2" charset="0"/>
              </a:rPr>
              <a:t>Психологические аспекты жестокости в детско-родительских отношениях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" name="myzuka.ru_01_vstrecha_skazka_o_zvezdnom_malchik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51520" y="6202680"/>
            <a:ext cx="609600" cy="609600"/>
          </a:xfrm>
          <a:prstGeom prst="rect">
            <a:avLst/>
          </a:prstGeom>
        </p:spPr>
      </p:pic>
      <p:pic>
        <p:nvPicPr>
          <p:cNvPr id="5" name="myzuka.ru_01_vstrecha_skazka_o_zvezdnom_malchik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Алексей Рыбников - Встреча (Сказка о звездном мальчике)  (audiopoisk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22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229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999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2965479" cy="1363686"/>
          </a:xfrm>
        </p:spPr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Для того, чтобы ребёнок вырос полноценным человеком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2143116"/>
            <a:ext cx="2894041" cy="398304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Segoe Print" pitchFamily="2" charset="0"/>
              </a:rPr>
              <a:t>Уважение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Segoe Print" pitchFamily="2" charset="0"/>
              </a:rPr>
              <a:t>Физическая забота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Segoe Print" pitchFamily="2" charset="0"/>
              </a:rPr>
              <a:t>Похвалы и призы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Segoe Print" pitchFamily="2" charset="0"/>
              </a:rPr>
              <a:t>Внимание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Segoe Print" pitchFamily="2" charset="0"/>
              </a:rPr>
              <a:t>Доверие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Segoe Print" pitchFamily="2" charset="0"/>
              </a:rPr>
              <a:t>Любовь</a:t>
            </a:r>
            <a:endParaRPr lang="ru-RU" sz="2400" b="1" dirty="0">
              <a:latin typeface="Segoe Print" pitchFamily="2" charset="0"/>
            </a:endParaRPr>
          </a:p>
        </p:txBody>
      </p:sp>
      <p:pic>
        <p:nvPicPr>
          <p:cNvPr id="22531" name="Picture 3" descr="C:\Users\Ирина\Pictures\ed9b3d6ea9da91017e9c8714f01ce01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388" y="571480"/>
            <a:ext cx="2076455" cy="3194546"/>
          </a:xfrm>
          <a:prstGeom prst="rect">
            <a:avLst/>
          </a:prstGeom>
          <a:noFill/>
        </p:spPr>
      </p:pic>
      <p:pic>
        <p:nvPicPr>
          <p:cNvPr id="22532" name="Picture 4" descr="C:\Users\Ирина\Pictures\eb386828e75e80d79811a6f57e2546b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714620"/>
            <a:ext cx="2399117" cy="3640039"/>
          </a:xfrm>
          <a:prstGeom prst="rect">
            <a:avLst/>
          </a:prstGeom>
          <a:noFill/>
        </p:spPr>
      </p:pic>
      <p:pic>
        <p:nvPicPr>
          <p:cNvPr id="22533" name="Picture 5" descr="C:\Users\Ирина\Pictures\I1BCTCAXN7XD6CAZHJMY3CA7RITXOCAFFO2UTCA3RGBGHCA305RW8CA2JUJ8JCAYWMH43CA0G5FQECA8L4JH9CA9Z4MRJCA96RWT1CA1832MGCANKIMXNCAL57UNKCAF9EPYSCAWM8L12CAMY53AACAKSA6J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57166"/>
            <a:ext cx="2357454" cy="2357454"/>
          </a:xfrm>
          <a:prstGeom prst="rect">
            <a:avLst/>
          </a:prstGeom>
          <a:noFill/>
        </p:spPr>
      </p:pic>
      <p:pic>
        <p:nvPicPr>
          <p:cNvPr id="22534" name="Picture 6" descr="C:\Users\Ирина\Pictures\ias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4000504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Рисунок 18" descr="http://picasso.3dn.ru/_ph/74/1866099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28604"/>
            <a:ext cx="5076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11" descr="http://www.allmoldova.com/uimg/LarbiTur/larbi1806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143248"/>
            <a:ext cx="50768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C:\Users\Ирина\Desktop\МПГУфото\65162efda8335bc393362dd5bdf62ce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28604"/>
            <a:ext cx="1928826" cy="2906450"/>
          </a:xfrm>
          <a:prstGeom prst="rect">
            <a:avLst/>
          </a:prstGeom>
          <a:noFill/>
        </p:spPr>
      </p:pic>
      <p:pic>
        <p:nvPicPr>
          <p:cNvPr id="23559" name="Picture 7" descr="C:\Users\Ирина\Desktop\МПГУфото\b90af80ebb9b28670c654146cb5fdce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4000504"/>
            <a:ext cx="3444682" cy="22860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1525" y="5373216"/>
            <a:ext cx="7500990" cy="8048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Спасибо 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за внимание !!!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3200" b="1" i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578" name="Рисунок 24" descr="http://basik.ru/forum/uploads/monthly_06_2007/post-4-118302823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9091" b="9091"/>
          <a:stretch>
            <a:fillRect/>
          </a:stretch>
        </p:blipFill>
        <p:spPr bwMode="auto">
          <a:xfrm>
            <a:off x="1115616" y="620688"/>
            <a:ext cx="638179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7" descr="http://www.proza.ru/pics/2011/12/08/5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8547393" cy="566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6" descr="http://vmestepogizni.ru/wp-content/uploads/2012/04/DETAIL_PICTURE_657353_158689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7906140" cy="592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dirty="0" smtClean="0">
                <a:latin typeface="Segoe Print" pitchFamily="2" charset="0"/>
              </a:rPr>
              <a:t>Жестокое обращение с детьми (или насилие) – это любое поведение по отношении к ребёнку, которое нарушает его физическое или психическое благополучие, ставя под угрозу состояние его здоровья и развития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7411" name="Picture 3" descr="C:\Users\Ирина\Pictures\DSFNFCA2TE43TCA4ORJRMCAU541G4CAHCUO39CA14NPVOCA16CK7BCAWLGCR4CARH06Y6CAG8DCVCCAF6DSH1CA2UUPVPCAV4PEN0CA9IIC9GCAPSSF82CAZ1P08FCAC6OBMOCAY4UCZ7CA4MXPPACAU2TI0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31802" y="857232"/>
            <a:ext cx="5212163" cy="50006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3108355" cy="577868"/>
          </a:xfrm>
        </p:spPr>
        <p:txBody>
          <a:bodyPr/>
          <a:lstStyle/>
          <a:p>
            <a:r>
              <a:rPr lang="ru-RU" sz="3200" dirty="0" smtClean="0">
                <a:latin typeface="Segoe Print" pitchFamily="2" charset="0"/>
              </a:rPr>
              <a:t/>
            </a:r>
            <a:br>
              <a:rPr lang="ru-RU" sz="3200" dirty="0" smtClean="0">
                <a:latin typeface="Segoe Print" pitchFamily="2" charset="0"/>
              </a:rPr>
            </a:br>
            <a:r>
              <a:rPr lang="ru-RU" sz="3200" dirty="0" smtClean="0">
                <a:latin typeface="Segoe Print" pitchFamily="2" charset="0"/>
              </a:rPr>
              <a:t/>
            </a:r>
            <a:br>
              <a:rPr lang="ru-RU" sz="3200" dirty="0" smtClean="0">
                <a:latin typeface="Segoe Print" pitchFamily="2" charset="0"/>
              </a:rPr>
            </a:br>
            <a:r>
              <a:rPr lang="ru-RU" sz="3200" dirty="0" smtClean="0">
                <a:latin typeface="Segoe Print" pitchFamily="2" charset="0"/>
              </a:rPr>
              <a:t/>
            </a:r>
            <a:br>
              <a:rPr lang="ru-RU" sz="3200" dirty="0" smtClean="0">
                <a:latin typeface="Segoe Print" pitchFamily="2" charset="0"/>
              </a:rPr>
            </a:br>
            <a:r>
              <a:rPr lang="ru-RU" sz="3200" dirty="0" smtClean="0">
                <a:latin typeface="Segoe Print" pitchFamily="2" charset="0"/>
              </a:rPr>
              <a:t/>
            </a:r>
            <a:br>
              <a:rPr lang="ru-RU" sz="3200" dirty="0" smtClean="0">
                <a:latin typeface="Segoe Print" pitchFamily="2" charset="0"/>
              </a:rPr>
            </a:br>
            <a:r>
              <a:rPr lang="ru-RU" sz="3200" dirty="0" smtClean="0">
                <a:latin typeface="Segoe Print" pitchFamily="2" charset="0"/>
              </a:rPr>
              <a:t/>
            </a:r>
            <a:br>
              <a:rPr lang="ru-RU" sz="3200" dirty="0" smtClean="0">
                <a:latin typeface="Segoe Print" pitchFamily="2" charset="0"/>
              </a:rPr>
            </a:br>
            <a:r>
              <a:rPr lang="ru-RU" sz="3200" dirty="0" smtClean="0">
                <a:latin typeface="Segoe Print" pitchFamily="2" charset="0"/>
              </a:rPr>
              <a:t>Четыре вида насилия</a:t>
            </a:r>
            <a:endParaRPr lang="ru-RU" sz="3200" dirty="0">
              <a:latin typeface="Segoe Print" pitchFamily="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Segoe Print" pitchFamily="2" charset="0"/>
              </a:rPr>
              <a:t>Физическое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Segoe Print" pitchFamily="2" charset="0"/>
              </a:rPr>
              <a:t>Эмоциональное (психологическое)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Segoe Print" pitchFamily="2" charset="0"/>
              </a:rPr>
              <a:t> Сексуальное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Segoe Print" pitchFamily="2" charset="0"/>
              </a:rPr>
              <a:t> Пренебрежение</a:t>
            </a:r>
          </a:p>
          <a:p>
            <a:pPr>
              <a:buFont typeface="Arial" charset="0"/>
              <a:buChar char="•"/>
            </a:pPr>
            <a:endParaRPr lang="ru-RU" dirty="0"/>
          </a:p>
        </p:txBody>
      </p:sp>
      <p:pic>
        <p:nvPicPr>
          <p:cNvPr id="7" name="Picture 2" descr="D:\СОЦ ПЕДАГОГ  2011\МОИ презентации\Жестокое обращение с детьми\gill_greenberg_0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412" y="273050"/>
            <a:ext cx="4945026" cy="5853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Ирина\Pictures\FLE3YCAFR8CGRCAN4PCUGCAXJL3HKCAZMYOQSCA7LWLTDCA3344I0CAXP3J2KCA6DP8HYCAQH3A9WCAKE4U1SCAA8OA47CAK9SBG5CATOEBBZCAUYAET9CAD0F92FCAFERR4SCADCJVQSCAR64RIZCA4JKHW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2714644" cy="2714644"/>
          </a:xfrm>
          <a:prstGeom prst="flowChartAlternateProcess">
            <a:avLst/>
          </a:prstGeom>
          <a:noFill/>
        </p:spPr>
      </p:pic>
      <p:pic>
        <p:nvPicPr>
          <p:cNvPr id="19459" name="Picture 3" descr="C:\Users\Ирина\Pictures\i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28604"/>
            <a:ext cx="3146934" cy="2454609"/>
          </a:xfrm>
          <a:prstGeom prst="flowChartAlternateProcess">
            <a:avLst/>
          </a:prstGeom>
          <a:noFill/>
        </p:spPr>
      </p:pic>
      <p:pic>
        <p:nvPicPr>
          <p:cNvPr id="19461" name="Picture 5" descr="C:\Users\Ирина\Pictures\2A74TCAREDZE9CA12QDE9CAG9QTK2CAF3AEGACADZSXAYCADAVIBUCACEK3IRCAGYVJ38CAIHCRSRCASHJHQRCA91YW6QCAFYYKMVCAGEQ58BCA6VUW2SCA6ECLJFCASHVOEMCALJDIRUCAL4L19ICAJAZ4W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214818"/>
            <a:ext cx="3617144" cy="2214578"/>
          </a:xfrm>
          <a:prstGeom prst="flowChartAlternateProcess">
            <a:avLst/>
          </a:prstGeom>
          <a:noFill/>
        </p:spPr>
      </p:pic>
      <p:pic>
        <p:nvPicPr>
          <p:cNvPr id="19462" name="Picture 6" descr="C:\Users\Ирина\Pictures\167FICA1F704XCA6SITHLCAQZ5P5ACAFAMVN2CA2QA3ZVCA26C4BICA0M8710CA3SEK5WCATVILULCADKPR2OCA54K66LCA1RSMDKCA17OQMJCALIGN48CARAHLWOCAL42WG3CAMGBC8XCAZ9VE2ECAT9KO0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214818"/>
            <a:ext cx="2943232" cy="2143130"/>
          </a:xfrm>
          <a:prstGeom prst="flowChartAlternateProcess">
            <a:avLst/>
          </a:prstGeom>
          <a:noFill/>
        </p:spPr>
      </p:pic>
      <p:pic>
        <p:nvPicPr>
          <p:cNvPr id="7" name="Picture 4" descr="C:\Users\Ирина\Pictures\i3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33675" y="2571744"/>
            <a:ext cx="3095647" cy="1857388"/>
          </a:xfrm>
          <a:prstGeom prst="flowChartAlternateProcess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3900486" cy="35719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Segoe Print" pitchFamily="2" charset="0"/>
              </a:rPr>
              <a:t>Семьи группы риска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071546"/>
            <a:ext cx="3971924" cy="4983179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sz="1600" b="1" dirty="0" smtClean="0">
                <a:latin typeface="Segoe Print" pitchFamily="2" charset="0"/>
              </a:rPr>
              <a:t>семьи с хронической стрессовой ситуацией;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>
                <a:latin typeface="Segoe Print" pitchFamily="2" charset="0"/>
              </a:rPr>
              <a:t>семьи с психическими заболеваниями одного из членов семьи;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>
                <a:latin typeface="Segoe Print" pitchFamily="2" charset="0"/>
              </a:rPr>
              <a:t>молодые матери (16 лет и младше);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>
                <a:latin typeface="Segoe Print" pitchFamily="2" charset="0"/>
              </a:rPr>
              <a:t> семьи, в которых есть дети с проблемами поведения;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>
                <a:latin typeface="Segoe Print" pitchFamily="2" charset="0"/>
              </a:rPr>
              <a:t> </a:t>
            </a:r>
            <a:r>
              <a:rPr lang="ru-RU" sz="1600" b="1" dirty="0" err="1" smtClean="0">
                <a:latin typeface="Segoe Print" pitchFamily="2" charset="0"/>
              </a:rPr>
              <a:t>антисоциальные</a:t>
            </a:r>
            <a:r>
              <a:rPr lang="ru-RU" sz="1600" b="1" dirty="0" smtClean="0">
                <a:latin typeface="Segoe Print" pitchFamily="2" charset="0"/>
              </a:rPr>
              <a:t> семьи, в которых употребляют алкоголь и наркотики;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>
                <a:latin typeface="Segoe Print" pitchFamily="2" charset="0"/>
              </a:rPr>
              <a:t>семьи, где есть грудные дети с нарушением питания и сна;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>
                <a:latin typeface="Segoe Print" pitchFamily="2" charset="0"/>
              </a:rPr>
              <a:t>семьи, в которых родители сами подвергались в детстве жестокому обращению;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>
                <a:latin typeface="Segoe Print" pitchFamily="2" charset="0"/>
              </a:rPr>
              <a:t>семьи с низким образовательным уровнем родителей.</a:t>
            </a:r>
          </a:p>
          <a:p>
            <a:endParaRPr lang="ru-RU" dirty="0"/>
          </a:p>
        </p:txBody>
      </p:sp>
      <p:pic>
        <p:nvPicPr>
          <p:cNvPr id="5" name="Picture 2" descr="D:\СОЦ ПЕДАГОГ  2011\МОИ презентации\Жестокое обращение с детьми\91709bde5b4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428604"/>
            <a:ext cx="4357718" cy="58406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3000396" cy="1162050"/>
          </a:xfrm>
        </p:spPr>
        <p:txBody>
          <a:bodyPr/>
          <a:lstStyle/>
          <a:p>
            <a:r>
              <a:rPr lang="ru-RU" sz="2400" dirty="0" smtClean="0">
                <a:latin typeface="Segoe Print" pitchFamily="2" charset="0"/>
              </a:rPr>
              <a:t>Стратегия дисциплины </a:t>
            </a:r>
            <a:r>
              <a:rPr lang="ru-RU" sz="2400" i="1" dirty="0" smtClean="0">
                <a:latin typeface="Segoe Print" pitchFamily="2" charset="0"/>
              </a:rPr>
              <a:t>жестоких родителей</a:t>
            </a:r>
            <a:endParaRPr lang="ru-RU" sz="2400" i="1" dirty="0">
              <a:latin typeface="Segoe Print" pitchFamily="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2000240"/>
            <a:ext cx="2965479" cy="4125923"/>
          </a:xfrm>
        </p:spPr>
        <p:txBody>
          <a:bodyPr/>
          <a:lstStyle/>
          <a:p>
            <a:pPr lvl="0"/>
            <a:r>
              <a:rPr lang="ru-RU" sz="2000" b="1" dirty="0" smtClean="0">
                <a:latin typeface="Segoe Print" pitchFamily="2" charset="0"/>
              </a:rPr>
              <a:t>Использовать больше силовых техник убеждения;</a:t>
            </a:r>
          </a:p>
          <a:p>
            <a:pPr lvl="0"/>
            <a:r>
              <a:rPr lang="ru-RU" sz="2000" b="1" dirty="0" smtClean="0">
                <a:latin typeface="Segoe Print" pitchFamily="2" charset="0"/>
              </a:rPr>
              <a:t>Физические наказания и эмоциональное давление – главные средства контроля;</a:t>
            </a:r>
          </a:p>
          <a:p>
            <a:pPr lvl="0"/>
            <a:r>
              <a:rPr lang="ru-RU" sz="2000" b="1" dirty="0" smtClean="0">
                <a:latin typeface="Segoe Print" pitchFamily="2" charset="0"/>
              </a:rPr>
              <a:t>Больше карательных методов, меньше рассуждений.</a:t>
            </a:r>
          </a:p>
          <a:p>
            <a:endParaRPr lang="ru-RU" dirty="0"/>
          </a:p>
        </p:txBody>
      </p:sp>
      <p:pic>
        <p:nvPicPr>
          <p:cNvPr id="20482" name="Picture 2" descr="C:\Users\Ирина\Pictures\F5HTDCAXCZBIRCAVHS6V3CA36ENJCCAHYF32MCA753H6BCAQUGWAYCAPXF7LYCAYJFYCJCAKQZ74PCAIZN2Z4CA0E6THZCAUSEJ7LCAG2I23XCAJ83YJKCACLBLN7CA9ZYIDJCAEKIKZ0CA49HBZWCAYSL0V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14744" y="642918"/>
            <a:ext cx="5000660" cy="53578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Ирина\Pictures\HUEQ2CA3IXIWQCA1KEFSGCAGUOHTICAP4H7QMCA06NR1LCALKE53WCALYCPVBCATVVGLICAMRZTEMCAA50PVSCA5CYMAACALCC2M8CAB35NQ0CAWDUNG0CA18Q70HCAMTVHY3CA2XGHORCA58AQUGCA3OGYT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28604"/>
            <a:ext cx="2836195" cy="2533668"/>
          </a:xfrm>
          <a:prstGeom prst="flowChartAlternateProcess">
            <a:avLst/>
          </a:prstGeom>
          <a:noFill/>
        </p:spPr>
      </p:pic>
      <p:pic>
        <p:nvPicPr>
          <p:cNvPr id="21507" name="Picture 3" descr="C:\Users\Ирина\Pictures\i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214685"/>
            <a:ext cx="2276967" cy="3022523"/>
          </a:xfrm>
          <a:prstGeom prst="rect">
            <a:avLst/>
          </a:prstGeom>
          <a:noFill/>
        </p:spPr>
      </p:pic>
      <p:pic>
        <p:nvPicPr>
          <p:cNvPr id="21508" name="Picture 4" descr="C:\Users\Ирина\Pictures\i,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1643050"/>
            <a:ext cx="2928958" cy="2928958"/>
          </a:xfrm>
          <a:prstGeom prst="rect">
            <a:avLst/>
          </a:prstGeom>
          <a:noFill/>
        </p:spPr>
      </p:pic>
      <p:pic>
        <p:nvPicPr>
          <p:cNvPr id="21509" name="Picture 5" descr="C:\Users\Ирина\Pictures\ias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28604"/>
            <a:ext cx="2500330" cy="2500330"/>
          </a:xfrm>
          <a:prstGeom prst="flowChartAlternateProcess">
            <a:avLst/>
          </a:prstGeom>
          <a:noFill/>
        </p:spPr>
      </p:pic>
      <p:pic>
        <p:nvPicPr>
          <p:cNvPr id="21510" name="Picture 6" descr="C:\Users\Ирина\Pictures\if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286256"/>
            <a:ext cx="3000396" cy="20002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тоальбо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фотоальбом</Template>
  <TotalTime>223</TotalTime>
  <Words>186</Words>
  <Application>Microsoft Office PowerPoint</Application>
  <PresentationFormat>Экран (4:3)</PresentationFormat>
  <Paragraphs>40</Paragraphs>
  <Slides>12</Slides>
  <Notes>12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фотоальбом</vt:lpstr>
      <vt:lpstr>Психологические аспекты жестокости в детско-родительских отношениях</vt:lpstr>
      <vt:lpstr>Слайд 2</vt:lpstr>
      <vt:lpstr>Слайд 3</vt:lpstr>
      <vt:lpstr>Слайд 4</vt:lpstr>
      <vt:lpstr>     Четыре вида насилия</vt:lpstr>
      <vt:lpstr>Слайд 6</vt:lpstr>
      <vt:lpstr>               Семьи группы риска</vt:lpstr>
      <vt:lpstr>Стратегия дисциплины жестоких родителей</vt:lpstr>
      <vt:lpstr>Слайд 9</vt:lpstr>
      <vt:lpstr>Для того, чтобы ребёнок вырос полноценным человеком</vt:lpstr>
      <vt:lpstr>Слайд 11</vt:lpstr>
      <vt:lpstr>Слайд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аспекты жестокости в детско-родительских отношениях</dc:title>
  <dc:creator>Ирина</dc:creator>
  <cp:lastModifiedBy>XTreme.ws</cp:lastModifiedBy>
  <cp:revision>23</cp:revision>
  <dcterms:created xsi:type="dcterms:W3CDTF">2013-04-25T17:33:15Z</dcterms:created>
  <dcterms:modified xsi:type="dcterms:W3CDTF">2015-12-21T17:11:15Z</dcterms:modified>
</cp:coreProperties>
</file>