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57" r:id="rId9"/>
    <p:sldId id="258" r:id="rId10"/>
    <p:sldId id="259" r:id="rId11"/>
    <p:sldId id="260" r:id="rId12"/>
    <p:sldId id="261" r:id="rId13"/>
    <p:sldId id="262" r:id="rId14"/>
    <p:sldId id="270" r:id="rId15"/>
    <p:sldId id="263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708" autoAdjust="0"/>
  </p:normalViewPr>
  <p:slideViewPr>
    <p:cSldViewPr>
      <p:cViewPr varScale="1">
        <p:scale>
          <a:sx n="72" d="100"/>
          <a:sy n="72" d="100"/>
        </p:scale>
        <p:origin x="-172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bin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audio" Target="../media/audio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bin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bin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bin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bin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bin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bin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bin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bin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bin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Собственность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Урок обществознания в 8 и 11 классах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501090" cy="9286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Юридическое содержание собственности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600" y="1447800"/>
            <a:ext cx="2286000" cy="69531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Право владения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265" y="2357430"/>
            <a:ext cx="2286000" cy="78581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Право пользования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3429000"/>
            <a:ext cx="2286000" cy="114300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 Право распоряжения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000364" y="1500174"/>
            <a:ext cx="1071570" cy="64294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000364" y="2500306"/>
            <a:ext cx="1071570" cy="64294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071802" y="3643314"/>
            <a:ext cx="1071570" cy="64294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1285860"/>
            <a:ext cx="4071966" cy="92869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Фактическое обладание данным имуществом, закрепленное юридически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2357430"/>
            <a:ext cx="4071966" cy="92869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процесс извлечения полезных свойств из данного имущества или получение плодов и доходов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3429000"/>
            <a:ext cx="4071965" cy="128588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Возможность изменять состояние, назначение, принадлежность имущества(продавать, дарить, менять, сдавать в аренду)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58" y="4786322"/>
            <a:ext cx="2286016" cy="78581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 Аренда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(отдавать взаймы)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5715016"/>
            <a:ext cx="2357454" cy="100013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 Траст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(доверие)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4786322"/>
            <a:ext cx="4025847" cy="78581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Право пользоваться имуществом, не имея права распоряжаться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5715016"/>
            <a:ext cx="4000529" cy="114298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Право собственника передавать право управления своим имуществом другому лицу без права вмешиваться в его действия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071802" y="4857760"/>
            <a:ext cx="1071570" cy="642942"/>
          </a:xfrm>
          <a:prstGeom prst="rightArrow">
            <a:avLst>
              <a:gd name="adj1" fmla="val 50000"/>
              <a:gd name="adj2" fmla="val 608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143240" y="5929330"/>
            <a:ext cx="1062656" cy="642942"/>
          </a:xfrm>
          <a:prstGeom prst="rightArrow">
            <a:avLst>
              <a:gd name="adj1" fmla="val 50000"/>
              <a:gd name="adj2" fmla="val 608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Админ\Desktop\Прав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0"/>
            <a:ext cx="1428728" cy="1357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0484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  <p:sndAc>
          <p:stSnd>
            <p:snd r:embed="rId5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4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4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4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844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Способы прекращения и приобретения</a:t>
            </a:r>
            <a:br>
              <a:rPr lang="ru-RU" sz="2800" b="1" dirty="0" smtClean="0"/>
            </a:br>
            <a:r>
              <a:rPr lang="ru-RU" sz="2800" b="1" dirty="0" smtClean="0"/>
              <a:t>права собственности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44" y="1142984"/>
            <a:ext cx="2643206" cy="190501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prstClr val="black"/>
                </a:solidFill>
                <a:latin typeface="+mj-lt"/>
              </a:rPr>
              <a:t>-Национализация,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+mj-lt"/>
              </a:rPr>
              <a:t>-Продажа,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+mj-lt"/>
              </a:rPr>
              <a:t>-Отказ от права собственности,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+mj-lt"/>
              </a:rPr>
              <a:t>-Гибель имущества,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+mj-lt"/>
              </a:rPr>
              <a:t>-Изъятие</a:t>
            </a:r>
            <a:endParaRPr sz="20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3200400"/>
            <a:ext cx="2786082" cy="180023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prstClr val="black"/>
                </a:solidFill>
                <a:latin typeface="+mj-lt"/>
              </a:rPr>
              <a:t>-Приватизация,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+mj-lt"/>
              </a:rPr>
              <a:t>-Вновь создаваемое имущество,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+mj-lt"/>
              </a:rPr>
              <a:t>-Купля-продажа,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+mj-lt"/>
              </a:rPr>
              <a:t>-Наследование,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+mj-lt"/>
              </a:rPr>
              <a:t>-Находка</a:t>
            </a:r>
            <a:endParaRPr sz="20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5105400"/>
            <a:ext cx="2714643" cy="1600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b="1" dirty="0">
              <a:solidFill>
                <a:prstClr val="black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143240" y="2005584"/>
            <a:ext cx="11430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143240" y="3515868"/>
            <a:ext cx="11430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143240" y="5420868"/>
            <a:ext cx="1214446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05400" y="1600200"/>
            <a:ext cx="3581400" cy="14716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prstClr val="black"/>
                </a:solidFill>
                <a:latin typeface="+mj-lt"/>
              </a:rPr>
              <a:t>-Передача собственности из частных рук в руки государства,</a:t>
            </a:r>
          </a:p>
          <a:p>
            <a:r>
              <a:rPr lang="ru-RU" b="1" dirty="0" smtClean="0">
                <a:solidFill>
                  <a:prstClr val="black"/>
                </a:solidFill>
                <a:latin typeface="+mj-lt"/>
              </a:rPr>
              <a:t>-Передача собственности от одного частного лица к другому,</a:t>
            </a:r>
          </a:p>
          <a:p>
            <a:r>
              <a:rPr lang="ru-RU" b="1" dirty="0" smtClean="0">
                <a:solidFill>
                  <a:prstClr val="black"/>
                </a:solidFill>
                <a:latin typeface="+mj-lt"/>
              </a:rPr>
              <a:t>-принудительное лишение</a:t>
            </a:r>
            <a:endParaRPr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02942" y="3212690"/>
            <a:ext cx="3581400" cy="150219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b="1" dirty="0" smtClean="0">
                <a:solidFill>
                  <a:prstClr val="black"/>
                </a:solidFill>
                <a:latin typeface="+mj-lt"/>
              </a:rPr>
              <a:t>-Передача собственности государства отдельным гражданам или создаваемым ими юридическим лицам,</a:t>
            </a:r>
          </a:p>
          <a:p>
            <a:pPr marL="342900" indent="-342900"/>
            <a:r>
              <a:rPr lang="ru-RU" b="1" dirty="0" smtClean="0">
                <a:solidFill>
                  <a:prstClr val="black"/>
                </a:solidFill>
                <a:latin typeface="+mj-lt"/>
              </a:rPr>
              <a:t>-другое</a:t>
            </a:r>
            <a:endParaRPr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5143512"/>
            <a:ext cx="3581400" cy="157163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b="1" dirty="0">
              <a:solidFill>
                <a:prstClr val="black"/>
              </a:solidFill>
            </a:endParaRPr>
          </a:p>
        </p:txBody>
      </p:sp>
      <p:pic>
        <p:nvPicPr>
          <p:cNvPr id="12" name="Picture 2" descr="C:\Users\Админ\Desktop\Прав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0"/>
            <a:ext cx="1857356" cy="1500174"/>
          </a:xfrm>
          <a:prstGeom prst="rect">
            <a:avLst/>
          </a:prstGeom>
          <a:noFill/>
        </p:spPr>
      </p:pic>
      <p:pic>
        <p:nvPicPr>
          <p:cNvPr id="14" name="Picture 2" descr="C:\Users\Админ\Desktop\гражд.суд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214950"/>
            <a:ext cx="2428892" cy="1428760"/>
          </a:xfrm>
          <a:prstGeom prst="rect">
            <a:avLst/>
          </a:prstGeom>
          <a:noFill/>
        </p:spPr>
      </p:pic>
      <p:pic>
        <p:nvPicPr>
          <p:cNvPr id="3074" name="Picture 2" descr="C:\Users\Админ\Desktop\Для схемы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5143512"/>
            <a:ext cx="3429024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2453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  <p:sndAc>
          <p:stSnd>
            <p:snd r:embed="rId7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Виды  собственности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600" y="1447800"/>
            <a:ext cx="2286000" cy="1600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+mj-lt"/>
              </a:rPr>
              <a:t>Общая собственность</a:t>
            </a:r>
            <a:endParaRPr sz="20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265" y="3200400"/>
            <a:ext cx="2286000" cy="1600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+mj-lt"/>
              </a:rPr>
              <a:t>Частная собственность</a:t>
            </a:r>
            <a:endParaRPr sz="20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265" y="5105400"/>
            <a:ext cx="2286000" cy="1600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+mj-lt"/>
              </a:rPr>
              <a:t>Смешанная собственность</a:t>
            </a:r>
            <a:endParaRPr sz="20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895600" y="2005584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895600" y="3515868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922688" y="5420868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1571612"/>
            <a:ext cx="3581400" cy="1295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+mj-lt"/>
              </a:rPr>
              <a:t>Характеризуется совместным присвоением средств и результатов производства</a:t>
            </a:r>
            <a:endParaRPr sz="20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02942" y="3212690"/>
            <a:ext cx="3581400" cy="1295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2000" b="1" dirty="0" smtClean="0">
                <a:solidFill>
                  <a:prstClr val="black"/>
                </a:solidFill>
                <a:latin typeface="+mj-lt"/>
              </a:rPr>
              <a:t>Правом владения, пользования и распоряжения обладает отдельный индивид</a:t>
            </a:r>
            <a:endParaRPr sz="20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8361" y="5105400"/>
            <a:ext cx="3581400" cy="1295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+mj-lt"/>
              </a:rPr>
              <a:t>Сочетает черты общей и частной собственности</a:t>
            </a:r>
            <a:endParaRPr sz="2000" b="1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098" name="Picture 2" descr="C:\Users\Админ\Desktop\соглашен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0"/>
            <a:ext cx="2143108" cy="1500174"/>
          </a:xfrm>
          <a:prstGeom prst="rect">
            <a:avLst/>
          </a:prstGeom>
          <a:noFill/>
        </p:spPr>
      </p:pic>
      <p:pic>
        <p:nvPicPr>
          <p:cNvPr id="4099" name="Picture 3" descr="C:\Users\Админ\Desktop\гражд.суд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071942"/>
            <a:ext cx="2286016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2453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  <p:sndAc>
          <p:stSnd>
            <p:snd r:embed="rId6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45708" cy="129844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Классификация форм </a:t>
            </a:r>
            <a:br>
              <a:rPr lang="ru-RU" sz="2800" b="1" dirty="0" smtClean="0"/>
            </a:br>
            <a:r>
              <a:rPr lang="ru-RU" sz="2800" b="1" dirty="0" smtClean="0"/>
              <a:t>Собственности в разные эпохи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 rot="16200000">
            <a:off x="-1143040" y="2786056"/>
            <a:ext cx="5000662" cy="228601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ФОРМЫ  СОБСТВЕННОСТИ</a:t>
            </a: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895600" y="2005584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895600" y="3515868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922688" y="5420868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05400" y="1600200"/>
            <a:ext cx="3581400" cy="1295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Первобытно - общинная,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 семейная, государственная, коллективная 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3000372"/>
            <a:ext cx="3581400" cy="18573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Трудовая, семейная, фермерское хозяйство, индивидуальная трудовая деятельность, нетрудовая, рабовладельческая, феодальная, буржуазно-индивидуальная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8361" y="5105400"/>
            <a:ext cx="3581400" cy="1295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Акционерная, кооперативная, совместная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122" name="Picture 2" descr="C:\Users\Админ\Desktop\гражд.суд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"/>
            <a:ext cx="2940206" cy="1571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0484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  <p:sndAc>
          <p:stSnd>
            <p:snd r:embed="rId5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988552" cy="108415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Классификация  форм Собственности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 rot="16200000">
            <a:off x="-1143040" y="2786056"/>
            <a:ext cx="5000662" cy="228601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ФОРМЫ  СОБСТВЕННОСТИ</a:t>
            </a: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895600" y="2005584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895600" y="3515868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922688" y="5420868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05400" y="1600200"/>
            <a:ext cx="3581400" cy="1295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ЧАСТНАЯ: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-личная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-индивидуальная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3214686"/>
            <a:ext cx="3581400" cy="135732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ГОСУДАРСТВЕННАЯ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8361" y="5105400"/>
            <a:ext cx="3581400" cy="1295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КОЛЛЕКТИВНАЯ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(совместная)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122" name="Picture 2" descr="C:\Users\Админ\Desktop\гражд.суд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"/>
            <a:ext cx="2082950" cy="1571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0484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  <p:sndAc>
          <p:stSnd>
            <p:snd r:embed="rId5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Формы  собственности  в  РФ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600" y="1447800"/>
            <a:ext cx="2286000" cy="1600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Частная собственность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3214686"/>
            <a:ext cx="2286000" cy="1600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Государственная собственность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265" y="5105400"/>
            <a:ext cx="2286000" cy="1600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Муниципальная собственность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895600" y="2005584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895600" y="3515868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922688" y="5420868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05400" y="1600200"/>
            <a:ext cx="3581400" cy="1295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 Собственность граждан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- собственность юридических лиц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02942" y="3212690"/>
            <a:ext cx="3581400" cy="1295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 Федеральная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- субъектов федерации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8361" y="5105400"/>
            <a:ext cx="3581400" cy="1295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Принадлежит городским и сельским поселениям, другим муниципальным образованиям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146" name="Picture 2" descr="C:\Users\Админ\Desktop\гражд.суд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0"/>
            <a:ext cx="3428992" cy="1428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0484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  <p:sndAc>
          <p:stSnd>
            <p:snd r:embed="rId5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4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Судебная  Защита  права </a:t>
            </a:r>
            <a:br>
              <a:rPr lang="ru-RU" sz="2800" b="1" dirty="0" smtClean="0"/>
            </a:br>
            <a:r>
              <a:rPr lang="ru-RU" sz="2800" b="1" dirty="0" smtClean="0"/>
              <a:t>собственности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600" y="1447800"/>
            <a:ext cx="2286000" cy="1600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+mj-lt"/>
              </a:rPr>
              <a:t>Виндикационный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 иск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3214686"/>
            <a:ext cx="2286000" cy="1600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+mj-lt"/>
              </a:rPr>
              <a:t>Негаторный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   иск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265" y="5105400"/>
            <a:ext cx="2286000" cy="1600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Иск к органам государственной власти и управления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895600" y="2005584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895600" y="3515868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922688" y="5420868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05400" y="1600200"/>
            <a:ext cx="3581400" cy="1295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Истребование своего имущества из чужого незаконного владения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02942" y="3212690"/>
            <a:ext cx="3581400" cy="150219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Защита права собственника, если существуют  помехи, препятствующие ему пользоваться своим имуществом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8361" y="5105400"/>
            <a:ext cx="3581400" cy="1295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В случае издания ими не соответствующего закону акта, нарушающего права собственника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146" name="Picture 2" descr="C:\Users\Админ\Desktop\гражд.суд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0"/>
            <a:ext cx="3357554" cy="1428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0484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  <p:sndAc>
          <p:stSnd>
            <p:snd r:embed="rId5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4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Решите познавательную задачу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44" y="1071546"/>
            <a:ext cx="3571900" cy="4857784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В  статье 17 Всеобщей декларации прав человека записано: «Каждый человек имеет право владеть имуществом как лично, так и совместно с другими. Никто не может произвольно лишен своего имущества»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Какое юридическое право собственника отмечено в статье?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Назовите два других права собственника и проиллюстрируйте одно из них с помощью двух примеров</a:t>
            </a:r>
          </a:p>
          <a:p>
            <a:pPr algn="ctr"/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000496" y="2005584"/>
            <a:ext cx="785818" cy="292361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1571612"/>
            <a:ext cx="3581400" cy="407196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ОТВЕТ:</a:t>
            </a:r>
          </a:p>
          <a:p>
            <a:pPr marL="342900" indent="-342900"/>
            <a:r>
              <a:rPr lang="ru-RU" b="1" dirty="0" smtClean="0">
                <a:solidFill>
                  <a:schemeClr val="tx1"/>
                </a:solidFill>
                <a:latin typeface="+mj-lt"/>
              </a:rPr>
              <a:t>1.Юридические права собственника:</a:t>
            </a:r>
          </a:p>
          <a:p>
            <a:pPr marL="342900" indent="-342900"/>
            <a:r>
              <a:rPr lang="ru-RU" b="1" dirty="0" smtClean="0">
                <a:solidFill>
                  <a:schemeClr val="tx1"/>
                </a:solidFill>
                <a:latin typeface="+mj-lt"/>
              </a:rPr>
              <a:t>-владение(отмечено в ст.17 Всеобщей декларации прав человека)</a:t>
            </a:r>
          </a:p>
          <a:p>
            <a:pPr marL="342900" indent="-342900"/>
            <a:r>
              <a:rPr lang="ru-RU" b="1" dirty="0" smtClean="0">
                <a:solidFill>
                  <a:schemeClr val="tx1"/>
                </a:solidFill>
                <a:latin typeface="+mj-lt"/>
              </a:rPr>
              <a:t>-пользование</a:t>
            </a:r>
          </a:p>
          <a:p>
            <a:pPr marL="342900" indent="-342900"/>
            <a:r>
              <a:rPr lang="ru-RU" b="1" dirty="0" smtClean="0">
                <a:solidFill>
                  <a:schemeClr val="tx1"/>
                </a:solidFill>
                <a:latin typeface="+mj-lt"/>
              </a:rPr>
              <a:t>-распоряжение</a:t>
            </a:r>
          </a:p>
          <a:p>
            <a:pPr marL="342900" indent="-342900"/>
            <a:r>
              <a:rPr lang="ru-RU" b="1" dirty="0" smtClean="0">
                <a:solidFill>
                  <a:schemeClr val="tx1"/>
                </a:solidFill>
                <a:latin typeface="+mj-lt"/>
              </a:rPr>
              <a:t>2. Примеры:</a:t>
            </a:r>
          </a:p>
          <a:p>
            <a:pPr marL="342900" indent="-342900"/>
            <a:r>
              <a:rPr lang="ru-RU" b="1" dirty="0" smtClean="0">
                <a:solidFill>
                  <a:schemeClr val="tx1"/>
                </a:solidFill>
                <a:latin typeface="+mj-lt"/>
              </a:rPr>
              <a:t>-продажа квартиры, завещанной внуку</a:t>
            </a:r>
          </a:p>
          <a:p>
            <a:pPr marL="342900" indent="-342900"/>
            <a:r>
              <a:rPr lang="ru-RU" b="1" dirty="0" smtClean="0">
                <a:solidFill>
                  <a:schemeClr val="tx1"/>
                </a:solidFill>
                <a:latin typeface="+mj-lt"/>
              </a:rPr>
              <a:t>-завещание автомобиля</a:t>
            </a:r>
          </a:p>
          <a:p>
            <a:pPr marL="342900" indent="-342900" algn="ctr">
              <a:buAutoNum type="arabicPeriod"/>
            </a:pP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146" name="Picture 2" descr="C:\Users\Админ\Desktop\гражд.суд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0"/>
            <a:ext cx="2928926" cy="1428736"/>
          </a:xfrm>
          <a:prstGeom prst="rect">
            <a:avLst/>
          </a:prstGeom>
          <a:noFill/>
        </p:spPr>
      </p:pic>
      <p:pic>
        <p:nvPicPr>
          <p:cNvPr id="1026" name="Picture 2" descr="C:\Users\Админ\Desktop\Покупка дом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9830" y="5357826"/>
            <a:ext cx="4244340" cy="1500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0484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  <p:sndAc>
          <p:stSnd>
            <p:snd r:embed="rId6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345642" cy="12984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Выполните   задание: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42976" y="2071678"/>
            <a:ext cx="6643734" cy="314327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Составьте сложный план развернутого ответа по теме «Экономическое содержание собственности»</a:t>
            </a:r>
          </a:p>
        </p:txBody>
      </p:sp>
      <p:pic>
        <p:nvPicPr>
          <p:cNvPr id="1026" name="Picture 2" descr="C:\Users\Админ\Desktop\гражд.суд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0"/>
            <a:ext cx="2571736" cy="1928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519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  <p:sndAc>
          <p:stSnd>
            <p:snd r:embed="rId5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-142900"/>
            <a:ext cx="8686800" cy="67151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ОТВЕТ :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i="1" u="sng" dirty="0" smtClean="0">
                <a:latin typeface="Bookman Old Style" pitchFamily="18" charset="0"/>
              </a:rPr>
              <a:t>1. понятие собственности:</a:t>
            </a:r>
            <a:r>
              <a:rPr lang="ru-RU" sz="2000" b="1" i="1" dirty="0" smtClean="0">
                <a:latin typeface="Bookman Old Style" pitchFamily="18" charset="0"/>
              </a:rPr>
              <a:t/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   а) экономическое содержание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   б) юридическое определение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u="sng" dirty="0" smtClean="0">
                <a:latin typeface="Bookman Old Style" pitchFamily="18" charset="0"/>
              </a:rPr>
              <a:t>2. Субъекты собственности</a:t>
            </a:r>
            <a:r>
              <a:rPr lang="ru-RU" sz="2000" b="1" i="1" dirty="0" smtClean="0">
                <a:latin typeface="Bookman Old Style" pitchFamily="18" charset="0"/>
              </a:rPr>
              <a:t/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   а) человек, семья;   б) трудовой коллектив;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 </a:t>
            </a:r>
            <a:r>
              <a:rPr lang="ru-RU" sz="2000" b="1" i="1" dirty="0" smtClean="0">
                <a:latin typeface="Bookman Old Style" pitchFamily="18" charset="0"/>
              </a:rPr>
              <a:t>  в) социальная группа;  г) государство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u="sng" dirty="0" smtClean="0">
                <a:latin typeface="Bookman Old Style" pitchFamily="18" charset="0"/>
              </a:rPr>
              <a:t>3. Важнейшие объекты собственности:</a:t>
            </a:r>
            <a:r>
              <a:rPr lang="ru-RU" sz="2000" b="1" i="1" dirty="0" smtClean="0">
                <a:latin typeface="Bookman Old Style" pitchFamily="18" charset="0"/>
              </a:rPr>
              <a:t/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   а) земля, земельные участки, угодья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   б) деньги, валюта, ценные бумаги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 </a:t>
            </a:r>
            <a:r>
              <a:rPr lang="ru-RU" sz="2000" b="1" i="1" dirty="0" smtClean="0">
                <a:latin typeface="Bookman Old Style" pitchFamily="18" charset="0"/>
              </a:rPr>
              <a:t>  в) природные ресурсы;  г) рабочая сила;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 </a:t>
            </a:r>
            <a:r>
              <a:rPr lang="ru-RU" sz="2000" b="1" i="1" dirty="0" smtClean="0">
                <a:latin typeface="Bookman Old Style" pitchFamily="18" charset="0"/>
              </a:rPr>
              <a:t>  </a:t>
            </a:r>
            <a:r>
              <a:rPr lang="ru-RU" sz="2000" b="1" i="1" dirty="0" err="1" smtClean="0">
                <a:latin typeface="Bookman Old Style" pitchFamily="18" charset="0"/>
              </a:rPr>
              <a:t>д</a:t>
            </a:r>
            <a:r>
              <a:rPr lang="ru-RU" sz="2000" b="1" i="1" dirty="0" smtClean="0">
                <a:latin typeface="Bookman Old Style" pitchFamily="18" charset="0"/>
              </a:rPr>
              <a:t>) здания, сооружения, недвижимость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 </a:t>
            </a:r>
            <a:r>
              <a:rPr lang="ru-RU" sz="2000" b="1" i="1" dirty="0" smtClean="0">
                <a:latin typeface="Bookman Old Style" pitchFamily="18" charset="0"/>
              </a:rPr>
              <a:t>  е) духовные, интеллектуальные, информационные ресурсы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u="sng" dirty="0" smtClean="0">
                <a:latin typeface="Bookman Old Style" pitchFamily="18" charset="0"/>
              </a:rPr>
              <a:t>4. Основные права собственника:</a:t>
            </a:r>
            <a:r>
              <a:rPr lang="ru-RU" sz="2000" b="1" i="1" dirty="0" smtClean="0">
                <a:latin typeface="Bookman Old Style" pitchFamily="18" charset="0"/>
              </a:rPr>
              <a:t/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 </a:t>
            </a:r>
            <a:r>
              <a:rPr lang="ru-RU" sz="2000" b="1" i="1" dirty="0" smtClean="0">
                <a:latin typeface="Bookman Old Style" pitchFamily="18" charset="0"/>
              </a:rPr>
              <a:t>  а) владение, б) пользование, в) распоряжение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u="sng" dirty="0" smtClean="0">
                <a:latin typeface="Bookman Old Style" pitchFamily="18" charset="0"/>
              </a:rPr>
              <a:t>5. Основные формы собственности в РФ:</a:t>
            </a:r>
            <a:r>
              <a:rPr lang="ru-RU" sz="2000" b="1" i="1" dirty="0" smtClean="0">
                <a:latin typeface="Bookman Old Style" pitchFamily="18" charset="0"/>
              </a:rPr>
              <a:t/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 </a:t>
            </a:r>
            <a:r>
              <a:rPr lang="ru-RU" sz="2000" b="1" i="1" dirty="0" smtClean="0">
                <a:latin typeface="Bookman Old Style" pitchFamily="18" charset="0"/>
              </a:rPr>
              <a:t>  а) частная; б) государственная;  в) коллективная;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 </a:t>
            </a:r>
            <a:r>
              <a:rPr lang="ru-RU" sz="2000" b="1" i="1" dirty="0" smtClean="0">
                <a:latin typeface="Bookman Old Style" pitchFamily="18" charset="0"/>
              </a:rPr>
              <a:t>  г) муниципальная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u="sng" dirty="0" smtClean="0">
                <a:latin typeface="Bookman Old Style" pitchFamily="18" charset="0"/>
              </a:rPr>
              <a:t>6. Собственность в экономике на современном этапе</a:t>
            </a:r>
            <a:endParaRPr lang="ru-RU" sz="2000" b="1" i="1" u="sng" dirty="0">
              <a:latin typeface="Bookman Old Style" pitchFamily="18" charset="0"/>
            </a:endParaRPr>
          </a:p>
        </p:txBody>
      </p:sp>
      <p:pic>
        <p:nvPicPr>
          <p:cNvPr id="3" name="Picture 2" descr="C:\Users\Админ\Desktop\гражд.су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0"/>
            <a:ext cx="2571736" cy="192880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r>
              <a:rPr lang="ru-RU" b="1" dirty="0" smtClean="0"/>
              <a:t>Какое  событие  вы  видите  на картинках?</a:t>
            </a:r>
            <a:endParaRPr lang="ru-RU" b="1" dirty="0"/>
          </a:p>
        </p:txBody>
      </p:sp>
      <p:pic>
        <p:nvPicPr>
          <p:cNvPr id="1026" name="Picture 2" descr="C:\Users\Админ\Desktop\2покупка до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2088" y="1285860"/>
            <a:ext cx="5391912" cy="5214974"/>
          </a:xfrm>
          <a:prstGeom prst="rect">
            <a:avLst/>
          </a:prstGeom>
          <a:noFill/>
        </p:spPr>
      </p:pic>
      <p:pic>
        <p:nvPicPr>
          <p:cNvPr id="1027" name="Picture 3" descr="C:\Users\Админ\Desktop\Покупка до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15490"/>
            <a:ext cx="4357718" cy="48425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9072626" cy="135732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 Black" pitchFamily="34" charset="0"/>
              </a:rPr>
              <a:t>Завершая урок</a:t>
            </a:r>
            <a:r>
              <a:rPr lang="ru-RU" b="1" dirty="0" smtClean="0">
                <a:latin typeface="Arial Black" pitchFamily="34" charset="0"/>
              </a:rPr>
              <a:t>, отвечаем </a:t>
            </a:r>
            <a:r>
              <a:rPr lang="ru-RU" b="1" dirty="0" smtClean="0">
                <a:latin typeface="Arial Black" pitchFamily="34" charset="0"/>
              </a:rPr>
              <a:t>на вопросы в тетради: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292803"/>
          </a:xfrm>
        </p:spPr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</a:rPr>
              <a:t>Легко ли было  искать ответы на вопросы? 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Вам понравилось работать на уроке?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Как вы оцениваете свою работу на уроке?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Как вы оцениваете работу своей группы?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Кто может себе позволить купить танк?</a:t>
            </a:r>
            <a:endParaRPr lang="ru-RU" b="1" dirty="0"/>
          </a:p>
        </p:txBody>
      </p:sp>
      <p:pic>
        <p:nvPicPr>
          <p:cNvPr id="2050" name="Picture 2" descr="C:\Users\Админ\Desktop\Валю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54162"/>
            <a:ext cx="7929617" cy="501810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Кого и что мы </a:t>
            </a:r>
            <a:r>
              <a:rPr lang="ru-RU" b="1" dirty="0" err="1" smtClean="0"/>
              <a:t>вимдим</a:t>
            </a:r>
            <a:r>
              <a:rPr lang="ru-RU" b="1" dirty="0" smtClean="0"/>
              <a:t> перед собой?</a:t>
            </a:r>
            <a:endParaRPr lang="ru-RU" b="1" dirty="0"/>
          </a:p>
        </p:txBody>
      </p:sp>
      <p:pic>
        <p:nvPicPr>
          <p:cNvPr id="3074" name="Picture 2" descr="C:\Users\Админ\Desktop\Покупка самоле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54162"/>
            <a:ext cx="8215370" cy="494667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Кому это  может  принадлежать?</a:t>
            </a:r>
            <a:endParaRPr lang="ru-RU" b="1" dirty="0"/>
          </a:p>
        </p:txBody>
      </p:sp>
      <p:pic>
        <p:nvPicPr>
          <p:cNvPr id="4098" name="Picture 2" descr="C:\Users\Админ\Desktop\покупка корабл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54162"/>
            <a:ext cx="7715303" cy="5089547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Почему они так рады?</a:t>
            </a:r>
            <a:endParaRPr lang="ru-RU" b="1" dirty="0"/>
          </a:p>
        </p:txBody>
      </p:sp>
      <p:pic>
        <p:nvPicPr>
          <p:cNvPr id="5122" name="Picture 2" descr="C:\Users\Админ\Desktop\окупки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5643603" cy="5500726"/>
          </a:xfrm>
          <a:prstGeom prst="rect">
            <a:avLst/>
          </a:prstGeom>
          <a:noFill/>
        </p:spPr>
      </p:pic>
      <p:pic>
        <p:nvPicPr>
          <p:cNvPr id="5123" name="Picture 3" descr="C:\Users\Админ\Desktop\покупка ав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636520"/>
            <a:ext cx="5143504" cy="422148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88552" cy="12984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План </a:t>
            </a:r>
            <a:r>
              <a:rPr lang="ru-RU" sz="2800" b="1" smtClean="0">
                <a:solidFill>
                  <a:schemeClr val="tx1"/>
                </a:solidFill>
              </a:rPr>
              <a:t>изучения новой темы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1655506"/>
            <a:ext cx="7704060" cy="1295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1.Что такое собственность?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2.Какой смысл вкладывают  юристы в понятие собственность?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3.Как приобретаются и прекращаются права собственности ?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3214686"/>
            <a:ext cx="7755680" cy="1295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4.Какие виды собственности существуют?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5.Какие формы собственности вы знаете?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5105400"/>
            <a:ext cx="7731099" cy="1295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6.Формы собственности в Российской Федерации по </a:t>
            </a:r>
            <a:r>
              <a:rPr lang="ru-RU" sz="2000" b="1" dirty="0" smtClean="0">
                <a:solidFill>
                  <a:schemeClr val="tx1"/>
                </a:solidFill>
              </a:rPr>
              <a:t>Конституции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7.Судебная защита прав собственности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8.Задания на закрепление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9.Рефлексия</a:t>
            </a:r>
            <a:endParaRPr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Админ\Desktop\гражд.суд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0"/>
            <a:ext cx="1714480" cy="164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519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  <p:sndAc>
          <p:stSnd>
            <p:snd r:embed="rId5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88552" cy="12984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Собственность - основа экономической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системы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600" y="1447800"/>
            <a:ext cx="2286000" cy="1600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собственность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265" y="3200400"/>
            <a:ext cx="2286000" cy="1600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собственность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5143512"/>
            <a:ext cx="2286000" cy="1600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собственность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895600" y="2005584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895600" y="3515868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922688" y="5420868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51322" y="1655506"/>
            <a:ext cx="3581400" cy="1295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Владение вещью как  личным достоянием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02942" y="3212690"/>
            <a:ext cx="3581400" cy="1295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Принадлежность вещей, материальных и духовных ценностей определенным лицам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8361" y="5105400"/>
            <a:ext cx="3581400" cy="1295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Юридическое право по поводу принадлежности, раздела, передела объекта собственности</a:t>
            </a:r>
            <a:endParaRPr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Админ\Desktop\гражд.суд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0"/>
            <a:ext cx="1714480" cy="164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519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  <p:sndAc>
          <p:stSnd>
            <p:snd r:embed="rId5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88552" cy="12984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Две стороны собственности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44" y="1447800"/>
            <a:ext cx="3786214" cy="5053034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</a:rPr>
              <a:t>Субъекты собственности: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Индивид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- семья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- трудовой коллектив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- социальная группа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- население территории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- органы управления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- народ страны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071934" y="2005584"/>
            <a:ext cx="571504" cy="356655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1655506"/>
            <a:ext cx="4071966" cy="484532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</a:rPr>
              <a:t>Объекты собственности: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земля, угодья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- природные богатства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- рабочая сила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- материально-имущественные ценности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- основные производственные фонды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- здания социально-культурного назначения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- деньги, валюта, ценные бумаги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- драгоценности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- духовные, интеллектуальные, информационные ресурсы</a:t>
            </a:r>
          </a:p>
          <a:p>
            <a:pPr algn="ctr">
              <a:buFontTx/>
              <a:buChar char="-"/>
            </a:pPr>
            <a:endParaRPr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Админ\Desktop\гражд.суд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0"/>
            <a:ext cx="1714480" cy="164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519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  <p:sndAc>
          <p:stSnd>
            <p:snd r:embed="rId5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308</TotalTime>
  <Words>623</Words>
  <Application>Microsoft Office PowerPoint</Application>
  <PresentationFormat>Экран (4:3)</PresentationFormat>
  <Paragraphs>129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Собственность</vt:lpstr>
      <vt:lpstr>Какое  событие  вы  видите  на картинках?</vt:lpstr>
      <vt:lpstr>Кто может себе позволить купить танк?</vt:lpstr>
      <vt:lpstr>Кого и что мы вимдим перед собой?</vt:lpstr>
      <vt:lpstr>Кому это  может  принадлежать?</vt:lpstr>
      <vt:lpstr>Почему они так рады?</vt:lpstr>
      <vt:lpstr>План изучения новой темы</vt:lpstr>
      <vt:lpstr>Собственность - основа экономической системы</vt:lpstr>
      <vt:lpstr>Две стороны собственности</vt:lpstr>
      <vt:lpstr>Юридическое содержание собственности</vt:lpstr>
      <vt:lpstr>Способы прекращения и приобретения права собственности</vt:lpstr>
      <vt:lpstr>Виды  собственности</vt:lpstr>
      <vt:lpstr>Классификация форм  Собственности в разные эпохи</vt:lpstr>
      <vt:lpstr>Классификация  форм Собственности</vt:lpstr>
      <vt:lpstr>Формы  собственности  в  РФ</vt:lpstr>
      <vt:lpstr>Судебная  Защита  права  собственности</vt:lpstr>
      <vt:lpstr>Решите познавательную задачу</vt:lpstr>
      <vt:lpstr>Выполните   задание: </vt:lpstr>
      <vt:lpstr>ОТВЕТ :  1. понятие собственности:    а) экономическое содержание    б) юридическое определение 2. Субъекты собственности    а) человек, семья;   б) трудовой коллектив;    в) социальная группа;  г) государство 3. Важнейшие объекты собственности:    а) земля, земельные участки, угодья    б) деньги, валюта, ценные бумаги    в) природные ресурсы;  г) рабочая сила;    д) здания, сооружения, недвижимость    е) духовные, интеллектуальные, информационные ресурсы 4. Основные права собственника:    а) владение, б) пользование, в) распоряжение 5. Основные формы собственности в РФ:    а) частная; б) государственная;  в) коллективная;    г) муниципальная 6. Собственность в экономике на современном этапе</vt:lpstr>
      <vt:lpstr>Завершая урок, отвечаем на вопросы в тетради: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Собственность</dc:title>
  <dc:creator>Админ</dc:creator>
  <cp:lastModifiedBy>Админ</cp:lastModifiedBy>
  <cp:revision>76</cp:revision>
  <dcterms:created xsi:type="dcterms:W3CDTF">2016-02-18T11:42:11Z</dcterms:created>
  <dcterms:modified xsi:type="dcterms:W3CDTF">2016-02-20T10:54:37Z</dcterms:modified>
</cp:coreProperties>
</file>