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9" r:id="rId2"/>
    <p:sldId id="258" r:id="rId3"/>
    <p:sldId id="261" r:id="rId4"/>
    <p:sldId id="392" r:id="rId5"/>
    <p:sldId id="393" r:id="rId6"/>
    <p:sldId id="385" r:id="rId7"/>
    <p:sldId id="262" r:id="rId8"/>
    <p:sldId id="360" r:id="rId9"/>
    <p:sldId id="387" r:id="rId10"/>
    <p:sldId id="266" r:id="rId11"/>
    <p:sldId id="399" r:id="rId12"/>
    <p:sldId id="400" r:id="rId13"/>
    <p:sldId id="403" r:id="rId14"/>
    <p:sldId id="405" r:id="rId15"/>
    <p:sldId id="407" r:id="rId16"/>
    <p:sldId id="396" r:id="rId17"/>
    <p:sldId id="362" r:id="rId18"/>
    <p:sldId id="389" r:id="rId19"/>
    <p:sldId id="264" r:id="rId20"/>
    <p:sldId id="394" r:id="rId21"/>
    <p:sldId id="395" r:id="rId22"/>
    <p:sldId id="26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D2D8"/>
    <a:srgbClr val="7CC6CE"/>
    <a:srgbClr val="97E8F3"/>
    <a:srgbClr val="70D2DA"/>
    <a:srgbClr val="003366"/>
    <a:srgbClr val="9AE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84" d="100"/>
          <a:sy n="84" d="100"/>
        </p:scale>
        <p:origin x="629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57177215051222"/>
          <c:y val="0.11117693272176107"/>
          <c:w val="0.41705195901550846"/>
          <c:h val="0.718718932589168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эмоциональная отзывчивость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0.42</c:v>
                </c:pt>
                <c:pt idx="1">
                  <c:v>0.5</c:v>
                </c:pt>
                <c:pt idx="2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чувство ритма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0.25</c:v>
                </c:pt>
                <c:pt idx="1">
                  <c:v>0.66</c:v>
                </c:pt>
                <c:pt idx="2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звуковысотный слух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0.39</c:v>
                </c:pt>
                <c:pt idx="1">
                  <c:v>0.5</c:v>
                </c:pt>
                <c:pt idx="2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40294240"/>
        <c:axId val="1040295872"/>
        <c:axId val="0"/>
      </c:bar3DChart>
      <c:catAx>
        <c:axId val="10402942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 baseline="0"/>
            </a:pPr>
            <a:endParaRPr lang="ru-RU"/>
          </a:p>
        </c:txPr>
        <c:crossAx val="1040295872"/>
        <c:crosses val="autoZero"/>
        <c:auto val="1"/>
        <c:lblAlgn val="ctr"/>
        <c:lblOffset val="100"/>
        <c:noMultiLvlLbl val="0"/>
      </c:catAx>
      <c:valAx>
        <c:axId val="10402958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40294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62767243769027"/>
          <c:y val="0.12339343247575667"/>
          <c:w val="0.33666000433608778"/>
          <c:h val="0.70282190867681371"/>
        </c:manualLayout>
      </c:layout>
      <c:overlay val="0"/>
      <c:spPr>
        <a:effectLst>
          <a:glow rad="723900">
            <a:schemeClr val="accent1">
              <a:alpha val="40000"/>
            </a:schemeClr>
          </a:glow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57177215051222"/>
          <c:y val="0.11117693272176107"/>
          <c:w val="0.41705195901550846"/>
          <c:h val="0.718718932589168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эмоциональная отзывчивость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0.57999999999999996</c:v>
                </c:pt>
                <c:pt idx="2">
                  <c:v>0.42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чувство ритма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</c:v>
                </c:pt>
                <c:pt idx="1">
                  <c:v>0.33</c:v>
                </c:pt>
                <c:pt idx="2">
                  <c:v>0.67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звуковысотный слух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</c:v>
                </c:pt>
                <c:pt idx="1">
                  <c:v>0.45</c:v>
                </c:pt>
                <c:pt idx="2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4535600"/>
        <c:axId val="1004531248"/>
        <c:axId val="0"/>
      </c:bar3DChart>
      <c:catAx>
        <c:axId val="1004535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 baseline="0"/>
            </a:pPr>
            <a:endParaRPr lang="ru-RU"/>
          </a:p>
        </c:txPr>
        <c:crossAx val="1004531248"/>
        <c:crosses val="autoZero"/>
        <c:auto val="1"/>
        <c:lblAlgn val="ctr"/>
        <c:lblOffset val="100"/>
        <c:noMultiLvlLbl val="0"/>
      </c:catAx>
      <c:valAx>
        <c:axId val="10045312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04535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62767243769027"/>
          <c:y val="0.12339343247575667"/>
          <c:w val="0.33666000433608778"/>
          <c:h val="0.70282190867681371"/>
        </c:manualLayout>
      </c:layout>
      <c:overlay val="0"/>
      <c:spPr>
        <a:effectLst>
          <a:glow rad="723900">
            <a:schemeClr val="accent1">
              <a:alpha val="40000"/>
            </a:schemeClr>
          </a:glow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57177215051222"/>
          <c:y val="0.11117693272176107"/>
          <c:w val="0.41705195901550846"/>
          <c:h val="0.718718932589168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эмоциональная отзывчивость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0.34</c:v>
                </c:pt>
                <c:pt idx="1">
                  <c:v>0.51</c:v>
                </c:pt>
                <c:pt idx="2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чувство ритма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0.33</c:v>
                </c:pt>
                <c:pt idx="1">
                  <c:v>0.33</c:v>
                </c:pt>
                <c:pt idx="2">
                  <c:v>0.34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звуковысотный слух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0.39</c:v>
                </c:pt>
                <c:pt idx="1">
                  <c:v>0.55000000000000004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4533968"/>
        <c:axId val="1004537232"/>
        <c:axId val="0"/>
      </c:bar3DChart>
      <c:catAx>
        <c:axId val="10045339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 baseline="0"/>
            </a:pPr>
            <a:endParaRPr lang="ru-RU"/>
          </a:p>
        </c:txPr>
        <c:crossAx val="1004537232"/>
        <c:crosses val="autoZero"/>
        <c:auto val="1"/>
        <c:lblAlgn val="ctr"/>
        <c:lblOffset val="100"/>
        <c:noMultiLvlLbl val="0"/>
      </c:catAx>
      <c:valAx>
        <c:axId val="10045372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0453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62767243769027"/>
          <c:y val="0.12339343247575667"/>
          <c:w val="0.33666000433608778"/>
          <c:h val="0.70282190867681371"/>
        </c:manualLayout>
      </c:layout>
      <c:overlay val="0"/>
      <c:spPr>
        <a:effectLst>
          <a:glow rad="723900">
            <a:schemeClr val="accent1">
              <a:alpha val="40000"/>
            </a:schemeClr>
          </a:glow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57177215051222"/>
          <c:y val="0.11117693272176107"/>
          <c:w val="0.41705195901550846"/>
          <c:h val="0.718718932589168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эмоциональная отзывчивость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0.24</c:v>
                </c:pt>
                <c:pt idx="2">
                  <c:v>0.76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чувство ритма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</c:v>
                </c:pt>
                <c:pt idx="1">
                  <c:v>0.25</c:v>
                </c:pt>
                <c:pt idx="2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звуковысотный слух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</c:v>
                </c:pt>
                <c:pt idx="1">
                  <c:v>0.28000000000000003</c:v>
                </c:pt>
                <c:pt idx="2">
                  <c:v>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4531792"/>
        <c:axId val="1004537776"/>
        <c:axId val="0"/>
      </c:bar3DChart>
      <c:catAx>
        <c:axId val="1004531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 baseline="0"/>
            </a:pPr>
            <a:endParaRPr lang="ru-RU"/>
          </a:p>
        </c:txPr>
        <c:crossAx val="1004537776"/>
        <c:crosses val="autoZero"/>
        <c:auto val="1"/>
        <c:lblAlgn val="ctr"/>
        <c:lblOffset val="100"/>
        <c:noMultiLvlLbl val="0"/>
      </c:catAx>
      <c:valAx>
        <c:axId val="10045377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0453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62767243769027"/>
          <c:y val="0.12339343247575667"/>
          <c:w val="0.33666000433608778"/>
          <c:h val="0.70282190867681371"/>
        </c:manualLayout>
      </c:layout>
      <c:overlay val="0"/>
      <c:spPr>
        <a:effectLst>
          <a:glow rad="723900">
            <a:schemeClr val="accent1">
              <a:alpha val="40000"/>
            </a:schemeClr>
          </a:glow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57177215051222"/>
          <c:y val="0.11117693272176107"/>
          <c:w val="0.41705195901550846"/>
          <c:h val="0.7187189325891689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эмоциональная отзывчивость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0.57999999999999996</c:v>
                </c:pt>
                <c:pt idx="2">
                  <c:v>0.42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чувство ритма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</c:v>
                </c:pt>
                <c:pt idx="1">
                  <c:v>0.33</c:v>
                </c:pt>
                <c:pt idx="2">
                  <c:v>0.67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звуковысотный слух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</c:v>
                </c:pt>
                <c:pt idx="1">
                  <c:v>0.45</c:v>
                </c:pt>
                <c:pt idx="2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4532336"/>
        <c:axId val="1004532880"/>
        <c:axId val="993992480"/>
      </c:bar3DChart>
      <c:catAx>
        <c:axId val="1004532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 baseline="0"/>
            </a:pPr>
            <a:endParaRPr lang="ru-RU"/>
          </a:p>
        </c:txPr>
        <c:crossAx val="1004532880"/>
        <c:crosses val="autoZero"/>
        <c:auto val="1"/>
        <c:lblAlgn val="ctr"/>
        <c:lblOffset val="100"/>
        <c:noMultiLvlLbl val="0"/>
      </c:catAx>
      <c:valAx>
        <c:axId val="1004532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04532336"/>
        <c:crosses val="autoZero"/>
        <c:crossBetween val="between"/>
      </c:valAx>
      <c:serAx>
        <c:axId val="993992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04532880"/>
        <c:crosses val="autoZero"/>
      </c:serAx>
    </c:plotArea>
    <c:legend>
      <c:legendPos val="r"/>
      <c:layout/>
      <c:overlay val="0"/>
      <c:spPr>
        <a:effectLst>
          <a:glow rad="723900">
            <a:schemeClr val="accent1">
              <a:alpha val="40000"/>
            </a:schemeClr>
          </a:glow>
        </a:effectLst>
      </c:spPr>
    </c:legend>
    <c:plotVisOnly val="1"/>
    <c:dispBlanksAs val="gap"/>
    <c:showDLblsOverMax val="0"/>
  </c:chart>
  <c:spPr>
    <a:effectLst>
      <a:outerShdw blurRad="50800" algn="ctr" rotWithShape="0">
        <a:srgbClr val="000000">
          <a:alpha val="43137"/>
        </a:srgb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13976708580444869"/>
          <c:y val="2.6135984890567714E-2"/>
          <c:w val="0.46857558897950163"/>
          <c:h val="0.7187189325891689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эмоциональная отзывчивость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0.24</c:v>
                </c:pt>
                <c:pt idx="2">
                  <c:v>0.76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чувство ритма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</c:v>
                </c:pt>
                <c:pt idx="1">
                  <c:v>0.25</c:v>
                </c:pt>
                <c:pt idx="2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звуковысотный слух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</c:v>
                </c:pt>
                <c:pt idx="1">
                  <c:v>0.28000000000000003</c:v>
                </c:pt>
                <c:pt idx="2">
                  <c:v>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5773056"/>
        <c:axId val="1005769792"/>
        <c:axId val="993995600"/>
      </c:bar3DChart>
      <c:catAx>
        <c:axId val="1005773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 baseline="0"/>
            </a:pPr>
            <a:endParaRPr lang="ru-RU"/>
          </a:p>
        </c:txPr>
        <c:crossAx val="1005769792"/>
        <c:crosses val="autoZero"/>
        <c:auto val="1"/>
        <c:lblAlgn val="ctr"/>
        <c:lblOffset val="100"/>
        <c:noMultiLvlLbl val="0"/>
      </c:catAx>
      <c:valAx>
        <c:axId val="1005769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05773056"/>
        <c:crosses val="autoZero"/>
        <c:crossBetween val="between"/>
      </c:valAx>
      <c:serAx>
        <c:axId val="993995600"/>
        <c:scaling>
          <c:orientation val="minMax"/>
        </c:scaling>
        <c:delete val="1"/>
        <c:axPos val="b"/>
        <c:majorTickMark val="out"/>
        <c:minorTickMark val="none"/>
        <c:tickLblPos val="nextTo"/>
        <c:crossAx val="1005769792"/>
        <c:crosses val="autoZero"/>
      </c:serAx>
    </c:plotArea>
    <c:legend>
      <c:legendPos val="r"/>
      <c:layout>
        <c:manualLayout>
          <c:xMode val="edge"/>
          <c:yMode val="edge"/>
          <c:x val="0.60636942337243427"/>
          <c:y val="0.37798175404021134"/>
          <c:w val="0.31040012408109457"/>
          <c:h val="0.35650386672012291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762A2-0232-418B-B177-85D1AF48B884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DA1E0-6172-4EAE-B9CF-CFC217255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0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7213580" y="3810003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4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4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4" y="3675530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71" y="3643090"/>
            <a:ext cx="3639935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90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3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70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91077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5" y="1109162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1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Прямоугольник 29"/>
          <p:cNvSpPr/>
          <p:nvPr/>
        </p:nvSpPr>
        <p:spPr>
          <a:xfrm>
            <a:off x="4" y="308279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80" y="360249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4" y="440115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9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7" y="-2001"/>
            <a:ext cx="7683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m.ru/detskijsad/razvitie-vokalnyh-navykov-u-detei-s-rechevymi-narushenijami-cikl-uprazhnenii.html" TargetMode="External"/><Relationship Id="rId2" Type="http://schemas.openxmlformats.org/officeDocument/2006/relationships/hyperlink" Target="http://www.schoolrm.ru/detsad_ruz/ds11ruz/upload/about/&#1041;&#1072;&#1079;&#1072;&#1077;&#1074;&#1072;%20&#1053;&#1072;&#1090;&#1072;&#1083;&#1100;&#1103;%20&#1041;&#1086;&#1088;&#1080;&#1089;&#1086;&#1074;&#1085;&#1072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am.ru/detskijsad/scenarii-otkrytogo-zanjatija-vokalnogo-kruzhka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m.ru/detskijsad/scenarii-otkrytogo-zanjatija-vokalnogo-kruzhk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6376" y="512678"/>
            <a:ext cx="7772400" cy="2700299"/>
          </a:xfrm>
        </p:spPr>
        <p:txBody>
          <a:bodyPr>
            <a:normAutofit fontScale="90000"/>
          </a:bodyPr>
          <a:lstStyle/>
          <a:p>
            <a:r>
              <a:rPr lang="ru-RU" sz="8000" dirty="0">
                <a:solidFill>
                  <a:srgbClr val="FFFF00"/>
                </a:solidFill>
                <a:latin typeface="+mn-lt"/>
              </a:rPr>
              <a:t>    </a:t>
            </a:r>
            <a:br>
              <a:rPr lang="ru-RU" sz="8000" dirty="0">
                <a:solidFill>
                  <a:srgbClr val="FFFF00"/>
                </a:solidFill>
                <a:latin typeface="+mn-lt"/>
              </a:rPr>
            </a:br>
            <a:r>
              <a:rPr lang="ru-RU" sz="8000" dirty="0">
                <a:solidFill>
                  <a:srgbClr val="FFFF00"/>
                </a:solidFill>
                <a:latin typeface="+mn-lt"/>
              </a:rPr>
              <a:t/>
            </a:r>
            <a:br>
              <a:rPr lang="ru-RU" sz="8000" dirty="0">
                <a:solidFill>
                  <a:srgbClr val="FFFF00"/>
                </a:solidFill>
                <a:latin typeface="+mn-lt"/>
              </a:rPr>
            </a:br>
            <a:r>
              <a:rPr lang="ru-RU" sz="8000" dirty="0">
                <a:solidFill>
                  <a:srgbClr val="FFFF00"/>
                </a:solidFill>
                <a:latin typeface="+mn-lt"/>
              </a:rPr>
              <a:t/>
            </a:r>
            <a:br>
              <a:rPr lang="ru-RU" sz="8000" dirty="0">
                <a:solidFill>
                  <a:srgbClr val="FFFF00"/>
                </a:solidFill>
                <a:latin typeface="+mn-lt"/>
              </a:rPr>
            </a:br>
            <a:r>
              <a:rPr lang="ru-RU" sz="8000" dirty="0">
                <a:solidFill>
                  <a:srgbClr val="FFFF00"/>
                </a:solidFill>
                <a:latin typeface="+mn-lt"/>
              </a:rPr>
              <a:t/>
            </a:r>
            <a:br>
              <a:rPr lang="ru-RU" sz="8000" dirty="0">
                <a:solidFill>
                  <a:srgbClr val="FFFF00"/>
                </a:solidFill>
                <a:latin typeface="+mn-lt"/>
              </a:rPr>
            </a:br>
            <a:r>
              <a:rPr lang="ru-RU" sz="8000" dirty="0">
                <a:solidFill>
                  <a:srgbClr val="FFFF00"/>
                </a:solidFill>
                <a:latin typeface="+mn-lt"/>
              </a:rPr>
              <a:t/>
            </a:r>
            <a:br>
              <a:rPr lang="ru-RU" sz="8000" dirty="0">
                <a:solidFill>
                  <a:srgbClr val="FFFF00"/>
                </a:solidFill>
                <a:latin typeface="+mn-lt"/>
              </a:rPr>
            </a:br>
            <a:r>
              <a:rPr lang="ru-RU" sz="8000" dirty="0">
                <a:solidFill>
                  <a:srgbClr val="FFFF00"/>
                </a:solidFill>
                <a:latin typeface="+mn-lt"/>
              </a:rPr>
              <a:t>     Портфолио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6376" y="4185084"/>
            <a:ext cx="7772400" cy="1404156"/>
          </a:xfrm>
        </p:spPr>
        <p:txBody>
          <a:bodyPr>
            <a:noAutofit/>
          </a:bodyPr>
          <a:lstStyle/>
          <a:p>
            <a:pPr algn="ctr"/>
            <a:r>
              <a:rPr lang="ru-RU" b="1" i="1" dirty="0" err="1" smtClean="0">
                <a:solidFill>
                  <a:srgbClr val="003366"/>
                </a:solidFill>
                <a:latin typeface="Arial Narrow" panose="020B0606020202030204" pitchFamily="34" charset="0"/>
              </a:rPr>
              <a:t>Базаевой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Натальи Борисовны,</a:t>
            </a:r>
          </a:p>
          <a:p>
            <a:pPr algn="ctr"/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музыкального руководителя </a:t>
            </a:r>
          </a:p>
          <a:p>
            <a:pPr algn="ctr"/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структурного подразделения «Детский сад № 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11 комбинированного вида» 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МБДОУ «Детский сад «Радуга» комбинированного вида» </a:t>
            </a:r>
          </a:p>
          <a:p>
            <a:pPr algn="ctr"/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Рузаевского муниципального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3520" y="548680"/>
            <a:ext cx="8229600" cy="36004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     </a:t>
            </a:r>
            <a:r>
              <a:rPr lang="ru-RU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Результативность </a:t>
            </a:r>
            <a: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опыта:</a:t>
            </a:r>
            <a:endParaRPr lang="ru-RU" sz="2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11856640" cy="4824536"/>
          </a:xfrm>
        </p:spPr>
        <p:txBody>
          <a:bodyPr>
            <a:normAutofit fontScale="92500" lnSpcReduction="20000"/>
          </a:bodyPr>
          <a:lstStyle/>
          <a:p>
            <a:pPr marL="109728" lvl="0" indent="0" algn="just">
              <a:buClr>
                <a:srgbClr val="75BDA7"/>
              </a:buClr>
              <a:buNone/>
            </a:pP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</a:rPr>
              <a:t>  Диагностирование проводилось в 2 этапа: начало и конец учебного года (промежуточная диагностика - по необходимости).  В процессе исследования проверялись:  музыкальный слух, память, чувство ритма.  </a:t>
            </a:r>
          </a:p>
          <a:p>
            <a:pPr marL="109728" lvl="0" indent="0" algn="just">
              <a:buClr>
                <a:srgbClr val="75BDA7"/>
              </a:buClr>
              <a:buNone/>
            </a:pP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</a:rPr>
              <a:t> В конце исследования было проведена дополнительная диагностика, в которой участвовали 2 группы детей старшего дошкольного возраста. С первой группой детей (гр. А) занималась на музыкальных занятиях по основной общеобразовательной программе. Со второй группой детей (гр. В) занятия по разделу «Пение» проводились с использованием игровой методики. Цель эксперимента – показать эффективность применения игровой методики, включенной в основную программу по музыкальном воспитанию, которая заключается во взаимопроникновении обучающих и игровых моментов в единый процесс обучения.</a:t>
            </a:r>
          </a:p>
          <a:p>
            <a:pPr marL="109728" lvl="0" indent="0" algn="just">
              <a:buClr>
                <a:srgbClr val="75BDA7"/>
              </a:buClr>
              <a:buNone/>
            </a:pP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Диагностические задания (по Егоровой Л. В.) для определения музыкальных способностей детей представляют собой систему игровых тестов, направленных на изучение структурных компонентов музыкальности: </a:t>
            </a:r>
            <a:r>
              <a:rPr lang="ru-RU" sz="1900" i="1" dirty="0" err="1">
                <a:solidFill>
                  <a:srgbClr val="003366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звуковысотного</a:t>
            </a: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темпо-метроритмического, тембрового, динамического, гармонического (ладового), формообразующего чувства; эмоциональной отзывчивости на музыку. </a:t>
            </a:r>
          </a:p>
          <a:p>
            <a:pPr marL="109728" lvl="0" indent="0" algn="just">
              <a:buClr>
                <a:srgbClr val="75BDA7"/>
              </a:buClr>
              <a:buNone/>
            </a:pPr>
            <a:endParaRPr lang="ru-RU" sz="1900" i="1" dirty="0">
              <a:solidFill>
                <a:srgbClr val="003366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algn="just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</a:rPr>
              <a:t>задание 1. -Тест - игра на изучение чувства ритма "Ладошки»; 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</a:rPr>
              <a:t>задание 2. –Тест-игра на изучение </a:t>
            </a:r>
            <a:r>
              <a:rPr lang="ru-RU" sz="19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звуковысотного</a:t>
            </a: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</a:rPr>
              <a:t>  чувства (мелодического и гармонического слуха)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</a:rPr>
              <a:t>"Гармонические загадки«;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</a:rPr>
              <a:t>задание 3 - Тест – игра на изучение динамического чувства "Мы поедем в "Громко-тихо»;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</a:rPr>
              <a:t>задание 4. –Тест – игра на изучение ладового чувства «Повтори мелодию»;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900" i="1" dirty="0">
                <a:solidFill>
                  <a:srgbClr val="003366"/>
                </a:solidFill>
                <a:latin typeface="Arial Narrow" panose="020B0606020202030204" pitchFamily="34" charset="0"/>
              </a:rPr>
              <a:t>задание 5. - Тест – игра «Музыкальная палитра"  (диагностика эмоциональной отзывчивости на музыку).</a:t>
            </a:r>
          </a:p>
          <a:p>
            <a:pPr lvl="0">
              <a:buClr>
                <a:srgbClr val="75BDA7"/>
              </a:buClr>
              <a:buFont typeface="Wingdings" panose="05000000000000000000" pitchFamily="2" charset="2"/>
              <a:buChar char="Ø"/>
            </a:pPr>
            <a:endParaRPr lang="ru-RU" sz="7200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algn="just"/>
            <a:endParaRPr lang="ru-RU" sz="7200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algn="just"/>
            <a:endParaRPr lang="ru-RU" sz="7200" b="1" i="1" dirty="0" smtClean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algn="just"/>
            <a:endParaRPr lang="ru-RU" sz="6000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algn="just"/>
            <a:endParaRPr lang="ru-RU" sz="3300" b="1" i="1" dirty="0" smtClean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algn="just"/>
            <a:endParaRPr lang="ru-RU" sz="1800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endParaRPr lang="ru-RU" sz="1800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algn="ctr"/>
            <a:endParaRPr lang="ru-RU" sz="1800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endParaRPr lang="ru-RU" sz="1800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0816"/>
            <a:ext cx="11812163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ru-RU" sz="1400" b="1" i="1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Тест </a:t>
            </a:r>
            <a:r>
              <a:rPr lang="ru-RU" sz="1400" b="1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игра на изучение чувства </a:t>
            </a:r>
            <a:r>
              <a:rPr lang="ru-RU" sz="1400" b="1" i="1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ритма</a:t>
            </a:r>
            <a:r>
              <a:rPr lang="ru-RU" sz="1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"Ладошки</a:t>
            </a:r>
            <a:r>
              <a:rPr lang="ru-RU" sz="1400" b="1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ru-RU" sz="1400" b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выявление уровня </a:t>
            </a:r>
            <a:r>
              <a:rPr lang="ru-RU" sz="1400" dirty="0" err="1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метроритмической способности.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предлагает ребёнку спеть песню и одновременно прохлопать в ладоши её метрический рисунок. Затем ребёнку предлагается "спрятать" голос и "спеть" одними ладошками</a:t>
            </a:r>
            <a:r>
              <a:rPr lang="ru-RU" sz="1400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 smtClean="0">
                <a:latin typeface="Arial Narrow" panose="020B0606020202030204" pitchFamily="34" charset="0"/>
              </a:rPr>
              <a:t> </a:t>
            </a:r>
            <a:r>
              <a:rPr lang="ru-RU" sz="1400" i="1" dirty="0">
                <a:latin typeface="Arial Narrow" panose="020B0606020202030204" pitchFamily="34" charset="0"/>
              </a:rPr>
              <a:t>Критерии оценки:</a:t>
            </a:r>
            <a:endParaRPr lang="ru-RU" sz="1400" dirty="0">
              <a:latin typeface="Arial Narrow" panose="020B0606020202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точное, безошибочное воспроизведение метрического рисунка одними ладошками на протяжении всех 8 тактов - </a:t>
            </a:r>
            <a:r>
              <a:rPr lang="ru-RU" sz="1400" i="1" dirty="0">
                <a:latin typeface="Arial Narrow" panose="020B0606020202030204" pitchFamily="34" charset="0"/>
              </a:rPr>
              <a:t>высокий</a:t>
            </a:r>
            <a:r>
              <a:rPr lang="ru-RU" sz="1400" dirty="0">
                <a:latin typeface="Arial Narrow" panose="020B0606020202030204" pitchFamily="34" charset="0"/>
              </a:rPr>
              <a:t> уровень;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воспроизведение метра с одним-двумя метрическими нарушениями и с некоторой помощью голоса (</a:t>
            </a:r>
            <a:r>
              <a:rPr lang="ru-RU" sz="1400" dirty="0" err="1">
                <a:latin typeface="Arial Narrow" panose="020B0606020202030204" pitchFamily="34" charset="0"/>
              </a:rPr>
              <a:t>пропевание</a:t>
            </a:r>
            <a:r>
              <a:rPr lang="ru-RU" sz="1400" dirty="0">
                <a:latin typeface="Arial Narrow" panose="020B0606020202030204" pitchFamily="34" charset="0"/>
              </a:rPr>
              <a:t> шёпотом) -</a:t>
            </a:r>
            <a:r>
              <a:rPr lang="ru-RU" sz="1400" i="1" dirty="0">
                <a:latin typeface="Arial Narrow" panose="020B0606020202030204" pitchFamily="34" charset="0"/>
              </a:rPr>
              <a:t>средний</a:t>
            </a:r>
            <a:r>
              <a:rPr lang="ru-RU" sz="1400" dirty="0">
                <a:latin typeface="Arial Narrow" panose="020B0606020202030204" pitchFamily="34" charset="0"/>
              </a:rPr>
              <a:t> уровень;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адекватное метрическое исполнение с пением 4 -5 тактов - </a:t>
            </a:r>
            <a:r>
              <a:rPr lang="ru-RU" sz="1400" i="1" dirty="0">
                <a:latin typeface="Arial Narrow" panose="020B0606020202030204" pitchFamily="34" charset="0"/>
              </a:rPr>
              <a:t>слабый </a:t>
            </a:r>
            <a:r>
              <a:rPr lang="ru-RU" sz="1400" dirty="0">
                <a:latin typeface="Arial Narrow" panose="020B0606020202030204" pitchFamily="34" charset="0"/>
              </a:rPr>
              <a:t>уровень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неровное, сбивчивое метрическое исполнение и при помощи голоса - </a:t>
            </a:r>
            <a:r>
              <a:rPr lang="ru-RU" sz="1400" i="1" dirty="0">
                <a:latin typeface="Arial Narrow" panose="020B0606020202030204" pitchFamily="34" charset="0"/>
              </a:rPr>
              <a:t>низкий </a:t>
            </a:r>
            <a:r>
              <a:rPr lang="ru-RU" sz="1400" dirty="0">
                <a:latin typeface="Arial Narrow" panose="020B0606020202030204" pitchFamily="34" charset="0"/>
              </a:rPr>
              <a:t>уровень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r>
              <a:rPr lang="ru-RU" sz="1400" b="1" i="1" dirty="0">
                <a:latin typeface="Arial Narrow" panose="020B0606020202030204" pitchFamily="34" charset="0"/>
              </a:rPr>
              <a:t> </a:t>
            </a:r>
            <a:r>
              <a:rPr lang="ru-RU" sz="1400" b="1" i="1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ru-RU" sz="1400" b="1" i="1" dirty="0" smtClean="0">
                <a:latin typeface="Arial Narrow" panose="020B0606020202030204" pitchFamily="34" charset="0"/>
              </a:rPr>
              <a:t> 2. Диагностика </a:t>
            </a:r>
            <a:r>
              <a:rPr lang="ru-RU" sz="1400" b="1" i="1" dirty="0" err="1">
                <a:latin typeface="Arial Narrow" panose="020B0606020202030204" pitchFamily="34" charset="0"/>
              </a:rPr>
              <a:t>звуковысотного</a:t>
            </a:r>
            <a:r>
              <a:rPr lang="ru-RU" sz="1400" b="1" i="1" dirty="0">
                <a:latin typeface="Arial Narrow" panose="020B0606020202030204" pitchFamily="34" charset="0"/>
              </a:rPr>
              <a:t> чувства (мелодического и гармонического слуха</a:t>
            </a:r>
            <a:r>
              <a:rPr lang="ru-RU" sz="1400" b="1" i="1" dirty="0" smtClean="0">
                <a:latin typeface="Arial Narrow" panose="020B0606020202030204" pitchFamily="34" charset="0"/>
              </a:rPr>
              <a:t>)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b="1" i="1" dirty="0" smtClean="0">
                <a:latin typeface="Arial Narrow" panose="020B0606020202030204" pitchFamily="34" charset="0"/>
              </a:rPr>
              <a:t>"</a:t>
            </a:r>
            <a:r>
              <a:rPr lang="ru-RU" sz="1400" b="1" i="1" dirty="0">
                <a:latin typeface="Arial Narrow" panose="020B0606020202030204" pitchFamily="34" charset="0"/>
              </a:rPr>
              <a:t>Гармонические загадки"</a:t>
            </a:r>
            <a:endParaRPr lang="ru-RU" sz="1400" b="1" dirty="0">
              <a:latin typeface="Arial Narrow" panose="020B0606020202030204" pitchFamily="34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</a:rPr>
              <a:t>Цель:</a:t>
            </a:r>
            <a:r>
              <a:rPr lang="ru-RU" sz="1400" dirty="0">
                <a:latin typeface="Arial Narrow" panose="020B0606020202030204" pitchFamily="34" charset="0"/>
              </a:rPr>
              <a:t> выявить степень развития гармонического слуха, т.е. способности определять количество звуков в интервалах и аккордах, а также характер звучания в ладовых созвучиях.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Педагог исполняет созвучие (интервал или аккорд) и затем предлагает ребёнку отгадать сколько звуков "спряталось" в нём, а также определить как звучит созвучие: весело или грустно. Следует исполнить 10 созвучий.</a:t>
            </a:r>
          </a:p>
          <a:p>
            <a:r>
              <a:rPr lang="ru-RU" sz="1400" i="1" dirty="0">
                <a:latin typeface="Arial Narrow" panose="020B0606020202030204" pitchFamily="34" charset="0"/>
              </a:rPr>
              <a:t>Критерии оценки:</a:t>
            </a:r>
            <a:endParaRPr lang="ru-RU" sz="1400" dirty="0">
              <a:latin typeface="Arial Narrow" panose="020B0606020202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слабый уровень - угадано ребёнком 1-3 созвучия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средний уровень - угадано ребёнком 4-7 созвучий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высокий уровень - угадано ребёнком 8-10 </a:t>
            </a:r>
            <a:r>
              <a:rPr lang="ru-RU" sz="1400" dirty="0" smtClean="0">
                <a:latin typeface="Arial Narrow" panose="020B0606020202030204" pitchFamily="34" charset="0"/>
              </a:rPr>
              <a:t>созвучий</a:t>
            </a:r>
            <a:endParaRPr lang="ru-RU" sz="1400" b="1" dirty="0" smtClean="0">
              <a:latin typeface="Arial Narrow" panose="020B0606020202030204" pitchFamily="34" charset="0"/>
            </a:endParaRPr>
          </a:p>
          <a:p>
            <a:r>
              <a:rPr lang="ru-RU" sz="1400" b="1" i="1" dirty="0" smtClean="0">
                <a:latin typeface="Arial Narrow" panose="020B0606020202030204" pitchFamily="34" charset="0"/>
              </a:rPr>
              <a:t>3. Диагностика </a:t>
            </a:r>
            <a:r>
              <a:rPr lang="ru-RU" sz="1400" b="1" i="1" dirty="0">
                <a:latin typeface="Arial Narrow" panose="020B0606020202030204" pitchFamily="34" charset="0"/>
              </a:rPr>
              <a:t>динамического </a:t>
            </a:r>
            <a:r>
              <a:rPr lang="ru-RU" sz="1400" b="1" i="1" dirty="0" smtClean="0">
                <a:latin typeface="Arial Narrow" panose="020B0606020202030204" pitchFamily="34" charset="0"/>
              </a:rPr>
              <a:t>чувства</a:t>
            </a:r>
            <a:r>
              <a:rPr lang="ru-RU" sz="1400" b="1" dirty="0">
                <a:latin typeface="Arial Narrow" panose="020B0606020202030204" pitchFamily="34" charset="0"/>
              </a:rPr>
              <a:t> </a:t>
            </a:r>
            <a:r>
              <a:rPr lang="ru-RU" sz="1400" b="1" i="1" dirty="0" smtClean="0">
                <a:latin typeface="Arial Narrow" panose="020B0606020202030204" pitchFamily="34" charset="0"/>
              </a:rPr>
              <a:t>Тест </a:t>
            </a:r>
            <a:r>
              <a:rPr lang="ru-RU" sz="1400" b="1" i="1" dirty="0">
                <a:latin typeface="Arial Narrow" panose="020B0606020202030204" pitchFamily="34" charset="0"/>
              </a:rPr>
              <a:t>- игра "Мы поедем в "Громко-тихо""</a:t>
            </a:r>
            <a:endParaRPr lang="ru-RU" sz="1400" b="1" dirty="0">
              <a:latin typeface="Arial Narrow" panose="020B0606020202030204" pitchFamily="34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</a:rPr>
              <a:t>Цель:</a:t>
            </a:r>
            <a:r>
              <a:rPr lang="ru-RU" sz="1400" dirty="0">
                <a:latin typeface="Arial Narrow" panose="020B0606020202030204" pitchFamily="34" charset="0"/>
              </a:rPr>
              <a:t> определение способности адекватной аудиально-моторной реакции на динамические изменения (силу выражения) инструментального и вокально-инструментального стимула.</a:t>
            </a:r>
          </a:p>
          <a:p>
            <a:r>
              <a:rPr lang="ru-RU" sz="1400" i="1" dirty="0">
                <a:latin typeface="Arial Narrow" panose="020B0606020202030204" pitchFamily="34" charset="0"/>
              </a:rPr>
              <a:t>Стимулирующий материал:</a:t>
            </a:r>
            <a:endParaRPr lang="ru-RU" sz="1400" dirty="0">
              <a:latin typeface="Arial Narrow" panose="020B0606020202030204" pitchFamily="34" charset="0"/>
            </a:endParaRPr>
          </a:p>
          <a:p>
            <a:pPr lvl="0"/>
            <a:r>
              <a:rPr lang="ru-RU" sz="1400" dirty="0">
                <a:latin typeface="Arial Narrow" panose="020B0606020202030204" pitchFamily="34" charset="0"/>
              </a:rPr>
              <a:t>Барабан или </a:t>
            </a:r>
            <a:r>
              <a:rPr lang="ru-RU" sz="1400" dirty="0" err="1" smtClean="0">
                <a:latin typeface="Arial Narrow" panose="020B0606020202030204" pitchFamily="34" charset="0"/>
              </a:rPr>
              <a:t>бубен;фрагменты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музыкальных пьес: </a:t>
            </a:r>
            <a:r>
              <a:rPr lang="ru-RU" sz="1400" dirty="0" err="1">
                <a:latin typeface="Arial Narrow" panose="020B0606020202030204" pitchFamily="34" charset="0"/>
              </a:rPr>
              <a:t>Х.Вольфарт</a:t>
            </a:r>
            <a:r>
              <a:rPr lang="ru-RU" sz="1400" dirty="0">
                <a:latin typeface="Arial Narrow" panose="020B0606020202030204" pitchFamily="34" charset="0"/>
              </a:rPr>
              <a:t> "Маленький барабанщик"; </a:t>
            </a:r>
            <a:r>
              <a:rPr lang="ru-RU" sz="1400" dirty="0" err="1">
                <a:latin typeface="Arial Narrow" panose="020B0606020202030204" pitchFamily="34" charset="0"/>
              </a:rPr>
              <a:t>К.Лонгшамп-Друшкевичова</a:t>
            </a:r>
            <a:r>
              <a:rPr lang="ru-RU" sz="1400" dirty="0">
                <a:latin typeface="Arial Narrow" panose="020B0606020202030204" pitchFamily="34" charset="0"/>
              </a:rPr>
              <a:t> "Марш дошкольников".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Ребёнку предлагается поиграть в "громко-тихо". Педагог играет на фортепиано, а ребёнок - на бубне или барабане. Ребёнку предлагается играть так, как играет педагог: громко или тихо. Адекватное исполнение контрастной динамики "форте-пиано" оценивается в 1 балл.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Затем педагог исполняет музыкальный фрагмент так, чтобы звучание музыки то усиливалось, то ослаблялось; ребёнку предлагается повторить динамику звучания на барабане или бубне. Адекватное динамическое исполнение "крещендо" и "диминуэндо" оценивается в 2 балла; всего - 4 балла.</a:t>
            </a:r>
          </a:p>
          <a:p>
            <a:r>
              <a:rPr lang="ru-RU" sz="1400" i="1" dirty="0">
                <a:latin typeface="Arial Narrow" panose="020B0606020202030204" pitchFamily="34" charset="0"/>
              </a:rPr>
              <a:t>Критерии оценки:</a:t>
            </a:r>
            <a:endParaRPr lang="ru-RU" sz="1400" dirty="0">
              <a:latin typeface="Arial Narrow" panose="020B0606020202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слабый уровень динамического чувства - 1 балл;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средний уровень - 2-3 балла;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высокий уровень - 4-5 баллов.</a:t>
            </a:r>
          </a:p>
          <a:p>
            <a:pPr lvl="0"/>
            <a:endParaRPr lang="ru-RU" sz="1400" dirty="0">
              <a:latin typeface="Arial Narrow" panose="020B0606020202030204" pitchFamily="34" charset="0"/>
            </a:endParaRPr>
          </a:p>
          <a:p>
            <a:pPr lvl="0" algn="just"/>
            <a:endParaRPr lang="ru-RU" sz="1400" dirty="0">
              <a:latin typeface="Arial Narrow" panose="020B060602020203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6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96688" y="18015"/>
            <a:ext cx="12288688" cy="737637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b="1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Тест –игра на изучение ладового чувства  </a:t>
            </a:r>
            <a:r>
              <a:rPr lang="ru-RU" sz="1000" b="1" i="1" dirty="0" smtClean="0">
                <a:solidFill>
                  <a:srgbClr val="080808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400" b="1" i="1" dirty="0" smtClean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Повтори </a:t>
            </a:r>
            <a:r>
              <a:rPr lang="ru-RU" sz="1400" b="1" i="1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мелодию"</a:t>
            </a:r>
            <a:endParaRPr lang="ru-RU" sz="1400" b="1" dirty="0">
              <a:solidFill>
                <a:srgbClr val="0808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b="1" dirty="0" smtClean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400" dirty="0" smtClean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определить </a:t>
            </a: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развития произвольных </a:t>
            </a:r>
            <a:r>
              <a:rPr lang="ru-RU" sz="1400" dirty="0" err="1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слухо</a:t>
            </a: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-моторных представлений:</a:t>
            </a:r>
            <a:endParaRPr lang="ru-RU" sz="1400" dirty="0">
              <a:solidFill>
                <a:srgbClr val="0808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вокального типа, т.е. возможностей управлять мускулатурой голосовых связок в соответствии со слуховыми представлениями интонационного эталона мелодии;</a:t>
            </a:r>
            <a:endParaRPr lang="ru-RU" sz="1400" dirty="0">
              <a:solidFill>
                <a:srgbClr val="0808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i="1" dirty="0" smtClean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Стимулирующий </a:t>
            </a:r>
            <a:r>
              <a:rPr lang="ru-RU" sz="1400" i="1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могут составить простые </a:t>
            </a:r>
            <a:r>
              <a:rPr lang="ru-RU" sz="1400" dirty="0" err="1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попевки</a:t>
            </a: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песенки.</a:t>
            </a:r>
            <a:endParaRPr lang="ru-RU" sz="1400" dirty="0">
              <a:solidFill>
                <a:srgbClr val="0808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Ребёнку предлагается:</a:t>
            </a:r>
            <a:endParaRPr lang="ru-RU" sz="1400" dirty="0">
              <a:solidFill>
                <a:srgbClr val="0808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спеть любую известную ему песенку;</a:t>
            </a:r>
            <a:endParaRPr lang="ru-RU" sz="1400" dirty="0">
              <a:solidFill>
                <a:srgbClr val="0808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повторить голосом мелодию, сыгранную педагогом на инструменте;</a:t>
            </a:r>
            <a:endParaRPr lang="ru-RU" sz="1400" dirty="0">
              <a:solidFill>
                <a:srgbClr val="0808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i="1" dirty="0" smtClean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1400" i="1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оценки:</a:t>
            </a:r>
            <a:endParaRPr lang="ru-RU" sz="1400" dirty="0">
              <a:solidFill>
                <a:srgbClr val="0808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слабый уровень - последовательное исполнение звуков вверх или вниз по направлению к тоническому звуку в диапазоне терции;</a:t>
            </a:r>
            <a:endParaRPr lang="ru-RU" sz="1400" dirty="0">
              <a:solidFill>
                <a:srgbClr val="0808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уровень - </a:t>
            </a:r>
            <a:r>
              <a:rPr lang="ru-RU" sz="1400" dirty="0" err="1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опевание</a:t>
            </a: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тоники и последовательное исполнение тетрахорда (вверх - вниз по направлению к тонике) в удобном для ребёнка диапазоне;</a:t>
            </a:r>
            <a:endParaRPr lang="ru-RU" sz="1400" dirty="0">
              <a:solidFill>
                <a:srgbClr val="0808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высокий уровень - </a:t>
            </a:r>
            <a:r>
              <a:rPr lang="ru-RU" sz="1400" dirty="0" err="1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опевание</a:t>
            </a:r>
            <a:r>
              <a:rPr lang="ru-RU" sz="1400" dirty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последовательное и скачкообразное (на кварту, квинту, малую или большую сексты) исполнение мелодических линий в диапазоне октавы и более</a:t>
            </a:r>
            <a:r>
              <a:rPr lang="ru-RU" sz="1400" dirty="0" smtClean="0">
                <a:solidFill>
                  <a:srgbClr val="08080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b="1" i="1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400" b="1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Диагностика эмоциональной отзывчивости на </a:t>
            </a:r>
            <a:r>
              <a:rPr lang="ru-RU" sz="1400" b="1" i="1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музыку</a:t>
            </a:r>
            <a:r>
              <a:rPr lang="ru-RU" sz="1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1400" b="1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"Музыкальная палитра"</a:t>
            </a:r>
            <a:endParaRPr lang="ru-RU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b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изучение способности к эмоциональной отзывчивости на </a:t>
            </a:r>
            <a:r>
              <a:rPr lang="ru-RU" sz="1400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музыку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Стимулирующий материал: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музыкальные пьесы из "Детского альбома" </a:t>
            </a:r>
            <a:r>
              <a:rPr lang="ru-RU" sz="1400" dirty="0" err="1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П.И.Чайковского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"Утреннее размышление"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"Сладкая грёза"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"Баба-Яга"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"Болезнь куклы"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"Игра в лошадки"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Ребёнку предлагается прослушать данные музыкальные пьесы и попробовать определить, какое настроение у него вызывает каждая из них, какие образы представляются во время звучания музыки.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1-й </a:t>
            </a:r>
            <a:r>
              <a:rPr lang="ru-RU" sz="1400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(вербальный)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вариант задания: подобрать слова, подходящие ребёнку для выражения его переживания музыки;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2-й </a:t>
            </a:r>
            <a:r>
              <a:rPr lang="ru-RU" sz="1400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err="1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невербально</a:t>
            </a:r>
            <a:r>
              <a:rPr lang="ru-RU" sz="1400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-художественный)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вариант задания: ребёнку предлагается нарисовать образы, картинки, которые ему представляются во время прослушивания музыки;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3-й </a:t>
            </a:r>
            <a:r>
              <a:rPr lang="ru-RU" sz="1400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err="1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невербально</a:t>
            </a:r>
            <a:r>
              <a:rPr lang="ru-RU" sz="1400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-двигательный)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вариант задания: ребёнку предлагается двигаться под музыку так, как ему это представляется во время звучания музыкального фрагмента.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1400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оценки: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низкий уровень эмоционально-образного осмысления характеризуется </a:t>
            </a:r>
            <a:r>
              <a:rPr lang="ru-RU" sz="1400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уклонением (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фактическим отказом) ребёнка от проекции своих состояний или его неспособностью в ситуации музыкального воздействия даже на простейшее самовыражение своих </a:t>
            </a:r>
            <a:r>
              <a:rPr lang="ru-RU" sz="1400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впечатлений.</a:t>
            </a:r>
          </a:p>
          <a:p>
            <a:pPr marL="342900" lvl="0" indent="-342900">
              <a:lnSpc>
                <a:spcPts val="12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(нормативный) уровень развития эмоциональной отзывчивости характеризуется способностью к </a:t>
            </a:r>
            <a:r>
              <a:rPr lang="ru-RU" sz="1400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конгруэнтно репродуктивной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форме отображения уже имеющегося опыта переживаний, состояний, </a:t>
            </a:r>
            <a:r>
              <a:rPr lang="ru-RU" sz="1400" dirty="0" err="1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мыслеобразов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вызванных воздействием музыкального фрагмента; соответствующей изобразительной и вербальной характеристикой ребёнком своих переживаний и </a:t>
            </a:r>
            <a:r>
              <a:rPr lang="ru-RU" sz="1400" dirty="0" err="1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мыслеобразов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основного содержания </a:t>
            </a:r>
            <a:r>
              <a:rPr lang="ru-RU" sz="1400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музыки.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высокий уровень эмоциональной отзывчивости характеризуется </a:t>
            </a:r>
            <a:r>
              <a:rPr lang="ru-RU" sz="1400" i="1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конгруэнтной </a:t>
            </a:r>
            <a:r>
              <a:rPr lang="ru-RU" sz="1400" dirty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характеристикой осмысления эмоционально-образного содержания музыки. Креативность самовыражения ребёнка в изобразительной, двигательной и словесной </a:t>
            </a:r>
            <a:r>
              <a:rPr lang="ru-RU" sz="1400" dirty="0" smtClean="0">
                <a:solidFill>
                  <a:srgbClr val="33333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форме.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73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/>
          </p:nvPr>
        </p:nvGraphicFramePr>
        <p:xfrm>
          <a:off x="1055440" y="546695"/>
          <a:ext cx="102251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097699" y="91661"/>
            <a:ext cx="4538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начало учебного года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95600" y="3296103"/>
            <a:ext cx="4305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А конец учебного 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1055440" y="3872325"/>
          <a:ext cx="102251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6714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5352" y="106382"/>
            <a:ext cx="441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учебного 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/>
          </p:nvPr>
        </p:nvGraphicFramePr>
        <p:xfrm>
          <a:off x="1055440" y="546695"/>
          <a:ext cx="102251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/>
          </p:nvPr>
        </p:nvGraphicFramePr>
        <p:xfrm>
          <a:off x="1055440" y="3755629"/>
          <a:ext cx="102251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69970" y="3226636"/>
            <a:ext cx="4350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конец учебного года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51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70602" y="260648"/>
            <a:ext cx="94248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диаграмма уровня музыкальных способностей  на конец учебного года. 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А                                                                                              Группа 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90178796"/>
              </p:ext>
            </p:extLst>
          </p:nvPr>
        </p:nvGraphicFramePr>
        <p:xfrm>
          <a:off x="-168696" y="1412776"/>
          <a:ext cx="590465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06021244"/>
              </p:ext>
            </p:extLst>
          </p:nvPr>
        </p:nvGraphicFramePr>
        <p:xfrm>
          <a:off x="5951984" y="1700808"/>
          <a:ext cx="64087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2039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08" y="620688"/>
            <a:ext cx="119533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Проведённый анализ мониторинга по музыкальному развитию дошкольников показывает положительную динамику в конце учебного года по сравнению с началом учебного года.</a:t>
            </a:r>
            <a:r>
              <a:rPr lang="ru-RU" dirty="0"/>
              <a:t>.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Дети имеют довольно высокий уровень развития музыкальных способностей: умеют внимательно слушать музыку, эмоционально откликаться на выраженные в ней чувства и настроения; могут определить общее настроение, характер музыкального произведения в целом и его частей; выделять отдельные средства выразительности: темп, динамику, тембр, что указывает на высокий уровень развития чувства ритма, динамического  и тембрового слуха; могут петь несложные песни в удобном диапазоне, исполняя их выразительно и музыкально, правильно передавая мелодию – это говорит о развитых вокальных способностях. </a:t>
            </a:r>
          </a:p>
          <a:p>
            <a:pPr algn="just"/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Сравнительный анализ диагностического обследования двух групп  показывает, что результаты уровня развития певческих навыков той группы детей, с которой проводилась дополнительная работа по разделу «Пение» с использованием игровой методики,(группа А) заметно выше, чем в гр. В. Игровые приемы способствуют поддерживанию интереса детей на протяжении всей работы с песней, развитию музыкальных способностей,  внимания, памяти, мышления, сохранению двигательной активности, и  непроизвольному заучиванию песни. </a:t>
            </a:r>
            <a:endParaRPr lang="ru-RU" dirty="0"/>
          </a:p>
          <a:p>
            <a:pPr algn="just"/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Цель проведенного исследования – теоретическое обоснование и экспериментальная апробация эффективности данного ППО. Таким образом, использование системы специальных упражнений, различных игр, индивидуальная  работа с детьми – все это позволило добиться положительных результатов в развитии певческих навыков у детей старшего дошкольного возраста.</a:t>
            </a:r>
          </a:p>
          <a:p>
            <a:pPr algn="just"/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 Применение данной методики обеспечивает формирование умений певческой деятельности и совершенствование специальных вокальных навыков: певческой установки, звукообразования, певческого дыхания, артикуляции, ансамбля; координации деятельности голосового аппарата с основными свойствами певческого голоса (звонкостью, </a:t>
            </a:r>
            <a:r>
              <a:rPr lang="ru-RU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полетностью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 и т.п.), навыки следования дирижерским указаниям; слуховые навыки (навыки слухового контроля и самоконтроля за качеством своего вокального звучания). Со временем пение становится для ребенка эстетической ценностью, которая будет обогащать всю его дальнейшую жизнь</a:t>
            </a:r>
            <a:endParaRPr lang="en-US" i="1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5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008" y="332656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itchFamily="18" charset="0"/>
              </a:rPr>
              <a:t>Трудности и проблемы при использовании данного </a:t>
            </a:r>
            <a: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itchFamily="18" charset="0"/>
              </a:rPr>
              <a:t>опыта:</a:t>
            </a:r>
            <a:endParaRPr lang="ru-RU" sz="2000" b="1" i="1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120726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Методика постановки певческого голоса – самая тонкая и сложная, в сравнении с методиками по другим видам музыкальной деятельности.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 В то же время это одна из самых важных проблем практики музыкального воспитания дошкольников. Ее важность определяется </a:t>
            </a:r>
            <a:r>
              <a:rPr lang="ru-RU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сензитивностью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 этого возраста в отношении становления певческих навыков, связью со здоровьем ребенка, значением вокализации для развития музыкального слуха, влиянием певческой деятельности на формирование у ребенка системы музыкальности в целом.</a:t>
            </a:r>
          </a:p>
          <a:p>
            <a:pPr algn="just"/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Педагог должен понимать механизмы вокализации и обладать вокальным слухом, чтобы услышать, правильно ли поет ребенок, и как нужно его поправить. При обучении дошкольников пению надо следить за тем, как они сидят, стоят, держат корпус, голову, открывают рот. В правильном положении у них лучше работает главная дыхательная мышца – диафрагма В то же время это одна из самых важных проблем практики музыкального воспитания дошкольников</a:t>
            </a:r>
          </a:p>
          <a:p>
            <a:pPr algn="just"/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При обучении дошкольников пению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нужно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следить за тем, как они сидят, стоят, держат корпус, голову, открывают рот. В правильном положении у них лучше работает главная дыхательная мышца – диафрагма.</a:t>
            </a:r>
          </a:p>
          <a:p>
            <a:pPr algn="just"/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 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Работу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в детском саду по постановке певческого голоса с детьми я веду,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начиная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с трехлетнего возраста. Возможности малышей ограниченны, их голоса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несовершенны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, быстро утомляются. Дети не могут петь долго и громко, поэтому при подборе репертуара и упражнений я, в первую очередь, продумываю их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соответствие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возрасту ребенка.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Известно, что многократное повторение одной и той же мелодии может привести к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положительному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результату. Но ребенка невозможно заставить петь одно и то же много раз. Вот здесь приходит на помощь игра.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Задания направлены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, прежде всего, на то, чтобы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пробудить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способности и желание петь, на стремление ребенка познавать новое и экспериментировать с приобретенным опытом. Слышать, видеть, ощущать –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необходимые для дошкольника процессы, он узнает окружающий мир всем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телом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, сердцем, мыслями. Именно с помощью этих процессов получение первых вокальных навыков доступно, понятно и эффективно. </a:t>
            </a:r>
            <a:r>
              <a:rPr lang="ru-RU" i="1" dirty="0" smtClean="0">
                <a:latin typeface="Arial Narrow" panose="020B0606020202030204" pitchFamily="34" charset="0"/>
              </a:rPr>
              <a:t> </a:t>
            </a:r>
            <a:endParaRPr lang="ru-RU" i="1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7568" y="764704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Адресные рекомендации по использованию опыта.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5432" y="1772816"/>
            <a:ext cx="111612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Свой материал по теме «Эффективность использования игровых методов при обучении дошкольников пению»   я разместила на сайтах: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http://www.schoolrm.ru/detsad_ruz/ds11ruz/upload/about/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Базаева%20Наталья%20Борисовна.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docx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http://ped-kopilka.ru/blogs/natalja-borisovna-bazaeva/zanjatie-vokalnogo-kruzhka.html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http://www.maam.ru/detskijsad/razvitie-vokalnyh-navykov-u-detei-s-rechevymi-narushenijami-cikl-uprazhnenii.html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http://www.maam.ru/detskijsad/scenarii-otkrytogo-zanjatija-vokalnogo-kruzhka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Использовать  материал по теме 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«Эффективность использования игровых методов при обучении дошкольников пению»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можно рекомендовать музыкальным руководителям ДОУ в работе с детьми старшего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593361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7768" y="404664"/>
            <a:ext cx="3456384" cy="504056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FF0000"/>
                </a:solidFill>
              </a:rPr>
              <a:t>Тиражирование.</a:t>
            </a:r>
            <a:endParaRPr lang="en-US" sz="20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352" y="1340768"/>
            <a:ext cx="11737304" cy="52337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dirty="0"/>
              <a:t> </a:t>
            </a:r>
            <a:r>
              <a:rPr lang="ru-RU" sz="1800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Педагогический опыт «Эффективность использования игровых методов при обучении дошкольников пению» педагога </a:t>
            </a:r>
            <a:r>
              <a:rPr lang="ru-RU" sz="1800" b="1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Базаевой</a:t>
            </a:r>
            <a:r>
              <a:rPr lang="ru-RU" sz="1800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 Н.Б. был представлен</a:t>
            </a:r>
            <a:r>
              <a:rPr lang="ru-RU" sz="1800" b="1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:</a:t>
            </a:r>
          </a:p>
          <a:p>
            <a:pPr marL="109728" indent="0">
              <a:buNone/>
            </a:pPr>
            <a:endParaRPr lang="ru-RU" sz="1800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800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в МРИО ГОУ ДПО ( ПК) С Кафедра дошкольного и начального образования    на  конференции по проблеме "Современные подходы к организации музыкального воспитания";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Выступление было заслушано за круглым столом по теме «Совершенствование профессиональной деятельности музыкального руководителя»  26.04.2013г. в  МРИО ГОУ ДПО ( ПК) С Кафедра дошкольного и начального образования; 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На методическом объединении музыкальных руководителей Рузаевского муниципального района      20.03. 2015г. В ДОУ № 11 комбинированного вида». Подтверждение результативности опыта – показ мюзикла «Сказка о глупом мышонке» с детьми подготовительной группы.</a:t>
            </a:r>
          </a:p>
          <a:p>
            <a:pPr algn="just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        Педагогический опыт «Эффективность использования игровых методов при обучении дошкольников пению» вызвал интерес  в педагогическом  сообществе и  получил положительную оценку коллег. Методическая разработка рекомендована к применению в работе молодым специалистам</a:t>
            </a:r>
            <a:r>
              <a:rPr lang="ru-RU" sz="1600" i="1" dirty="0">
                <a:solidFill>
                  <a:srgbClr val="003366"/>
                </a:solidFill>
                <a:latin typeface="Arial Narrow" panose="020B0606020202030204" pitchFamily="34" charset="0"/>
              </a:rPr>
              <a:t>. </a:t>
            </a:r>
          </a:p>
          <a:p>
            <a:pPr>
              <a:buClr>
                <a:schemeClr val="accent3">
                  <a:lumMod val="50000"/>
                </a:schemeClr>
              </a:buCl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9976" y="1101970"/>
            <a:ext cx="4380800" cy="87782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Краткие сведения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19936" y="1988843"/>
            <a:ext cx="6552728" cy="3960438"/>
          </a:xfrm>
        </p:spPr>
        <p:txBody>
          <a:bodyPr/>
          <a:lstStyle/>
          <a:p>
            <a:pPr marL="0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B80047"/>
              </a:solidFill>
              <a:latin typeface="Times New Roman" pitchFamily="16" charset="0"/>
            </a:endParaRPr>
          </a:p>
          <a:p>
            <a:pPr marL="0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Дата рождения: </a:t>
            </a:r>
            <a:r>
              <a:rPr lang="ru-RU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19.05.1970г.</a:t>
            </a:r>
          </a:p>
          <a:p>
            <a:pPr marL="0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Профессиональное образование: </a:t>
            </a:r>
            <a:r>
              <a:rPr lang="ru-RU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учитель музыки и пения, МГПИ им. </a:t>
            </a:r>
            <a:r>
              <a:rPr lang="ru-RU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М</a:t>
            </a:r>
            <a:r>
              <a:rPr lang="ru-RU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. Е. </a:t>
            </a:r>
            <a:r>
              <a:rPr lang="ru-RU" sz="24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Евсевьева</a:t>
            </a:r>
            <a:r>
              <a:rPr lang="ru-RU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,</a:t>
            </a:r>
            <a:r>
              <a:rPr lang="en-US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№ диплома ЦВ 218818 , дата выдачи 11.07.1991г.</a:t>
            </a:r>
          </a:p>
          <a:p>
            <a:pPr marL="0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Стаж педагогической работы (по специальности): </a:t>
            </a:r>
            <a:r>
              <a:rPr lang="ru-RU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24 г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0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Общий трудовой стаж: </a:t>
            </a:r>
            <a:r>
              <a:rPr lang="ru-RU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24 г.</a:t>
            </a:r>
          </a:p>
          <a:p>
            <a:pPr marL="0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Наличие квалификационной категории: </a:t>
            </a:r>
            <a:r>
              <a:rPr lang="ru-RU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высшая</a:t>
            </a:r>
          </a:p>
          <a:p>
            <a:pPr marL="0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Дата последней аттестации: </a:t>
            </a:r>
            <a:r>
              <a:rPr lang="ru-RU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en-US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  <a:r>
              <a:rPr lang="ru-RU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.11</a:t>
            </a:r>
            <a:r>
              <a:rPr lang="en-US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.</a:t>
            </a:r>
            <a:r>
              <a:rPr lang="ru-RU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2010г</a:t>
            </a:r>
            <a:r>
              <a:rPr lang="ru-RU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.</a:t>
            </a:r>
          </a:p>
          <a:p>
            <a:pPr marL="0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Звание: не имею</a:t>
            </a:r>
          </a:p>
          <a:p>
            <a:endParaRPr lang="ru-RU" dirty="0"/>
          </a:p>
        </p:txBody>
      </p:sp>
      <p:pic>
        <p:nvPicPr>
          <p:cNvPr id="7" name="Содержимое 6" descr="готово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5401" y="692696"/>
            <a:ext cx="4104456" cy="57606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00993"/>
              </p:ext>
            </p:extLst>
          </p:nvPr>
        </p:nvGraphicFramePr>
        <p:xfrm>
          <a:off x="-1" y="0"/>
          <a:ext cx="12192001" cy="13075279"/>
        </p:xfrm>
        <a:graphic>
          <a:graphicData uri="http://schemas.openxmlformats.org/drawingml/2006/table">
            <a:tbl>
              <a:tblPr/>
              <a:tblGrid>
                <a:gridCol w="1374830"/>
                <a:gridCol w="2631204"/>
                <a:gridCol w="8185967"/>
              </a:tblGrid>
              <a:tr h="479842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 / тема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Дополнительный репертуар по разделу «Пение»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(используются 3-4 упражнения на занятии в зависимости от тематики)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21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Звуки музыкальные и немузыкальные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algn="just"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Подготовить речевой аппарат к дыхательным и звуковым играм «Знакомимся со звуками, которые живут в доме» «Знакомимся со звуками улицы».</a:t>
                      </a:r>
                    </a:p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Учить детей различать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музыкальные звуки и шумы.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Побуждать детей к активной вокальной деятельности.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Коммуникативная игра – приветствие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«Добрый день» (осенний вариант)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Мишакова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;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Артикуляционная гимнастика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«Мамина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кухня»,;«Моя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машина»;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Дыхательная гимнастика Стрельниковой А. Н «Цветок»;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Оздоровительное упражнение: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р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итмопластическое упр. «Медведь» (Система музыкально-оздоровительной работы в детском саду» О.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Н.Арсеневская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);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Речевые игры, зарядки Т.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Тютюнниковой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«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Скок-скок-поскок»;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     Игровое распевание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«Машенька и Медведь»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А.Евтодьевой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AutoNum type="arabicPeriod" startAt="7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Пение (по усмотрению музыкального руководителя);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AutoNum type="arabicPeriod" startAt="7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Игровой массаж  головы «Надо голову помыть», «Сено», «Расчёска» О.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Н.Арсеневская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);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AutoNum type="arabicPeriod" startAt="7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Пальчиковая гимнастика «Гусеница», (Программа «Ладушки» И.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Каплунова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);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14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Октябрь.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Певческая установка. Дыхание.</a:t>
                      </a:r>
                      <a:endParaRPr lang="ru-RU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D2D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певческий голос, способствовать правильному звукообразованию, охране и укреплению здоровья детей. Подготовить речевой аппарат к работе над развитием голоса.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правильно распределять дыхание, расслаблять мышцы диафрагмы.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динамический слух.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D2D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Коммуникативная игра – приветствие   «В гости»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Картушина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2.   Артикуляционная гимнастика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«Паровоз» - короткий вдох, долгий выдох;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3.   Дыхательная гимнастика М. Лазарева </a:t>
                      </a:r>
                      <a:r>
                        <a:rPr lang="ru-RU" sz="1400" dirty="0" smtClean="0">
                          <a:solidFill>
                            <a:srgbClr val="55555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«Гармошка»;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4.   Оздоровительное упражнение: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«Машина»;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5.   Речевые игры, зарядки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«Стёпка-растрёпка»;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6.     Игровое распевание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Игра со звуком: «Волшебная коробочка». В. Емельянов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Пение (по усмотрению музыкального руководителя);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Игровой массаж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тела «Грибной дождь». О.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Н.Арсеневская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Пальчиковая гимнастика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«Паучок» из CД «10 Мышек» Е. Железновой.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D2D8"/>
                    </a:solidFill>
                  </a:tcPr>
                </a:tc>
              </a:tr>
              <a:tr h="288624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Ноябрь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Высота звука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D2D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образное воображение детей, осознанное осмысление детьми правильного выбора голоса (среднего или высокого) в связи с озвучиванием знакомых персонажей, то есть чистое интонирование. Формировать звучание голоса в разных регистрах, показывая высоту звука рукой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дикцию, артикуляцию, дыхание в пении.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D2D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Коммуникативная игра – приветствие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«Добрый день» (осенний вариант)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М.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Мишакова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Артикуляционная гимнастика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«Знакомство с язычком и его домиком»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Дыхательная гимнастика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«Ушки» по Стрельниковой А. Н.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Оздоровительное упражнение: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для горла «Лошадка»;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Речевые игры, зарядки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«Лес ночной» Пшеничных С.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;</a:t>
                      </a:r>
                    </a:p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6.     Игровое распевание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«Стрекоза и рыбка» А.А.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Евдотьевой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Пение (по усмотрению музыкального руководителя);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Игровой самомассаж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«Птичка» по А. Уманской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Пальчиковая гимнастика «Поросята», (Программа «Ладушки» И.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Каплунова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);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D2D8"/>
                    </a:solidFill>
                  </a:tcPr>
                </a:tc>
              </a:tr>
              <a:tr h="2675277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4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1" u="sng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Длительность звука. Темп звука. Пауза.</a:t>
                      </a:r>
                      <a:endParaRPr lang="ru-RU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D2D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Дать детям представление о временных характеристиках звука- о коротких и длинных звуках.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Объяснить детям, что пауза – это остановка музыкального движения. Использовать движения рук при показе длительности и паузы.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Расширять диапазон детского голоса, точно попадать на первый звук. Слышать и передавать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поступенное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 скачкообразное движение мелодии. Самостоятельно попадать в тонику.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D2D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Коммуникативная игра – приветствие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«Добрый день» (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зимнийвариант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М.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Мишакова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.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Артикуляционная гимнастика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«Страшная сказка» (по системе В. Емельянова)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;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Дыхательная гимнастика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«Машина» Стрельниковой А. Н.;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Оздоровительное упражнение: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«Резиновая игрушка»;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5.     Речевые игры, зарядки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п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ропевание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гласных « А-О-У-И-Э» в разной последовательности;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6.     Игровое распевание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«Храбрый портняжка»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А.Евтодьевой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Пение (по усмотрению музыкального руководителя);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Игровой массаж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«Комар и конь» муз. Е. Железновой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Пальчиковая гимнастика «Гусеница», (Программа «Ладушки» И.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Каплунова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);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D2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590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757870"/>
              </p:ext>
            </p:extLst>
          </p:nvPr>
        </p:nvGraphicFramePr>
        <p:xfrm>
          <a:off x="13792" y="188640"/>
          <a:ext cx="12174965" cy="14921987"/>
        </p:xfrm>
        <a:graphic>
          <a:graphicData uri="http://schemas.openxmlformats.org/drawingml/2006/table">
            <a:tbl>
              <a:tblPr/>
              <a:tblGrid>
                <a:gridCol w="1372787"/>
                <a:gridCol w="2627557"/>
                <a:gridCol w="8174621"/>
              </a:tblGrid>
              <a:tr h="381325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над дикцией и артикуляцией.</a:t>
                      </a:r>
                      <a:endParaRPr lang="ru-RU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algn="just"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Развивать согласованность артикуляционных органов, которые определяют качество произнесения звуков речи, разборчивость слов или дикции (умение открывать рот, правильное положение губ, освобождение от зажатости и напряжения нижней челюсти, свободное положение языка во рту). Особенности произношения при пении: напевность гласных, умение их округлять, стремление к чистоте звучания неударных гласных. Быстрое и четкое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выговаривание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согласных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Коммуникативная игра – приветствие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«Добрый день» (зимний вариант)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Мишакова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Артикуляционная гимнастика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«Самолёт»- на звук «У» 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Дыхательная гимнастика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«Аромат цветов» из сборника М.Ю.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Картушиной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Логоритмика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детском саду».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Оздоровительное упражнение: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«Паровоз привёз нас в лес» (Система музыкально-оздоровительной работы в детском саду» О.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Н.Арсеневская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ru-RU" sz="1400" baseline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    Речевые игры, зарядки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«Лягушка и кукушка»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О.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Н.Арсеневская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;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   Игровое распевание 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«Птичка и Лиса»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А.Евтодьевой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    Пение (по усмотрению музыкального руководителя);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 startAt="8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Игровой массаж «Яблочный пирог» муз. Е. Железновой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 startAt="8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Пальчиковая гимнастика , «Мы делили апельсин»,  (Программа «Ладушки» И.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Каплунова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);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14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Февраль.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Динамика.</a:t>
                      </a:r>
                      <a:endParaRPr lang="ru-RU" sz="14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Дать детям представление о громкости звука – форте, пиано. Формирование сценической культуры. Развитие артистических способностей детей, их умения согласовывать пение с ритмическими движениями. Работа над выразительным исполнением песни и созданием сценического образа.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1.   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Валеологическая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песенка-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распевка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с оздоровительным массажем «Доброе утро»;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2.   Артикуляционная гимнастика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«Обезьянки»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О.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Н.Арсеневская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;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3.   Дыхательная гимнастика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«Ладошки»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по Стрельниковой А. Н.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4.   Оздоровительное упражнение: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«Перейди через речку» О.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Н.Арсеневская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5.   Речевые игры, зарядки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«Дождик»,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6.     Игровое распевание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«Крик ослика» (Й – а...)«Крик в лесу»  (А – у).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«Крик чайки»  (А! А!).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Пение (по усмотрению музыкального руководителя);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Игровой самомассаж «Гусёнок Тимошка» по А. Уманской;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Пальчиковая гимнастика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«Кот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Мурлыка»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8897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Характер </a:t>
                      </a:r>
                      <a:r>
                        <a:rPr lang="ru-RU" sz="1400" b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звуковедения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Дать понятие о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поступенном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движении мелодии вверх, вниз, о скачкообразном движении. Работа над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звуковедением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и чистотой интонирования. Пение нон легато и легато. Работа над ровным звучанием во всём диапазоне детского голоса, умением использовать головной и грудной регистры.</a:t>
                      </a:r>
                      <a:endParaRPr lang="ru-RU" sz="1400" dirty="0"/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Коммуникативная игра – приветствие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«Добрый день» (осенний вариант)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М.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Мишакова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Артикуляционная гимнастика «Прогулка» М. Лазарев;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Дыхательная гимнастика «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Погончики», «Насос» по А. Н. Стрельниковой;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Оздоровительное упражнение: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«Кто громче» О.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Н.Арсеневская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Речевые игры, зарядки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«Самолёты», «Самолёт летит» М.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Картушиной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6.     Игровое распевание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«Вот такая чепуха»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И.Рыбкиной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Пение (по усмотрению музыкального руководителя);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Игровой самомассаж  «Осень» О.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Н.Арсеневская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Пальчиковая гимнастика «Коза и козлёнок», (Программа «Ладушки» И.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Каплунова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);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68579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u="sng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Лад. Мажор и минор.</a:t>
                      </a:r>
                      <a:endParaRPr lang="ru-RU" sz="14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Интонирование произведений в различных видах мажора и минора.</a:t>
                      </a:r>
                      <a:endParaRPr lang="ru-RU" sz="1400" dirty="0"/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6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4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2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404040"/>
                        </a:buClr>
                        <a:buFont typeface="Wingdings 2" pitchFamily="18" charset="2"/>
                        <a:defRPr sz="1000">
                          <a:solidFill>
                            <a:srgbClr val="404040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1.   Коммуникативная игра –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«Приветствие» Модель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И.Евдокимовой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2.    Артикуляционная гимнастика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«Путешествие лошадки»(вибрационно-вокальные упр. Емельянова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В;.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3.    Дыхательная гимнастика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«Обними плечи» по Стрельниковой А. Н.;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 startAt="4"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Оздоровительное упражнение: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«Кричит ворона» (Кар).«Скулит щенок» (И-и-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котёнок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 startAt="4"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Речевые игры, зарядки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п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ропевание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гласных « А-О-У-И-Э» в разной последовательности;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6.     Игровое распевание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Попевка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«Чемодан», упражнение «Волк» (Пр. «Ладушки»)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Пение (по усмотрению музыкального руководителя);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Игровой массаж «Обезьянка «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Чи-чи-чи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»,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Пальчиковая гимнастика «Паук», (Программа «Ладушки» И.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Каплунова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);</a:t>
                      </a: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75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Май.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Соло. Ансамбль.</a:t>
                      </a:r>
                      <a:endParaRPr lang="ru-RU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Формирование чувства ансамбля. Выработка ритмической устойчивости в умеренных темпах при соотношении простейших длительностей (четверть, восьмая, половинная). Постепенное расширение задач: ритмическая устойчивость в более быстрых и медленных темпах с более сложным ритмическим рисунком (шестнадцатые, пунктирный ритм).</a:t>
                      </a:r>
                      <a:endParaRPr lang="ru-RU" sz="1400" dirty="0"/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1.  Коммуникативная игра – «Приветствие» Модель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И.Евдокимовой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.;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2.  Артикуляционная гимнастика  «Прогулка» (Занятие-игра).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3.  Дыхательная гимнастика «Звуковые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фигуры»М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. Лазарева;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4.  Оздоровительное упражнение «Солнышко» О.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Н.Арсеневская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5.  Речевые игры, зарядки: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пропевание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гласных « А-О-У-И-Э» в разной последовательности;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6.  Игровое распевание «Утро с котом Рыжиком» О.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Н.Арсеневская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7.  Пение (по усмотрению музыкального руководителя);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8.  Игровой массаж «Весёлый музыкант»;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9.  Пальчиковая гимнастика «Сороконожки», (Программа «Ладушки» И.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Каплунова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);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5595" marR="45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380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432" y="476672"/>
            <a:ext cx="1009146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>
                <a:solidFill>
                  <a:srgbClr val="FF0000"/>
                </a:solidFill>
              </a:rPr>
              <a:t>Приложения, иллюстрирующие основные формы и приемы работы с воспитанниками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117701"/>
              </p:ext>
            </p:extLst>
          </p:nvPr>
        </p:nvGraphicFramePr>
        <p:xfrm>
          <a:off x="0" y="1142982"/>
          <a:ext cx="12192001" cy="701702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40072"/>
                <a:gridCol w="1207456"/>
                <a:gridCol w="10344473"/>
              </a:tblGrid>
              <a:tr h="55385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</a:tr>
              <a:tr h="553851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10.2011г.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Консультация для родителей</a:t>
                      </a:r>
                      <a:r>
                        <a:rPr lang="ru-RU" sz="1400" baseline="0" dirty="0" smtClean="0"/>
                        <a:t> «Развитие певческих навыков детей дошкольного возраста»</a:t>
                      </a:r>
                      <a:endParaRPr lang="ru-RU" sz="1400" dirty="0"/>
                    </a:p>
                  </a:txBody>
                  <a:tcPr/>
                </a:tc>
              </a:tr>
              <a:tr h="602252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08.04.2011г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МРИО ГОУ</a:t>
                      </a:r>
                      <a:r>
                        <a:rPr lang="ru-RU" sz="1200" baseline="0" dirty="0" smtClean="0"/>
                        <a:t> ДПО (ПК) С кафедра дошкольного и начального образования. Конференция по проблеме «Современные подходы к организации музыкального воспитания». Выступление по теме « Использование игровых приемов при обучении пению дошкольников»</a:t>
                      </a:r>
                      <a:endParaRPr lang="ru-RU" sz="1200" dirty="0"/>
                    </a:p>
                  </a:txBody>
                  <a:tcPr/>
                </a:tc>
              </a:tr>
              <a:tr h="553851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11.2013г.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Выступление на родительском собрании «Учимся играя»</a:t>
                      </a:r>
                      <a:endParaRPr lang="ru-RU" sz="1200" dirty="0"/>
                    </a:p>
                  </a:txBody>
                  <a:tcPr/>
                </a:tc>
              </a:tr>
              <a:tr h="553851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11.2011г.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Открытое комплексное занятие во 2-й младшей группе «Зонтик для Айболита» на м.о. воспитателей младших групп ДОУ Рузаевского муниципального района.</a:t>
                      </a:r>
                      <a:endParaRPr lang="ru-RU" sz="1200" dirty="0"/>
                    </a:p>
                  </a:txBody>
                  <a:tcPr/>
                </a:tc>
              </a:tr>
              <a:tr h="661323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26.04.2013г.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МРИО ГОУ</a:t>
                      </a:r>
                      <a:r>
                        <a:rPr lang="ru-RU" sz="1200" baseline="0" dirty="0" smtClean="0"/>
                        <a:t> ДПО (ПК) С кафедра дошкольного и начального образования.  Выступление за круглым столом «Совершенствование профессиональной деятельности музыкального руководителя» по теме «Игровые методы обучения дошкольников».</a:t>
                      </a:r>
                      <a:endParaRPr lang="ru-RU" sz="1200" dirty="0"/>
                    </a:p>
                  </a:txBody>
                  <a:tcPr/>
                </a:tc>
              </a:tr>
              <a:tr h="661323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05.07.2014г.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Публикация на международном образовательном портале МААМ  методической разработки «Развитие певческих навыков детей дошкольного возраста». Цикл вокальных</a:t>
                      </a:r>
                      <a:r>
                        <a:rPr lang="ru-RU" sz="1200" baseline="0" dirty="0" smtClean="0"/>
                        <a:t> упражнений.</a:t>
                      </a:r>
                      <a:endParaRPr lang="ru-RU" sz="1200" dirty="0"/>
                    </a:p>
                  </a:txBody>
                  <a:tcPr/>
                </a:tc>
              </a:tr>
              <a:tr h="553851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03.07.2014г.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Выступление вокального ансамбля на фестивале детского творчества МДОУ «Маленькие звезды» .</a:t>
                      </a:r>
                      <a:endParaRPr lang="ru-RU" sz="1200" dirty="0"/>
                    </a:p>
                  </a:txBody>
                  <a:tcPr/>
                </a:tc>
              </a:tr>
              <a:tr h="661323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07.2014г.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Публикация</a:t>
                      </a:r>
                      <a:r>
                        <a:rPr lang="ru-RU" sz="1200" baseline="0" dirty="0" smtClean="0"/>
                        <a:t> на международном образовательном портале МААМ  занятия вокального кружка </a:t>
                      </a:r>
                      <a:r>
                        <a:rPr kumimoji="0" lang="ru-RU" sz="1200" u="sng" kern="1200" dirty="0" smtClean="0">
                          <a:hlinkClick r:id="rId2"/>
                        </a:rPr>
                        <a:t>http://www.maam.ru/detskijsad/scenarii-otkrytogo-zanjatija-vokalnogo-kruzhka.html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3851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10.2014г.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Размещение</a:t>
                      </a:r>
                      <a:r>
                        <a:rPr lang="ru-RU" sz="1200" baseline="0" dirty="0" smtClean="0"/>
                        <a:t> на сайте ДОУ </a:t>
                      </a:r>
                      <a:r>
                        <a:rPr lang="en-US" sz="1200" dirty="0" smtClean="0"/>
                        <a:t>http://www.schoolrm.ru/detsad_ruz/ds11ruz/upload/about/</a:t>
                      </a:r>
                      <a:r>
                        <a:rPr lang="ru-RU" sz="1200" dirty="0" smtClean="0"/>
                        <a:t>Натали.</a:t>
                      </a:r>
                      <a:r>
                        <a:rPr lang="en-US" sz="1200" dirty="0" err="1" smtClean="0"/>
                        <a:t>pptx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3851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20.03.2015г.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Представление ППО «Эффективность игровых методов при обучении пению дошкольников» на МО музыкальных руководителей Рузаевского муниципального района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385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ru-RU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11.2014</a:t>
                      </a:r>
                      <a:r>
                        <a:rPr lang="ru-RU" sz="1200" dirty="0" smtClean="0"/>
                        <a:t>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Размещение на сайте  МААМ. </a:t>
                      </a:r>
                      <a:r>
                        <a:rPr lang="en-US" sz="1200" dirty="0" smtClean="0"/>
                        <a:t>RU  </a:t>
                      </a:r>
                      <a:r>
                        <a:rPr lang="ru-RU" sz="1200" dirty="0" smtClean="0"/>
                        <a:t> Участие в конкурсе</a:t>
                      </a:r>
                      <a:r>
                        <a:rPr lang="ru-RU" sz="1200" baseline="0" dirty="0" smtClean="0"/>
                        <a:t> «Л</a:t>
                      </a:r>
                      <a:r>
                        <a:rPr lang="ru-RU" sz="1200" dirty="0" smtClean="0"/>
                        <a:t>учшая методическая разработка». </a:t>
                      </a:r>
                      <a:r>
                        <a:rPr lang="en-US" sz="1200" dirty="0" smtClean="0"/>
                        <a:t>http://www.maam.ru/detskijsad/-yefektivnost-ispolzovanija-igrovyh-metodov-pri-obucheni-doshkolnikov-peniyu.html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04665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Наличие собственного инновационного опыта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12000656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 теме: </a:t>
            </a:r>
          </a:p>
          <a:p>
            <a:pPr algn="ctr">
              <a:buNone/>
            </a:pPr>
            <a:r>
              <a:rPr lang="ru-RU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«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Эффективность игровых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методов и  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при обучении детей пению»</a:t>
            </a:r>
          </a:p>
          <a:p>
            <a:pPr algn="ctr">
              <a:buNone/>
            </a:pPr>
            <a:endParaRPr lang="ru-RU" sz="1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                       Актуальность </a:t>
            </a:r>
            <a:r>
              <a:rPr lang="ru-RU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и </a:t>
            </a:r>
            <a: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перспективность опыта.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endParaRPr lang="ru-RU" sz="2000" b="1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В 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основу ППО положена идея-создания полноценных условий для поддержания и сохранения здоровья детей, развитие интереса к занятиям пением  посредством включения в них  игровых методов и внедрение  их в образовательный процесс, закрепление навыков и умений детей (в области пения) с целью улучшения  их голосовых и музыкальных данных.</a:t>
            </a:r>
          </a:p>
          <a:p>
            <a:pPr marL="109728" indent="0" algn="just"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Это обосновано тем, что пение является весьма действенным методом эстетического воспитания. В процессе обучения вокалу  дети осваивают основы вокального исполнительства, развивают художественный вкус, расширяют кругозор, познают основы актерского мастерства..</a:t>
            </a:r>
          </a:p>
          <a:p>
            <a:pPr marL="109728" indent="0" algn="just"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Степень новизны опыта заключается в комбинации элементов известных методов и дополнении их инновационными технологиями. Особенность методики, состоит во взаимопроникновении обучающих и игровых моментов в единый процесс обучения. В процессе использования данного опыта -  разработанной  системы развития певческих навыков детей дошкольного возраста при помощи игровых методов,   на музыкальных занятиях  дети способны выполнить такой объём работы, какой им не доступен в обычной учебной ситуации</a:t>
            </a:r>
          </a:p>
          <a:p>
            <a:pPr marL="109728" indent="0" algn="just"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Игровые способы воспитания, развития и обучения замечательны тем, что все эти процессы проходят незаметно для детей, непроизвольно. В процессе игровых занятий ребенок может овладеть умениями и навыками вокального искусства, 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самореализоваться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в творчестве, научиться голосом передавать внутреннее эмоциональное состояние. </a:t>
            </a:r>
          </a:p>
          <a:p>
            <a:pPr algn="just"/>
            <a:endParaRPr lang="ru-RU" sz="1800" b="1" i="1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/>
            <a:endParaRPr lang="ru-RU" sz="1800" b="1" i="1" u="sng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algn="just"/>
            <a:endParaRPr lang="ru-RU" sz="1800" b="1" i="1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/>
            <a:endParaRPr lang="ru-RU" sz="1800" b="1" i="1" u="sng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/>
            <a:endParaRPr lang="ru-RU" sz="1800" i="1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/>
            <a:endParaRPr lang="ru-RU" sz="1800" i="1" u="sng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/>
            <a:endParaRPr lang="ru-RU" sz="1800" i="1" u="sng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/>
            <a:endParaRPr lang="ru-RU" sz="1800" i="1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endParaRPr lang="ru-RU" sz="1800" i="1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/>
            <a:endParaRPr lang="ru-RU" sz="1800" i="1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>
              <a:buNone/>
            </a:pPr>
            <a:endParaRPr lang="ru-RU" sz="18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>
              <a:buNone/>
            </a:pPr>
            <a:endParaRPr lang="ru-RU" sz="18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>
              <a:buNone/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9264"/>
            <a:ext cx="12119992" cy="683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При 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разработке данного опыта 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учитывалось соединение традиционных и современных образовательных технологий форм работы: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 - личностно - ориентированный подход;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 </a:t>
            </a:r>
            <a:r>
              <a:rPr lang="ru-RU" b="1" i="1" dirty="0" err="1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здоровьезберегающие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технологии;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 игровые технологии;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 информационно – коммуникационных технологии (ИКТ);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 импровизация;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 портфолио. 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Личностно - ориентированный подход.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Принятие ребёнка как данность;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Создание гуманистических взаимоотношений в коллективе;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Оценивание роста конкретной личности;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Оценивание успеха ребенка как успеха педагога;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Принятие родины как предмета культурного творчества. (Родина- это мы сами в наших особенных дарах и талантах).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 err="1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Здоровьесберегающие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технологии.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1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 разогревание и настройка голосового аппарата певцов к работе;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2. развитие вокальных навыков, достижения качественного и красивого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звучания в произведениях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Подготовка к работе –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создание эмоционального настроя, и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введение</a:t>
            </a:r>
            <a:r>
              <a:rPr lang="ru-RU" sz="1600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аппарата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работу с постепенной нагрузкой (звуковой динамический диапазон, 	тембр и фонация на одном звуке). </a:t>
            </a:r>
            <a:b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</a:b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Прежде чем начинать занятия пением, певцам необходимо снять внутреннее напряжение, ощутить психологическую и физическую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раскованность</a:t>
            </a:r>
          </a:p>
        </p:txBody>
      </p:sp>
    </p:spTree>
    <p:extLst>
      <p:ext uri="{BB962C8B-B14F-4D97-AF65-F5344CB8AC3E}">
        <p14:creationId xmlns:p14="http://schemas.microsoft.com/office/powerpoint/2010/main" val="2016558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872" y="404664"/>
            <a:ext cx="11881320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Для этого существуют специальные разминки.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Снятия напряжения с внутренних и внешних мышц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Подготовка дыхательной системы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Упражнения для ощущения интонации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Скороговорки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Игровые 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технологии.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  Начиная с дошкольного возраста игра, является потребностью и основным видом деятельности. В последующие годы она продолжает оставаться одним из главных условий развития интеллекта школьника.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  Игра должна помогать наполнять знания, быть средством музыкального развития ребенка. Игровая форма организации занятий, значительно повышает творческую активность ребенка. Игра расширяет кругозор, развивает познавательную деятельность, формирует отдельные умения и навыки, необходимые в практической деятельности.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Информационно – коммуникационные технологии (ИКТ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)</a:t>
            </a:r>
            <a:r>
              <a:rPr lang="ru-RU" dirty="0"/>
              <a:t> </a:t>
            </a:r>
            <a:endParaRPr lang="ru-RU" dirty="0" smtClean="0"/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Использование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ИКТ в учебно-воспитательном процессе повышает интерес детей к обучению и делает процесс обучения увлекательным, интересным и запоминающимся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.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Импровизация</a:t>
            </a:r>
            <a:endParaRPr lang="ru-RU" sz="1600" b="1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457200"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1) Голос, как музыкальный инструмент. Дети - «Композиторы» - сочиняют вокальную партию (песню).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457200"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2) Музыкальные ударные инструменты (треугольник, ложки, маракасы, барабан, трещотки). Дети - «Композиторы» - сочиняют музыкальное сопровождение к вокальной партии.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Портфолио</a:t>
            </a:r>
            <a:endParaRPr lang="ru-RU" sz="16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   «Портфолио», помогает и мне, и моим воспитанникам учитывать индивидуальные достижения.</a:t>
            </a:r>
            <a:endParaRPr lang="ru-RU" i="1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0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1464" y="548680"/>
            <a:ext cx="64807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Условия формирования ведущей идеи </a:t>
            </a:r>
            <a:r>
              <a:rPr lang="ru-RU" sz="2000" i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опыта</a:t>
            </a:r>
          </a:p>
          <a:p>
            <a:pPr algn="ctr"/>
            <a:endParaRPr lang="ru-RU" i="1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344" y="1052736"/>
            <a:ext cx="11809312" cy="5548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идею создания данного ППО  повлияло изучение исследований    ведущих    педагогов    в области   вокала,  таких  как Г.П Стулова, В.А Шереметьев, Д.Е. </a:t>
            </a:r>
            <a:r>
              <a:rPr lang="ru-RU" i="1" dirty="0" err="1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Огороднов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Е.Е. Емельянов, К.В. Тарасова, которые показывают: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пение способствует общему и музыкальному развитию, песня воспитывает наш духовный мир и формирует личность;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пение – это физиологический процесс. Очевидно воздействие пения на физическое развитие детей: оно способствует развитию и укреплению легких; развивая координацию голоса и слуха, улучшает детскую речь. По мнению врачей, пение является лучшей формой дыхательной гимнастики;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 время пения обогащаются образное мышление, фантазия, развиваются познавательные процессы, побуждающие к активному творчеству, тренируется координация всех мышечных систем, улучшаются обменные процессы в организме; 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вокальные занятия являются профилактикой простудных заболеваний. Сам по себе вокал – уникальное средство самомассажа внутренних органов</a:t>
            </a:r>
          </a:p>
          <a:p>
            <a:pPr algn="just"/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 Дошкольный возраст – самый благоприятный период для формирования и развития певческого голоса. Методика обучения пению детей состоит из огромного числа вариантов. Однако это процесс долгий и кропотливый, требующий от педагога терпения и бережного отношения.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Важно, чтобы голосообразование было правильным, чтобы ребенок чувствовал себя комфортно, пел легко и с удовольствием.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 Практика показывает, что дети не любят, когда их принуждают к чему- либо. Невозможно детей заставить полюбить петь, можно только увлечь их этой деятельностью, заинтересовать и поддерживать интерес постоянно. Правильный режим голосообразования является результатом работы по постановке певческого голоса и дыхания. </a:t>
            </a:r>
          </a:p>
          <a:p>
            <a:pPr algn="just"/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Данная методика направлена на развитие у воспитанников ДОУ вокальных данных, творческих способностей, исполнительского мастерства посредством игровых методов обучения с использованием </a:t>
            </a:r>
            <a:r>
              <a:rPr lang="ru-RU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здоровьесберегающих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 технологий. </a:t>
            </a:r>
          </a:p>
        </p:txBody>
      </p:sp>
    </p:spTree>
    <p:extLst>
      <p:ext uri="{BB962C8B-B14F-4D97-AF65-F5344CB8AC3E}">
        <p14:creationId xmlns:p14="http://schemas.microsoft.com/office/powerpoint/2010/main" val="47281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1744" y="404664"/>
            <a:ext cx="8229600" cy="4680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200" b="1" i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itchFamily="18" charset="0"/>
              </a:rPr>
              <a:t>Теоретическая база опыта:</a:t>
            </a:r>
            <a:r>
              <a:rPr lang="ru-RU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</a:br>
            <a:endParaRPr lang="ru-RU" i="1" dirty="0"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9336" y="872716"/>
            <a:ext cx="11593288" cy="60932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9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    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Методическая направленность данной игровой методики базируется на 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использовании 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авторских методик В. 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Емельянова, в которой представлена разработанная система мер по защите детского голоса, «Методика комплексного музыкально-певческого воспитания» Д. Е. </a:t>
            </a:r>
            <a:r>
              <a:rPr lang="ru-RU" sz="1800" i="1" dirty="0" err="1" smtClean="0">
                <a:solidFill>
                  <a:srgbClr val="003366"/>
                </a:solidFill>
                <a:latin typeface="Arial Narrow" panose="020B0606020202030204" pitchFamily="34" charset="0"/>
              </a:rPr>
              <a:t>Огороднова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, «Игровая методика обучения детей пению « О. В. </a:t>
            </a:r>
            <a:r>
              <a:rPr lang="ru-RU" sz="1800" i="1" dirty="0" err="1" smtClean="0">
                <a:solidFill>
                  <a:srgbClr val="003366"/>
                </a:solidFill>
                <a:latin typeface="Arial Narrow" panose="020B0606020202030204" pitchFamily="34" charset="0"/>
              </a:rPr>
              <a:t>Кацер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, 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опыта работы музыкальных педагогов-новаторов В. Жилина, Т. 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Тютюнниковой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, Т.А. Боровик, 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В.Коэн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. В методический комплекс были включены упражнения для формирования речевого пения, разработанные американским педагогом С. 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Риггзом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, а так же игровые приемы для развития вокальной импровизации. В разработке методического материала использовалась литература:</a:t>
            </a:r>
          </a:p>
          <a:p>
            <a:pPr>
              <a:buNone/>
            </a:pP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    1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. Ветлугина Н. А. Музыкальное воспитание в детском саду. – М.: Просвещение, 1981. </a:t>
            </a:r>
          </a:p>
          <a:p>
            <a:pPr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    2. 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Кацер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 О. В. Игровая методика обучения детей пению. – СПб.: Музыкальная палитра, 2005.</a:t>
            </a:r>
          </a:p>
          <a:p>
            <a:pPr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   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3. 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Радынова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 О. П., 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Катинене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 А. И., 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Палавандишвили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 М. Л. Музыкальное воспитание дошкольников. – М.: Просвещение, 1994.</a:t>
            </a:r>
          </a:p>
          <a:p>
            <a:pPr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  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 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4.Битус А.Ф., 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Битус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С.В., Певческая азбука ребёнка – Минск, 2007. </a:t>
            </a:r>
          </a:p>
          <a:p>
            <a:pPr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  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 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5.Евтодьева А.А., Учите петь, играя</a:t>
            </a:r>
          </a:p>
          <a:p>
            <a:pPr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  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 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6.Емельянов В.В, Развитие голоса. Координация и тренаж – СПб, 1997.</a:t>
            </a:r>
          </a:p>
          <a:p>
            <a:pPr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    7.Картушина М.Ю., Вокально-хоровая работа в детском саду – М.: 2010 </a:t>
            </a:r>
            <a:endParaRPr lang="ru-RU" sz="1800" i="1" dirty="0" smtClean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lvl="0"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   8. 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Арсеневская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О.Н. Система музыкально – оздоровительной работы в детском саду: занятия, игры, упражнения/ авт.-сост..-Волгоград: Учитель, 2011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.</a:t>
            </a:r>
          </a:p>
          <a:p>
            <a:pPr>
              <a:buNone/>
            </a:pP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sz="1800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  9. 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 Емельянов В.В. ''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Фонопедический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 метод развития голоса. Первый уровень: развивающие голосовые </a:t>
            </a:r>
            <a:r>
              <a:rPr lang="ru-RU" sz="1800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игры.''СПб</a:t>
            </a:r>
            <a:r>
              <a:rPr lang="ru-RU" sz="1800" i="1" dirty="0">
                <a:solidFill>
                  <a:srgbClr val="003366"/>
                </a:solidFill>
                <a:latin typeface="Arial Narrow" panose="020B0606020202030204" pitchFamily="34" charset="0"/>
              </a:rPr>
              <a:t>, 1999 г.;</a:t>
            </a:r>
          </a:p>
          <a:p>
            <a:pPr lvl="0">
              <a:buNone/>
            </a:pPr>
            <a:endParaRPr lang="ru-RU" sz="1800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>
              <a:buNone/>
            </a:pPr>
            <a:endParaRPr lang="ru-RU" sz="1900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404664"/>
            <a:ext cx="11233248" cy="773832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Технология  опыта. Система конкретных педагогических действий, </a:t>
            </a:r>
            <a: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содержание</a:t>
            </a:r>
            <a:r>
              <a:rPr lang="ru-RU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, методы, приёмы воспитания и обучения.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178496"/>
            <a:ext cx="11784632" cy="537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формы организации учебно-воспитательного процесса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словесные, наглядные, практические, объяснительно – иллюстративные.</a:t>
            </a:r>
            <a:endParaRPr lang="ru-RU" sz="14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50"/>
              </a:lnSpc>
              <a:spcAft>
                <a:spcPts val="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Музыкальные занятия с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использованием игровых методов и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технологий </a:t>
            </a:r>
            <a:r>
              <a:rPr lang="ru-RU" i="1" dirty="0" err="1">
                <a:solidFill>
                  <a:srgbClr val="0033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эффективны при учете индивидуальных и возрастных особенностей каждого ребенка, его интересов. В соответствии с этим занятия строятся на планировании, направленном на усвоение детьми определенного содержания, и педагогической импровизации, варьирующей ход занятия, его содержание и методы.</a:t>
            </a:r>
            <a:endParaRPr lang="ru-RU" sz="14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75"/>
              </a:lnSpc>
              <a:spcAft>
                <a:spcPts val="80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Игровая методика обучения детей</a:t>
            </a:r>
            <a:r>
              <a:rPr lang="ru-RU" sz="1600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пению реализуется в два этапа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1575"/>
              </a:lnSpc>
              <a:spcAft>
                <a:spcPts val="800"/>
              </a:spcAft>
            </a:pPr>
            <a:r>
              <a:rPr lang="en-US" b="1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этап – речевой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1575"/>
              </a:lnSpc>
              <a:spcAft>
                <a:spcPts val="800"/>
              </a:spcAft>
            </a:pP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речевого, этапа заключается в том, чтобы легко и незаметно подготовить голоса детей к пению: «разогреть» мышцы речевого и дыхательного аппарата, обострить интонационный слух, сделать обучение легким, понятным, привлекательным занятием.</a:t>
            </a:r>
            <a:endParaRPr lang="ru-RU" sz="14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75"/>
              </a:lnSpc>
              <a:spcAft>
                <a:spcPts val="1000"/>
              </a:spcAft>
              <a:buFont typeface="Arial" panose="020B0604020202020204" pitchFamily="34" charset="0"/>
              <a:buChar char="*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Основными видами деятельности на речевом этапе являются:</a:t>
            </a:r>
          </a:p>
          <a:p>
            <a:pPr algn="just">
              <a:lnSpc>
                <a:spcPts val="1575"/>
              </a:lnSpc>
              <a:spcAft>
                <a:spcPts val="80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артикуляционная гимнастика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которая помогает устранить напряжение и скованность артикуляционных мышц; разогреть мышцы языка, губ, щёк, челюсти; развить мимику, артикуляционную моторику, выразительную дикцию.</a:t>
            </a:r>
            <a:endParaRPr lang="ru-RU" sz="14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80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 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игры и упражнения, развивающие речевое и певческое дыхание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У детей дошкольного возраста певческое дыхание повторяет тип речевого дыхания. И речевое, и певческое дыхание у детей более глубокое и интенсивное, так как рассчитано не на один слог, а на несколько слов. Поэтому развивать певческое дыхание лучше параллельно с речевым, поскольку способ выдоха – родственный, более длительный и экономный.</a:t>
            </a:r>
            <a:endParaRPr lang="ru-RU" sz="14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75"/>
              </a:lnSpc>
              <a:spcAft>
                <a:spcPts val="800"/>
              </a:spcAft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развивающие игры с голосом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 подражание звукам окружающего мира: человеческому голосу, голосам животных, звукам неживой природы. Звукоподражания очень выразительны, поэтому игры звукоподражательного характера помогают сопоставлять и воспроизводить интонации различной высоты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504" y="2780928"/>
            <a:ext cx="114492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indent="-342900">
              <a:buNone/>
            </a:pPr>
            <a:r>
              <a:rPr lang="en-US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II 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 этап – певческий:</a:t>
            </a:r>
          </a:p>
          <a:p>
            <a:pPr marL="452628" indent="-342900">
              <a:buFont typeface="+mj-lt"/>
              <a:buAutoNum type="arabicPeriod"/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 формирование и развитие певческой интонации;</a:t>
            </a:r>
          </a:p>
          <a:p>
            <a:pPr marL="452628" indent="-342900">
              <a:buFont typeface="+mj-lt"/>
              <a:buAutoNum type="arabicPeriod"/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 песенное творчество;</a:t>
            </a:r>
          </a:p>
          <a:p>
            <a:pPr marL="452628" indent="-342900">
              <a:buFont typeface="+mj-lt"/>
              <a:buAutoNum type="arabicPeriod"/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  работа над разучиванием песенного материала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Приемы работы над отдельным произведением: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пение песни с полузакрытым ртом;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пение песни на определенный слог;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проговаривание согласных в конце слова;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произношение слов шепотом в ритме 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песни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остановка на отдельном звуке для уточнения правильности интонирования;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анализ направления мелодии;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использование элементов </a:t>
            </a:r>
            <a:r>
              <a:rPr lang="ru-RU" i="1" dirty="0" err="1">
                <a:solidFill>
                  <a:srgbClr val="003366"/>
                </a:solidFill>
                <a:latin typeface="Arial Narrow" panose="020B0606020202030204" pitchFamily="34" charset="0"/>
              </a:rPr>
              <a:t>дирижирования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пение без сопровождения;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зрительная, моторная наглядность.</a:t>
            </a:r>
          </a:p>
          <a:p>
            <a:pPr marL="452628" indent="-342900">
              <a:buFont typeface="+mj-lt"/>
              <a:buAutoNum type="arabicPeriod"/>
            </a:pPr>
            <a:endParaRPr lang="ru-RU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marL="452628" indent="-342900">
              <a:buFont typeface="+mj-lt"/>
              <a:buAutoNum type="arabicPeriod"/>
            </a:pPr>
            <a:endParaRPr lang="ru-RU" sz="1200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580" y="-27415"/>
            <a:ext cx="11809312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75"/>
              </a:lnSpc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4) речевые зарядки, цель которых –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 подготовить голоса детей к речи и пению; в содержание речевой зарядки могут входить игровые упражнения на артикуляцию, дыхание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.</a:t>
            </a:r>
          </a:p>
          <a:p>
            <a:pPr algn="just">
              <a:lnSpc>
                <a:spcPts val="1575"/>
              </a:lnSpc>
            </a:pPr>
            <a:endParaRPr lang="ru-RU" b="1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ts val="1575"/>
              </a:lnSpc>
              <a:spcAft>
                <a:spcPts val="800"/>
              </a:spcAft>
            </a:pP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 </a:t>
            </a:r>
            <a:r>
              <a:rPr lang="ru-RU" b="1" i="1" dirty="0" err="1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ритмодекламации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чёткое произнесение текста или стихов в заданном ритме, основная цель которого заключается в развитии музыкального, поэтического слуха, чувства слова, воображения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и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гровой самомассаж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. Делая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самомассаж определенной части тела, ребенок воздействует на весь организм в целом. Полная уверенность в том, что он делает что-то прекрасное, развивает у человека позитивное отношение к собственному телу. Ребенок может легко этому научиться в игре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7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).</a:t>
            </a:r>
            <a:r>
              <a:rPr lang="ru-RU" b="1" dirty="0"/>
              <a:t> 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п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альчиковые </a:t>
            </a:r>
            <a:r>
              <a:rPr lang="ru-RU" b="1" i="1" dirty="0">
                <a:solidFill>
                  <a:srgbClr val="003366"/>
                </a:solidFill>
                <a:latin typeface="Arial Narrow" panose="020B0606020202030204" pitchFamily="34" charset="0"/>
              </a:rPr>
              <a:t>игры</a:t>
            </a:r>
            <a:r>
              <a:rPr lang="ru-RU" b="1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.</a:t>
            </a:r>
            <a:r>
              <a:rPr lang="ru-RU" i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– </a:t>
            </a:r>
            <a:r>
              <a:rPr lang="ru-RU" i="1" dirty="0">
                <a:solidFill>
                  <a:srgbClr val="003366"/>
                </a:solidFill>
                <a:latin typeface="Arial Narrow" panose="020B0606020202030204" pitchFamily="34" charset="0"/>
              </a:rPr>
              <a:t>еще один необходимый прием на музыкальных занятиях. Они развивают мелкую моторику, отвечают за речь, развивают творчество, фантазию, вырабатывают выразительность речи.   Игры позволяют разминать, массировать пальчики и ладошки, благоприятно воздействуя на все внутренние органы.</a:t>
            </a:r>
          </a:p>
          <a:p>
            <a:endParaRPr lang="ru-RU" i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ts val="1575"/>
              </a:lnSpc>
              <a:spcAft>
                <a:spcPts val="800"/>
              </a:spcAft>
            </a:pPr>
            <a:endParaRPr lang="ru-RU" b="1" i="1" dirty="0" smtClean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75"/>
              </a:lnSpc>
              <a:spcAft>
                <a:spcPts val="800"/>
              </a:spcAft>
            </a:pPr>
            <a:endParaRPr lang="ru-RU" sz="1400" i="1" dirty="0">
              <a:solidFill>
                <a:srgbClr val="0033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59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5148</TotalTime>
  <Words>3175</Words>
  <Application>Microsoft Office PowerPoint</Application>
  <PresentationFormat>Широкоэкранный</PresentationFormat>
  <Paragraphs>372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</vt:lpstr>
      <vt:lpstr>Arial Narrow</vt:lpstr>
      <vt:lpstr>Calibri</vt:lpstr>
      <vt:lpstr>Georgia</vt:lpstr>
      <vt:lpstr>Helvetica</vt:lpstr>
      <vt:lpstr>Symbol</vt:lpstr>
      <vt:lpstr>Times New Roman</vt:lpstr>
      <vt:lpstr>Trebuchet MS</vt:lpstr>
      <vt:lpstr>Wingdings</vt:lpstr>
      <vt:lpstr>Wingdings 2</vt:lpstr>
      <vt:lpstr>Городская</vt:lpstr>
      <vt:lpstr>              Портфолио </vt:lpstr>
      <vt:lpstr>Краткие сведения</vt:lpstr>
      <vt:lpstr>Наличие собственного инновационного опыта</vt:lpstr>
      <vt:lpstr>Презентация PowerPoint</vt:lpstr>
      <vt:lpstr>Презентация PowerPoint</vt:lpstr>
      <vt:lpstr>Презентация PowerPoint</vt:lpstr>
      <vt:lpstr> Теоретическая база опыта: </vt:lpstr>
      <vt:lpstr>Технология  опыта. Система конкретных педагогических действий,  содержание, методы, приёмы воспитания и обучения.</vt:lpstr>
      <vt:lpstr>Презентация PowerPoint</vt:lpstr>
      <vt:lpstr>      Результативность опыта: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Трудности и проблемы при использовании данного опыта:</vt:lpstr>
      <vt:lpstr>Презентация PowerPoint</vt:lpstr>
      <vt:lpstr>Тиражирование.</vt:lpstr>
      <vt:lpstr>Презентация PowerPoint</vt:lpstr>
      <vt:lpstr>Презентация PowerPoint</vt:lpstr>
      <vt:lpstr>Приложения, иллюстрирующие основные формы и приемы работы с воспитанниками.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Наталья Базаева</cp:lastModifiedBy>
  <cp:revision>294</cp:revision>
  <dcterms:created xsi:type="dcterms:W3CDTF">2014-10-13T18:43:31Z</dcterms:created>
  <dcterms:modified xsi:type="dcterms:W3CDTF">2015-08-17T13:20:00Z</dcterms:modified>
</cp:coreProperties>
</file>