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67" r:id="rId14"/>
    <p:sldId id="268" r:id="rId15"/>
    <p:sldId id="269" r:id="rId16"/>
    <p:sldId id="276" r:id="rId17"/>
    <p:sldId id="271" r:id="rId18"/>
    <p:sldId id="272" r:id="rId19"/>
    <p:sldId id="273" r:id="rId20"/>
    <p:sldId id="274" r:id="rId21"/>
    <p:sldId id="275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00FF"/>
    <a:srgbClr val="0000FF"/>
    <a:srgbClr val="FF0000"/>
    <a:srgbClr val="CC0066"/>
    <a:srgbClr val="0000CC"/>
    <a:srgbClr val="800000"/>
    <a:srgbClr val="663300"/>
    <a:srgbClr val="CC3399"/>
    <a:srgbClr val="CC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7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7" Type="http://schemas.openxmlformats.org/officeDocument/2006/relationships/image" Target="../media/image36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5.jpeg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0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67544" y="620688"/>
            <a:ext cx="8136904" cy="2952328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400" dirty="0" smtClean="0">
                <a:solidFill>
                  <a:srgbClr val="0000FF"/>
                </a:solidFill>
                <a:effectLst/>
                <a:latin typeface="Comic Sans MS" pitchFamily="66" charset="0"/>
              </a:rPr>
              <a:t>Проект</a:t>
            </a:r>
            <a:br>
              <a:rPr lang="ru-RU" sz="4400" dirty="0" smtClean="0">
                <a:solidFill>
                  <a:srgbClr val="0000FF"/>
                </a:solidFill>
                <a:effectLst/>
                <a:latin typeface="Comic Sans MS" pitchFamily="66" charset="0"/>
              </a:rPr>
            </a:br>
            <a:r>
              <a:rPr lang="ru-RU" sz="4400" dirty="0" smtClean="0">
                <a:solidFill>
                  <a:srgbClr val="0000FF"/>
                </a:solidFill>
                <a:effectLst/>
                <a:latin typeface="Comic Sans MS" pitchFamily="66" charset="0"/>
              </a:rPr>
              <a:t>«Я, ты, он, она, вместе – дружная семья» 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995936" y="3933056"/>
            <a:ext cx="4680520" cy="2088232"/>
          </a:xfrm>
        </p:spPr>
        <p:txBody>
          <a:bodyPr>
            <a:normAutofit lnSpcReduction="10000"/>
          </a:bodyPr>
          <a:lstStyle/>
          <a:p>
            <a:pPr algn="r">
              <a:lnSpc>
                <a:spcPct val="80000"/>
              </a:lnSpc>
            </a:pPr>
            <a:r>
              <a:rPr lang="ru-RU" b="1" u="sng" dirty="0" smtClean="0">
                <a:solidFill>
                  <a:srgbClr val="FF0066"/>
                </a:solidFill>
                <a:latin typeface="Comic Sans MS" pitchFamily="66" charset="0"/>
              </a:rPr>
              <a:t>Составили:</a:t>
            </a:r>
          </a:p>
          <a:p>
            <a:pPr algn="r">
              <a:lnSpc>
                <a:spcPct val="80000"/>
              </a:lnSpc>
            </a:pPr>
            <a:r>
              <a:rPr lang="ru-RU" b="1" dirty="0" smtClean="0">
                <a:solidFill>
                  <a:srgbClr val="FF0066"/>
                </a:solidFill>
                <a:latin typeface="Comic Sans MS" pitchFamily="66" charset="0"/>
              </a:rPr>
              <a:t>Воспитатели </a:t>
            </a:r>
          </a:p>
          <a:p>
            <a:pPr algn="r">
              <a:lnSpc>
                <a:spcPct val="80000"/>
              </a:lnSpc>
            </a:pPr>
            <a:r>
              <a:rPr lang="ru-RU" b="1" dirty="0" smtClean="0">
                <a:solidFill>
                  <a:srgbClr val="FF0066"/>
                </a:solidFill>
                <a:latin typeface="Comic Sans MS" pitchFamily="66" charset="0"/>
              </a:rPr>
              <a:t>ГБДОУ № 11</a:t>
            </a:r>
          </a:p>
          <a:p>
            <a:pPr algn="r">
              <a:lnSpc>
                <a:spcPct val="80000"/>
              </a:lnSpc>
            </a:pPr>
            <a:r>
              <a:rPr lang="ru-RU" b="1" dirty="0" err="1" smtClean="0">
                <a:solidFill>
                  <a:srgbClr val="FF0066"/>
                </a:solidFill>
                <a:latin typeface="Comic Sans MS" pitchFamily="66" charset="0"/>
              </a:rPr>
              <a:t>Носкова</a:t>
            </a:r>
            <a:r>
              <a:rPr lang="ru-RU" b="1" dirty="0" smtClean="0">
                <a:solidFill>
                  <a:srgbClr val="FF0066"/>
                </a:solidFill>
                <a:latin typeface="Comic Sans MS" pitchFamily="66" charset="0"/>
              </a:rPr>
              <a:t> Н. И.</a:t>
            </a:r>
          </a:p>
          <a:p>
            <a:pPr algn="r">
              <a:lnSpc>
                <a:spcPct val="80000"/>
              </a:lnSpc>
            </a:pPr>
            <a:r>
              <a:rPr lang="ru-RU" b="1" dirty="0" smtClean="0">
                <a:solidFill>
                  <a:srgbClr val="FF0066"/>
                </a:solidFill>
                <a:latin typeface="Comic Sans MS" pitchFamily="66" charset="0"/>
              </a:rPr>
              <a:t>Еремина О. Г. </a:t>
            </a:r>
          </a:p>
          <a:p>
            <a:endParaRPr lang="ru-RU" dirty="0"/>
          </a:p>
        </p:txBody>
      </p:sp>
      <p:pic>
        <p:nvPicPr>
          <p:cNvPr id="6" name="Рисунок 5" descr="IMG_20160212_160136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187624" y="2780928"/>
            <a:ext cx="2808312" cy="37444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0000CC"/>
                </a:solidFill>
                <a:effectLst/>
                <a:latin typeface="Comic Sans MS" pitchFamily="66" charset="0"/>
              </a:rPr>
              <a:t>Игровая деятельность</a:t>
            </a:r>
            <a:endParaRPr lang="ru-RU" sz="4400" dirty="0">
              <a:solidFill>
                <a:srgbClr val="0000CC"/>
              </a:solidFill>
              <a:effectLst/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600200"/>
            <a:ext cx="4104456" cy="470916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3200" b="1" dirty="0" smtClean="0">
                <a:solidFill>
                  <a:srgbClr val="CC0066"/>
                </a:solidFill>
                <a:latin typeface="Comic Sans MS" pitchFamily="66" charset="0"/>
              </a:rPr>
              <a:t>С/</a:t>
            </a:r>
            <a:r>
              <a:rPr lang="ru-RU" sz="3200" b="1" dirty="0" err="1" smtClean="0">
                <a:solidFill>
                  <a:srgbClr val="CC0066"/>
                </a:solidFill>
                <a:latin typeface="Comic Sans MS" pitchFamily="66" charset="0"/>
              </a:rPr>
              <a:t>р</a:t>
            </a:r>
            <a:r>
              <a:rPr lang="ru-RU" sz="3200" b="1" dirty="0" smtClean="0">
                <a:solidFill>
                  <a:srgbClr val="CC0066"/>
                </a:solidFill>
                <a:latin typeface="Comic Sans MS" pitchFamily="66" charset="0"/>
              </a:rPr>
              <a:t> игра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CC0066"/>
                </a:solidFill>
                <a:latin typeface="Comic Sans MS" pitchFamily="66" charset="0"/>
              </a:rPr>
              <a:t>«Идем в гости»</a:t>
            </a:r>
            <a:endParaRPr lang="ru-RU" sz="3200" b="1" dirty="0">
              <a:solidFill>
                <a:srgbClr val="CC0066"/>
              </a:solidFill>
              <a:latin typeface="Comic Sans MS" pitchFamily="66" charset="0"/>
            </a:endParaRPr>
          </a:p>
        </p:txBody>
      </p:sp>
      <p:pic>
        <p:nvPicPr>
          <p:cNvPr id="4" name="Рисунок 3" descr="IMG_20160212_160816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220072" y="1700808"/>
            <a:ext cx="2916324" cy="3888432"/>
          </a:xfrm>
          <a:prstGeom prst="rect">
            <a:avLst/>
          </a:prstGeom>
        </p:spPr>
      </p:pic>
      <p:pic>
        <p:nvPicPr>
          <p:cNvPr id="6" name="Рисунок 5" descr="IMG_20160212_15553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403648" y="3429000"/>
            <a:ext cx="2448272" cy="32643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dirty="0" smtClean="0">
                <a:solidFill>
                  <a:srgbClr val="FF0000"/>
                </a:solidFill>
                <a:effectLst/>
                <a:latin typeface="Comic Sans MS" pitchFamily="66" charset="0"/>
              </a:rPr>
              <a:t>Рассматривание демонстрационного материала «Славянская семья»: ремесло славян, быт, костюмы, праздники. Беседа с детьми по данной теме.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Picture 6" descr="IMG_019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1691680" y="1844824"/>
            <a:ext cx="5904656" cy="4428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990099"/>
                </a:solidFill>
                <a:latin typeface="Comic Sans MS" pitchFamily="66" charset="0"/>
              </a:rPr>
              <a:t>Составление рассказа по картине </a:t>
            </a:r>
            <a:br>
              <a:rPr lang="ru-RU" sz="3600" dirty="0" smtClean="0">
                <a:solidFill>
                  <a:srgbClr val="990099"/>
                </a:solidFill>
                <a:latin typeface="Comic Sans MS" pitchFamily="66" charset="0"/>
              </a:rPr>
            </a:br>
            <a:r>
              <a:rPr lang="ru-RU" sz="3600" dirty="0" smtClean="0">
                <a:solidFill>
                  <a:srgbClr val="990099"/>
                </a:solidFill>
                <a:latin typeface="Comic Sans MS" pitchFamily="66" charset="0"/>
              </a:rPr>
              <a:t>«В русской избе»</a:t>
            </a:r>
            <a:r>
              <a:rPr lang="ru-RU" sz="3600" dirty="0" smtClean="0">
                <a:latin typeface="Comic Sans MS" pitchFamily="66" charset="0"/>
              </a:rPr>
              <a:t> </a:t>
            </a:r>
            <a:endParaRPr lang="ru-RU" sz="3600" dirty="0">
              <a:latin typeface="Comic Sans MS" pitchFamily="66" charset="0"/>
            </a:endParaRPr>
          </a:p>
        </p:txBody>
      </p:sp>
      <p:pic>
        <p:nvPicPr>
          <p:cNvPr id="3" name="Picture 5" descr="IMG_020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1600200" y="1600200"/>
            <a:ext cx="5942013" cy="44561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00FF"/>
                </a:solidFill>
                <a:latin typeface="Comic Sans MS" pitchFamily="66" charset="0"/>
              </a:rPr>
              <a:t>Чтение художественной литературы</a:t>
            </a:r>
            <a:endParaRPr lang="ru-RU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0"/>
            <a:ext cx="3610744" cy="4709160"/>
          </a:xfrm>
        </p:spPr>
        <p:txBody>
          <a:bodyPr>
            <a:normAutofit fontScale="77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C00000"/>
                </a:solidFill>
                <a:latin typeface="Verdana" pitchFamily="34" charset="0"/>
                <a:cs typeface="Tahoma" pitchFamily="34" charset="0"/>
              </a:rPr>
              <a:t>А. </a:t>
            </a:r>
            <a:r>
              <a:rPr lang="ru-RU" dirty="0" err="1" smtClean="0">
                <a:solidFill>
                  <a:srgbClr val="C00000"/>
                </a:solidFill>
                <a:latin typeface="Verdana" pitchFamily="34" charset="0"/>
                <a:cs typeface="Tahoma" pitchFamily="34" charset="0"/>
              </a:rPr>
              <a:t>Барто</a:t>
            </a:r>
            <a:r>
              <a:rPr lang="ru-RU" dirty="0" smtClean="0">
                <a:solidFill>
                  <a:srgbClr val="C00000"/>
                </a:solidFill>
                <a:latin typeface="Verdana" pitchFamily="34" charset="0"/>
                <a:cs typeface="Tahoma" pitchFamily="34" charset="0"/>
              </a:rPr>
              <a:t> «Твой праздник»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C00000"/>
                </a:solidFill>
                <a:latin typeface="Verdana" pitchFamily="34" charset="0"/>
                <a:cs typeface="Tahoma" pitchFamily="34" charset="0"/>
              </a:rPr>
              <a:t> О. </a:t>
            </a:r>
            <a:r>
              <a:rPr lang="ru-RU" dirty="0" err="1" smtClean="0">
                <a:solidFill>
                  <a:srgbClr val="C00000"/>
                </a:solidFill>
                <a:latin typeface="Verdana" pitchFamily="34" charset="0"/>
                <a:cs typeface="Tahoma" pitchFamily="34" charset="0"/>
              </a:rPr>
              <a:t>Дриз</a:t>
            </a:r>
            <a:r>
              <a:rPr lang="ru-RU" dirty="0" smtClean="0">
                <a:solidFill>
                  <a:srgbClr val="C00000"/>
                </a:solidFill>
                <a:latin typeface="Verdana" pitchFamily="34" charset="0"/>
                <a:cs typeface="Tahoma" pitchFamily="34" charset="0"/>
              </a:rPr>
              <a:t> «Разноцветный мальчик»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C00000"/>
                </a:solidFill>
                <a:latin typeface="Verdana" pitchFamily="34" charset="0"/>
                <a:cs typeface="Tahoma" pitchFamily="34" charset="0"/>
              </a:rPr>
              <a:t> «А. Митяев «Дружба»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C00000"/>
                </a:solidFill>
                <a:latin typeface="Verdana" pitchFamily="34" charset="0"/>
                <a:cs typeface="Tahoma" pitchFamily="34" charset="0"/>
              </a:rPr>
              <a:t> «Моя Родина – Россия. Народы. Костюмы. Праздники»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C00000"/>
                </a:solidFill>
                <a:latin typeface="Verdana" pitchFamily="34" charset="0"/>
                <a:cs typeface="Tahoma" pitchFamily="34" charset="0"/>
              </a:rPr>
              <a:t> стихотворения, пословицы и поговорки о дружбе</a:t>
            </a:r>
            <a:endParaRPr lang="ru-RU" dirty="0">
              <a:solidFill>
                <a:srgbClr val="C00000"/>
              </a:solidFill>
              <a:latin typeface="Verdana" pitchFamily="34" charset="0"/>
              <a:cs typeface="Tahoma" pitchFamily="34" charset="0"/>
            </a:endParaRPr>
          </a:p>
        </p:txBody>
      </p:sp>
      <p:pic>
        <p:nvPicPr>
          <p:cNvPr id="5" name="Picture 7" descr="IMG_020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6444208" y="1484784"/>
            <a:ext cx="2184549" cy="2911695"/>
          </a:xfrm>
          <a:prstGeom prst="rect">
            <a:avLst/>
          </a:prstGeom>
        </p:spPr>
      </p:pic>
      <p:pic>
        <p:nvPicPr>
          <p:cNvPr id="1026" name="Picture 2" descr="http://static4.read.ru/covers_rr/b/67/36/162366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779912" y="3284984"/>
            <a:ext cx="2381250" cy="32480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r>
              <a:rPr lang="ru-RU" sz="4900" dirty="0" smtClean="0">
                <a:solidFill>
                  <a:srgbClr val="FF3399"/>
                </a:solidFill>
                <a:effectLst/>
                <a:latin typeface="Comic Sans MS" pitchFamily="66" charset="0"/>
              </a:rPr>
              <a:t>Дидактические</a:t>
            </a:r>
            <a:r>
              <a:rPr lang="ru-RU" sz="4900" dirty="0" smtClean="0">
                <a:solidFill>
                  <a:srgbClr val="FF3399"/>
                </a:solidFill>
                <a:latin typeface="Comic Sans MS" pitchFamily="66" charset="0"/>
              </a:rPr>
              <a:t> </a:t>
            </a:r>
            <a:r>
              <a:rPr lang="ru-RU" sz="4900" dirty="0" smtClean="0">
                <a:solidFill>
                  <a:srgbClr val="FF3399"/>
                </a:solidFill>
                <a:effectLst/>
                <a:latin typeface="Comic Sans MS" pitchFamily="66" charset="0"/>
              </a:rPr>
              <a:t>игры</a:t>
            </a:r>
            <a:r>
              <a:rPr lang="ru-RU" sz="4900" dirty="0" smtClean="0">
                <a:latin typeface="Comic Sans MS" pitchFamily="66" charset="0"/>
              </a:rPr>
              <a:t> </a:t>
            </a:r>
            <a:r>
              <a:rPr lang="ru-RU" sz="5400" dirty="0" smtClean="0">
                <a:latin typeface="Comic Sans MS" pitchFamily="66" charset="0"/>
              </a:rPr>
              <a:t/>
            </a:r>
            <a:br>
              <a:rPr lang="ru-RU" sz="5400" dirty="0" smtClean="0">
                <a:latin typeface="Comic Sans MS" pitchFamily="66" charset="0"/>
              </a:rPr>
            </a:br>
            <a:r>
              <a:rPr lang="ru-RU" sz="3600" dirty="0" smtClean="0">
                <a:solidFill>
                  <a:srgbClr val="0070C0"/>
                </a:solidFill>
                <a:effectLst/>
                <a:latin typeface="Comic Sans MS" pitchFamily="66" charset="0"/>
              </a:rPr>
              <a:t>«Подбери костюм», «Назови страну». </a:t>
            </a:r>
            <a:endParaRPr lang="ru-RU" sz="3600" dirty="0">
              <a:solidFill>
                <a:srgbClr val="0070C0"/>
              </a:solidFill>
              <a:effectLst/>
              <a:latin typeface="Comic Sans MS" pitchFamily="66" charset="0"/>
            </a:endParaRPr>
          </a:p>
        </p:txBody>
      </p:sp>
      <p:pic>
        <p:nvPicPr>
          <p:cNvPr id="5" name="Picture 8" descr="IMG_016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804864" y="1600201"/>
            <a:ext cx="2019432" cy="2692896"/>
          </a:xfrm>
          <a:prstGeom prst="rect">
            <a:avLst/>
          </a:prstGeom>
        </p:spPr>
      </p:pic>
      <p:pic>
        <p:nvPicPr>
          <p:cNvPr id="6" name="Рисунок 5" descr="IMG_20160125_094646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5400000">
            <a:off x="5378667" y="1254181"/>
            <a:ext cx="2247714" cy="2996952"/>
          </a:xfrm>
          <a:prstGeom prst="rect">
            <a:avLst/>
          </a:prstGeom>
        </p:spPr>
      </p:pic>
      <p:pic>
        <p:nvPicPr>
          <p:cNvPr id="7" name="Рисунок 6" descr="IMG_20160125_094826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580112" y="4005064"/>
            <a:ext cx="2031690" cy="2708920"/>
          </a:xfrm>
          <a:prstGeom prst="rect">
            <a:avLst/>
          </a:prstGeom>
        </p:spPr>
      </p:pic>
      <p:pic>
        <p:nvPicPr>
          <p:cNvPr id="8" name="Рисунок 7" descr="IMG_20160212_132025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691680" y="4509120"/>
            <a:ext cx="2891813" cy="21688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effectLst/>
                <a:latin typeface="Comic Sans MS" pitchFamily="66" charset="0"/>
              </a:rPr>
              <a:t>Просмотр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effectLst/>
                <a:latin typeface="Comic Sans MS" pitchFamily="66" charset="0"/>
              </a:rPr>
              <a:t>м/</a:t>
            </a:r>
            <a:r>
              <a:rPr lang="ru-RU" dirty="0" err="1" smtClean="0">
                <a:solidFill>
                  <a:srgbClr val="FF0000"/>
                </a:solidFill>
                <a:effectLst/>
                <a:latin typeface="Comic Sans MS" pitchFamily="66" charset="0"/>
              </a:rPr>
              <a:t>ф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 «</a:t>
            </a:r>
            <a:r>
              <a:rPr lang="ru-RU" dirty="0" smtClean="0">
                <a:solidFill>
                  <a:srgbClr val="FF0000"/>
                </a:solidFill>
                <a:effectLst/>
                <a:latin typeface="Comic Sans MS" pitchFamily="66" charset="0"/>
              </a:rPr>
              <a:t>Катерок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»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3" name="Picture 13" descr="918_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467544" y="2996952"/>
            <a:ext cx="4267200" cy="3201988"/>
          </a:xfrm>
          <a:prstGeom prst="rect">
            <a:avLst/>
          </a:prstGeom>
        </p:spPr>
      </p:pic>
      <p:pic>
        <p:nvPicPr>
          <p:cNvPr id="4" name="Рисунок 3" descr="IMG_20160212_110935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148064" y="1484784"/>
            <a:ext cx="3057804" cy="40770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dirty="0" smtClean="0">
                <a:solidFill>
                  <a:srgbClr val="FF0000"/>
                </a:solidFill>
                <a:latin typeface="Comic Sans MS" pitchFamily="66" charset="0"/>
              </a:rPr>
              <a:t>Русский народный танец </a:t>
            </a:r>
            <a:br>
              <a:rPr lang="ru-RU" sz="3200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3200" dirty="0" smtClean="0">
                <a:solidFill>
                  <a:srgbClr val="FF0000"/>
                </a:solidFill>
                <a:latin typeface="Comic Sans MS" pitchFamily="66" charset="0"/>
              </a:rPr>
              <a:t>Игра на музыкальных инструментах</a:t>
            </a:r>
            <a:endParaRPr lang="ru-RU" sz="3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3" name="Рисунок 2" descr="IMG_20160212_10575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55576" y="4149080"/>
            <a:ext cx="3131840" cy="2348880"/>
          </a:xfrm>
          <a:prstGeom prst="rect">
            <a:avLst/>
          </a:prstGeom>
        </p:spPr>
      </p:pic>
      <p:pic>
        <p:nvPicPr>
          <p:cNvPr id="4" name="Рисунок 3" descr="IMG_20160212_10544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55576" y="1628800"/>
            <a:ext cx="3096343" cy="2322257"/>
          </a:xfrm>
          <a:prstGeom prst="rect">
            <a:avLst/>
          </a:prstGeom>
        </p:spPr>
      </p:pic>
      <p:pic>
        <p:nvPicPr>
          <p:cNvPr id="6" name="Рисунок 5" descr="IMG_20160128_102657_1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111552" y="1556792"/>
            <a:ext cx="3072341" cy="2304256"/>
          </a:xfrm>
          <a:prstGeom prst="rect">
            <a:avLst/>
          </a:prstGeom>
        </p:spPr>
      </p:pic>
      <p:pic>
        <p:nvPicPr>
          <p:cNvPr id="7" name="Рисунок 6" descr="IMG_20160128_101925_1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5076056" y="4077072"/>
            <a:ext cx="3131840" cy="23488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Comic Sans MS" pitchFamily="66" charset="0"/>
              </a:rPr>
              <a:t>Художественное творчество</a:t>
            </a:r>
            <a:endParaRPr lang="ru-RU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4" name="Рисунок 3" descr="IMG_20160202_105109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372200" y="2132856"/>
            <a:ext cx="2538282" cy="3384376"/>
          </a:xfrm>
          <a:prstGeom prst="rect">
            <a:avLst/>
          </a:prstGeom>
        </p:spPr>
      </p:pic>
      <p:pic>
        <p:nvPicPr>
          <p:cNvPr id="5" name="Рисунок 4" descr="IMG_20160202_10515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11560" y="4145699"/>
            <a:ext cx="1872208" cy="2496277"/>
          </a:xfrm>
          <a:prstGeom prst="rect">
            <a:avLst/>
          </a:prstGeom>
        </p:spPr>
      </p:pic>
      <p:pic>
        <p:nvPicPr>
          <p:cNvPr id="6" name="Picture 9" descr="IMG_0157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3131840" y="4509120"/>
            <a:ext cx="2887729" cy="2165517"/>
          </a:xfrm>
          <a:prstGeom prst="rect">
            <a:avLst/>
          </a:prstGeom>
        </p:spPr>
      </p:pic>
      <p:pic>
        <p:nvPicPr>
          <p:cNvPr id="7" name="Рисунок 6" descr="IMG_20160202_105205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539552" y="1484784"/>
            <a:ext cx="1923678" cy="2564904"/>
          </a:xfrm>
          <a:prstGeom prst="rect">
            <a:avLst/>
          </a:prstGeom>
        </p:spPr>
      </p:pic>
      <p:pic>
        <p:nvPicPr>
          <p:cNvPr id="10" name="Рисунок 9" descr="IMG_20160201_145611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3131840" y="1817440"/>
            <a:ext cx="2880320" cy="2160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rgbClr val="0000FF"/>
                </a:solidFill>
                <a:effectLst/>
                <a:latin typeface="Comic Sans MS" pitchFamily="66" charset="0"/>
              </a:rPr>
              <a:t>Аппликация, </a:t>
            </a:r>
            <a:r>
              <a:rPr lang="ru-RU" sz="4400" dirty="0" err="1" smtClean="0">
                <a:solidFill>
                  <a:srgbClr val="0000FF"/>
                </a:solidFill>
                <a:effectLst/>
                <a:latin typeface="Comic Sans MS" pitchFamily="66" charset="0"/>
              </a:rPr>
              <a:t>лепка,конструирование</a:t>
            </a:r>
            <a:endParaRPr lang="ru-RU" dirty="0">
              <a:solidFill>
                <a:srgbClr val="0000FF"/>
              </a:solidFill>
              <a:effectLst/>
            </a:endParaRPr>
          </a:p>
        </p:txBody>
      </p:sp>
      <p:pic>
        <p:nvPicPr>
          <p:cNvPr id="3" name="Рисунок 2" descr="IMG_20160125_094054_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3568" y="2681536"/>
            <a:ext cx="3600400" cy="2700300"/>
          </a:xfrm>
          <a:prstGeom prst="rect">
            <a:avLst/>
          </a:prstGeom>
        </p:spPr>
      </p:pic>
      <p:pic>
        <p:nvPicPr>
          <p:cNvPr id="7" name="Рисунок 6" descr="IMG_20160205_140206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076056" y="4293096"/>
            <a:ext cx="3024336" cy="2268252"/>
          </a:xfrm>
          <a:prstGeom prst="rect">
            <a:avLst/>
          </a:prstGeom>
        </p:spPr>
      </p:pic>
      <p:pic>
        <p:nvPicPr>
          <p:cNvPr id="8" name="Рисунок 7" descr="IMG_20160205_140151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076056" y="1772816"/>
            <a:ext cx="2843808" cy="21328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>
                <a:solidFill>
                  <a:srgbClr val="FF0000"/>
                </a:solidFill>
                <a:effectLst/>
                <a:latin typeface="Comic Sans MS" pitchFamily="66" charset="0"/>
              </a:rPr>
              <a:t>Подарок малышам</a:t>
            </a:r>
            <a:endParaRPr lang="ru-RU" dirty="0">
              <a:solidFill>
                <a:srgbClr val="FF0000"/>
              </a:solidFill>
              <a:effectLst/>
              <a:latin typeface="Comic Sans MS" pitchFamily="66" charset="0"/>
            </a:endParaRPr>
          </a:p>
        </p:txBody>
      </p:sp>
      <p:pic>
        <p:nvPicPr>
          <p:cNvPr id="3" name="Рисунок 2" descr="IMG_20160128_07374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454098" y="1412776"/>
            <a:ext cx="2085696" cy="2780928"/>
          </a:xfrm>
          <a:prstGeom prst="rect">
            <a:avLst/>
          </a:prstGeom>
        </p:spPr>
      </p:pic>
      <p:pic>
        <p:nvPicPr>
          <p:cNvPr id="4" name="Рисунок 3" descr="IMG_20160128_073822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652120" y="4365104"/>
            <a:ext cx="3035829" cy="2276872"/>
          </a:xfrm>
          <a:prstGeom prst="rect">
            <a:avLst/>
          </a:prstGeom>
        </p:spPr>
      </p:pic>
      <p:pic>
        <p:nvPicPr>
          <p:cNvPr id="5" name="Рисунок 4" descr="IMG_20160128_074032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115616" y="1700808"/>
            <a:ext cx="3381840" cy="45091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pPr algn="l"/>
            <a:r>
              <a:rPr lang="ru-RU" sz="2800" u="sng" dirty="0" smtClean="0">
                <a:solidFill>
                  <a:srgbClr val="FF0000"/>
                </a:solidFill>
                <a:effectLst/>
                <a:latin typeface="Comic Sans MS" pitchFamily="66" charset="0"/>
              </a:rPr>
              <a:t>Тип проекта:</a:t>
            </a:r>
            <a:r>
              <a:rPr lang="ru-RU" sz="2800" dirty="0" smtClean="0">
                <a:solidFill>
                  <a:srgbClr val="FF0000"/>
                </a:solidFill>
                <a:effectLst/>
                <a:latin typeface="Comic Sans MS" pitchFamily="66" charset="0"/>
              </a:rPr>
              <a:t> </a:t>
            </a:r>
            <a:r>
              <a:rPr lang="ru-RU" sz="2800" dirty="0" smtClean="0">
                <a:solidFill>
                  <a:srgbClr val="663300"/>
                </a:solidFill>
                <a:effectLst/>
                <a:latin typeface="Comic Sans MS" pitchFamily="66" charset="0"/>
              </a:rPr>
              <a:t>познавательно - творческий</a:t>
            </a:r>
            <a:r>
              <a:rPr lang="ru-RU" sz="2800" dirty="0" smtClean="0">
                <a:effectLst/>
                <a:latin typeface="Comic Sans MS" pitchFamily="66" charset="0"/>
              </a:rPr>
              <a:t/>
            </a:r>
            <a:br>
              <a:rPr lang="ru-RU" sz="2800" dirty="0" smtClean="0">
                <a:effectLst/>
                <a:latin typeface="Comic Sans MS" pitchFamily="66" charset="0"/>
              </a:rPr>
            </a:br>
            <a:r>
              <a:rPr lang="ru-RU" sz="2800" dirty="0" smtClean="0">
                <a:effectLst/>
                <a:latin typeface="Comic Sans MS" pitchFamily="66" charset="0"/>
              </a:rPr>
              <a:t/>
            </a:r>
            <a:br>
              <a:rPr lang="ru-RU" sz="2800" dirty="0" smtClean="0">
                <a:effectLst/>
                <a:latin typeface="Comic Sans MS" pitchFamily="66" charset="0"/>
              </a:rPr>
            </a:br>
            <a:r>
              <a:rPr lang="ru-RU" sz="2800" u="sng" dirty="0" smtClean="0">
                <a:solidFill>
                  <a:srgbClr val="FF0000"/>
                </a:solidFill>
                <a:effectLst/>
                <a:latin typeface="Comic Sans MS" pitchFamily="66" charset="0"/>
              </a:rPr>
              <a:t>Продолжительность проекта:</a:t>
            </a:r>
            <a:r>
              <a:rPr lang="ru-RU" sz="2800" u="sng" dirty="0" smtClean="0">
                <a:effectLst/>
                <a:latin typeface="Comic Sans MS" pitchFamily="66" charset="0"/>
              </a:rPr>
              <a:t> </a:t>
            </a:r>
            <a:r>
              <a:rPr lang="ru-RU" sz="2800" dirty="0" smtClean="0">
                <a:solidFill>
                  <a:srgbClr val="663300"/>
                </a:solidFill>
                <a:effectLst/>
                <a:latin typeface="Comic Sans MS" pitchFamily="66" charset="0"/>
              </a:rPr>
              <a:t>краткосрочный </a:t>
            </a:r>
            <a:r>
              <a:rPr lang="ru-RU" sz="2800" dirty="0" smtClean="0">
                <a:effectLst/>
                <a:latin typeface="Comic Sans MS" pitchFamily="66" charset="0"/>
              </a:rPr>
              <a:t/>
            </a:r>
            <a:br>
              <a:rPr lang="ru-RU" sz="2800" dirty="0" smtClean="0">
                <a:effectLst/>
                <a:latin typeface="Comic Sans MS" pitchFamily="66" charset="0"/>
              </a:rPr>
            </a:br>
            <a:r>
              <a:rPr lang="ru-RU" sz="2800" dirty="0" smtClean="0">
                <a:effectLst/>
                <a:latin typeface="Comic Sans MS" pitchFamily="66" charset="0"/>
              </a:rPr>
              <a:t/>
            </a:r>
            <a:br>
              <a:rPr lang="ru-RU" sz="2800" dirty="0" smtClean="0">
                <a:effectLst/>
                <a:latin typeface="Comic Sans MS" pitchFamily="66" charset="0"/>
              </a:rPr>
            </a:br>
            <a:r>
              <a:rPr lang="ru-RU" sz="2800" u="sng" dirty="0" smtClean="0">
                <a:solidFill>
                  <a:srgbClr val="FF0000"/>
                </a:solidFill>
                <a:effectLst/>
                <a:latin typeface="Comic Sans MS" pitchFamily="66" charset="0"/>
              </a:rPr>
              <a:t>Реализация проекта:</a:t>
            </a:r>
            <a:r>
              <a:rPr lang="ru-RU" sz="2800" u="sng" dirty="0" smtClean="0">
                <a:effectLst/>
                <a:latin typeface="Comic Sans MS" pitchFamily="66" charset="0"/>
              </a:rPr>
              <a:t> </a:t>
            </a:r>
            <a:r>
              <a:rPr lang="ru-RU" sz="2800" dirty="0" smtClean="0">
                <a:effectLst/>
                <a:latin typeface="Comic Sans MS" pitchFamily="66" charset="0"/>
              </a:rPr>
              <a:t/>
            </a:r>
            <a:br>
              <a:rPr lang="ru-RU" sz="2800" dirty="0" smtClean="0">
                <a:effectLst/>
                <a:latin typeface="Comic Sans MS" pitchFamily="66" charset="0"/>
              </a:rPr>
            </a:br>
            <a:r>
              <a:rPr lang="ru-RU" sz="2800" dirty="0" smtClean="0">
                <a:solidFill>
                  <a:srgbClr val="663300"/>
                </a:solidFill>
                <a:effectLst/>
                <a:latin typeface="Comic Sans MS" pitchFamily="66" charset="0"/>
              </a:rPr>
              <a:t>с 25.01.2016 г. – по 12.02.2016 г.</a:t>
            </a:r>
            <a:br>
              <a:rPr lang="ru-RU" sz="2800" dirty="0" smtClean="0">
                <a:solidFill>
                  <a:srgbClr val="663300"/>
                </a:solidFill>
                <a:effectLst/>
                <a:latin typeface="Comic Sans MS" pitchFamily="66" charset="0"/>
              </a:rPr>
            </a:br>
            <a:r>
              <a:rPr lang="ru-RU" sz="2800" dirty="0" smtClean="0">
                <a:effectLst/>
                <a:latin typeface="Comic Sans MS" pitchFamily="66" charset="0"/>
              </a:rPr>
              <a:t/>
            </a:r>
            <a:br>
              <a:rPr lang="ru-RU" sz="2800" dirty="0" smtClean="0">
                <a:effectLst/>
                <a:latin typeface="Comic Sans MS" pitchFamily="66" charset="0"/>
              </a:rPr>
            </a:br>
            <a:r>
              <a:rPr lang="ru-RU" sz="2800" u="sng" dirty="0" smtClean="0">
                <a:solidFill>
                  <a:srgbClr val="FF0000"/>
                </a:solidFill>
                <a:effectLst/>
                <a:latin typeface="Comic Sans MS" pitchFamily="66" charset="0"/>
              </a:rPr>
              <a:t>Участники проекта: </a:t>
            </a:r>
            <a:r>
              <a:rPr lang="ru-RU" sz="2800" dirty="0" smtClean="0">
                <a:solidFill>
                  <a:srgbClr val="663300"/>
                </a:solidFill>
                <a:effectLst/>
                <a:latin typeface="Comic Sans MS" pitchFamily="66" charset="0"/>
              </a:rPr>
              <a:t>дети, родители, воспитатели 1 старшей группы, музыкальный руководитель. </a:t>
            </a:r>
            <a:r>
              <a:rPr lang="ru-RU" sz="2800" dirty="0" smtClean="0">
                <a:effectLst/>
                <a:latin typeface="Comic Sans MS" pitchFamily="66" charset="0"/>
              </a:rPr>
              <a:t/>
            </a:r>
            <a:br>
              <a:rPr lang="ru-RU" sz="2800" dirty="0" smtClean="0">
                <a:effectLst/>
                <a:latin typeface="Comic Sans MS" pitchFamily="66" charset="0"/>
              </a:rPr>
            </a:br>
            <a:endParaRPr lang="ru-RU" sz="28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3200" dirty="0" smtClean="0">
                <a:solidFill>
                  <a:srgbClr val="FF0000"/>
                </a:solidFill>
                <a:effectLst/>
                <a:latin typeface="Comic Sans MS" pitchFamily="66" charset="0"/>
              </a:rPr>
              <a:t>Участие  родителей в совместной деятельности с детьми во 2 половине дня</a:t>
            </a:r>
            <a:endParaRPr lang="ru-RU" sz="3200" dirty="0">
              <a:solidFill>
                <a:srgbClr val="FF0000"/>
              </a:solidFill>
              <a:effectLst/>
              <a:latin typeface="Comic Sans MS" pitchFamily="66" charset="0"/>
            </a:endParaRPr>
          </a:p>
        </p:txBody>
      </p:sp>
      <p:pic>
        <p:nvPicPr>
          <p:cNvPr id="3" name="Рисунок 2" descr="IMG_20160224_15565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3568" y="1628800"/>
            <a:ext cx="2088232" cy="2784310"/>
          </a:xfrm>
          <a:prstGeom prst="rect">
            <a:avLst/>
          </a:prstGeom>
        </p:spPr>
      </p:pic>
      <p:pic>
        <p:nvPicPr>
          <p:cNvPr id="4" name="Рисунок 3" descr="IMG_20160224_160917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131840" y="1457400"/>
            <a:ext cx="2160240" cy="2880320"/>
          </a:xfrm>
          <a:prstGeom prst="rect">
            <a:avLst/>
          </a:prstGeom>
        </p:spPr>
      </p:pic>
      <p:pic>
        <p:nvPicPr>
          <p:cNvPr id="5" name="Рисунок 4" descr="IMG_20160224_161438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012160" y="4509120"/>
            <a:ext cx="2688298" cy="2016224"/>
          </a:xfrm>
          <a:prstGeom prst="rect">
            <a:avLst/>
          </a:prstGeom>
        </p:spPr>
      </p:pic>
      <p:pic>
        <p:nvPicPr>
          <p:cNvPr id="6" name="Рисунок 5" descr="IMG_20160224_161850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79512" y="4581128"/>
            <a:ext cx="2675789" cy="2006842"/>
          </a:xfrm>
          <a:prstGeom prst="rect">
            <a:avLst/>
          </a:prstGeom>
        </p:spPr>
      </p:pic>
      <p:pic>
        <p:nvPicPr>
          <p:cNvPr id="7" name="Рисунок 6" descr="IMG_20160224_162135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3107837" y="4553744"/>
            <a:ext cx="2688299" cy="2016224"/>
          </a:xfrm>
          <a:prstGeom prst="rect">
            <a:avLst/>
          </a:prstGeom>
        </p:spPr>
      </p:pic>
      <p:pic>
        <p:nvPicPr>
          <p:cNvPr id="8" name="Рисунок 7" descr="IMG_20160224_161949.jp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6012160" y="1172749"/>
            <a:ext cx="2211710" cy="29489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ru-RU" sz="4900" dirty="0" smtClean="0">
                <a:solidFill>
                  <a:srgbClr val="FF0000"/>
                </a:solidFill>
                <a:effectLst/>
                <a:latin typeface="Comic Sans MS" pitchFamily="66" charset="0"/>
              </a:rPr>
              <a:t>«Все мы дети одной планеты»</a:t>
            </a:r>
            <a:br>
              <a:rPr lang="ru-RU" sz="4900" dirty="0" smtClean="0">
                <a:solidFill>
                  <a:srgbClr val="FF0000"/>
                </a:solidFill>
                <a:effectLst/>
                <a:latin typeface="Comic Sans MS" pitchFamily="66" charset="0"/>
              </a:rPr>
            </a:br>
            <a:r>
              <a:rPr lang="ru-RU" sz="4900" dirty="0" smtClean="0">
                <a:solidFill>
                  <a:srgbClr val="FF0000"/>
                </a:solidFill>
                <a:effectLst/>
                <a:latin typeface="Comic Sans MS" pitchFamily="66" charset="0"/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Рисунок 2" descr="IMG_20160212_131638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619672" y="1988840"/>
            <a:ext cx="5916149" cy="44371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solidFill>
                  <a:srgbClr val="FF0000"/>
                </a:solidFill>
                <a:effectLst/>
                <a:latin typeface="Comic Sans MS" pitchFamily="66" charset="0"/>
              </a:rPr>
              <a:t>Форма проведения итогового мероприятия:</a:t>
            </a:r>
            <a:br>
              <a:rPr lang="ru-RU" sz="2400" dirty="0" smtClean="0">
                <a:solidFill>
                  <a:srgbClr val="FF0000"/>
                </a:solidFill>
                <a:effectLst/>
                <a:latin typeface="Comic Sans MS" pitchFamily="66" charset="0"/>
              </a:rPr>
            </a:br>
            <a:r>
              <a:rPr lang="ru-RU" sz="2400" dirty="0" smtClean="0">
                <a:solidFill>
                  <a:srgbClr val="0000FF"/>
                </a:solidFill>
                <a:effectLst/>
                <a:latin typeface="Comic Sans MS" pitchFamily="66" charset="0"/>
              </a:rPr>
              <a:t>Досуг </a:t>
            </a:r>
            <a:r>
              <a:rPr lang="ru-RU" sz="2400" dirty="0" smtClean="0">
                <a:effectLst/>
                <a:latin typeface="Comic Sans MS" pitchFamily="66" charset="0"/>
              </a:rPr>
              <a:t/>
            </a:r>
            <a:br>
              <a:rPr lang="ru-RU" sz="2400" dirty="0" smtClean="0">
                <a:effectLst/>
                <a:latin typeface="Comic Sans MS" pitchFamily="66" charset="0"/>
              </a:rPr>
            </a:br>
            <a:r>
              <a:rPr lang="ru-RU" sz="2400" dirty="0" smtClean="0">
                <a:solidFill>
                  <a:srgbClr val="FF0000"/>
                </a:solidFill>
                <a:effectLst/>
                <a:latin typeface="Comic Sans MS" pitchFamily="66" charset="0"/>
              </a:rPr>
              <a:t>Название итогового мероприятия:</a:t>
            </a:r>
            <a:r>
              <a:rPr lang="ru-RU" sz="2400" dirty="0" smtClean="0">
                <a:effectLst/>
                <a:latin typeface="Comic Sans MS" pitchFamily="66" charset="0"/>
              </a:rPr>
              <a:t> </a:t>
            </a:r>
            <a:br>
              <a:rPr lang="ru-RU" sz="2400" dirty="0" smtClean="0">
                <a:effectLst/>
                <a:latin typeface="Comic Sans MS" pitchFamily="66" charset="0"/>
              </a:rPr>
            </a:br>
            <a:r>
              <a:rPr lang="ru-RU" sz="2400" dirty="0" smtClean="0">
                <a:solidFill>
                  <a:srgbClr val="0000FF"/>
                </a:solidFill>
                <a:effectLst/>
                <a:latin typeface="Comic Sans MS" pitchFamily="66" charset="0"/>
              </a:rPr>
              <a:t>«В гости в Россию»</a:t>
            </a:r>
            <a:endParaRPr lang="ru-RU" sz="2400" dirty="0">
              <a:solidFill>
                <a:srgbClr val="0000FF"/>
              </a:solidFill>
              <a:effectLst/>
            </a:endParaRPr>
          </a:p>
        </p:txBody>
      </p:sp>
      <p:pic>
        <p:nvPicPr>
          <p:cNvPr id="4" name="Рисунок 3" descr="IMG_20160212_103719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23528" y="2204863"/>
            <a:ext cx="2448272" cy="3264363"/>
          </a:xfrm>
          <a:prstGeom prst="rect">
            <a:avLst/>
          </a:prstGeom>
        </p:spPr>
      </p:pic>
      <p:pic>
        <p:nvPicPr>
          <p:cNvPr id="5" name="Рисунок 4" descr="IMG_20160212_104457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860032" y="1700808"/>
            <a:ext cx="3227851" cy="2420888"/>
          </a:xfrm>
          <a:prstGeom prst="rect">
            <a:avLst/>
          </a:prstGeom>
        </p:spPr>
      </p:pic>
      <p:pic>
        <p:nvPicPr>
          <p:cNvPr id="6" name="Рисунок 5" descr="IMG_20160212_105138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203848" y="4293096"/>
            <a:ext cx="3059832" cy="22948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0000"/>
                </a:solidFill>
                <a:latin typeface="Comic Sans MS" pitchFamily="66" charset="0"/>
              </a:rPr>
              <a:t>Спасибо за внимание!</a:t>
            </a:r>
            <a:endParaRPr lang="ru-RU" sz="5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3" name="Рисунок 2" descr="IMG_20160212_155353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195736" y="2636912"/>
            <a:ext cx="4800533" cy="36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>
            <a:noAutofit/>
          </a:bodyPr>
          <a:lstStyle/>
          <a:p>
            <a:pPr algn="l"/>
            <a:r>
              <a:rPr lang="ru-RU" sz="3600" dirty="0" smtClean="0">
                <a:solidFill>
                  <a:srgbClr val="FF0000"/>
                </a:solidFill>
                <a:effectLst/>
                <a:latin typeface="Comic Sans MS" pitchFamily="66" charset="0"/>
              </a:rPr>
              <a:t>          Цель проекта: </a:t>
            </a:r>
            <a:br>
              <a:rPr lang="ru-RU" sz="3600" dirty="0" smtClean="0">
                <a:solidFill>
                  <a:srgbClr val="FF0000"/>
                </a:solidFill>
                <a:effectLst/>
                <a:latin typeface="Comic Sans MS" pitchFamily="66" charset="0"/>
              </a:rPr>
            </a:br>
            <a:r>
              <a:rPr lang="ru-RU" sz="3200" dirty="0" smtClean="0">
                <a:effectLst/>
              </a:rPr>
              <a:t/>
            </a:r>
            <a:br>
              <a:rPr lang="ru-RU" sz="3200" dirty="0" smtClean="0">
                <a:effectLst/>
              </a:rPr>
            </a:br>
            <a:r>
              <a:rPr lang="ru-RU" sz="3200" b="0" dirty="0" smtClean="0">
                <a:solidFill>
                  <a:srgbClr val="002060"/>
                </a:solidFill>
                <a:effectLst/>
                <a:latin typeface="Tahoma" pitchFamily="34" charset="0"/>
                <a:cs typeface="Tahoma" pitchFamily="34" charset="0"/>
              </a:rPr>
              <a:t>Формирование основ толерантной культуры личности дошкольников, педагогов и родителей, формирование понимания детьми индивидуальности и чувства собственного достоинства, осознание того, что все люди разные, но у них много общего, все имеют равные права.</a:t>
            </a:r>
            <a:r>
              <a:rPr lang="ru-RU" sz="3200" dirty="0" smtClean="0">
                <a:effectLst/>
                <a:latin typeface="+mn-lt"/>
              </a:rPr>
              <a:t/>
            </a:r>
            <a:br>
              <a:rPr lang="ru-RU" sz="3200" dirty="0" smtClean="0">
                <a:effectLst/>
                <a:latin typeface="+mn-lt"/>
              </a:rPr>
            </a:br>
            <a:endParaRPr lang="ru-RU" sz="3200" dirty="0"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 smtClean="0">
                <a:solidFill>
                  <a:srgbClr val="FF0000"/>
                </a:solidFill>
                <a:effectLst/>
                <a:latin typeface="Comic Sans MS" pitchFamily="66" charset="0"/>
              </a:rPr>
              <a:t>Задачи проекта:</a:t>
            </a:r>
            <a:br>
              <a:rPr lang="ru-RU" sz="4400" dirty="0" smtClean="0">
                <a:solidFill>
                  <a:srgbClr val="FF0000"/>
                </a:solidFill>
                <a:effectLst/>
                <a:latin typeface="Comic Sans MS" pitchFamily="66" charset="0"/>
              </a:rPr>
            </a:br>
            <a:endParaRPr lang="ru-RU" sz="4400" dirty="0">
              <a:solidFill>
                <a:srgbClr val="FF0000"/>
              </a:solidFill>
              <a:effectLst/>
              <a:latin typeface="Comic Sans MS" pitchFamily="66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u="sng" dirty="0" smtClean="0">
                <a:solidFill>
                  <a:srgbClr val="0070C0"/>
                </a:solidFill>
                <a:latin typeface="Comic Sans MS" pitchFamily="66" charset="0"/>
              </a:rPr>
              <a:t>Для детей:</a:t>
            </a:r>
            <a:endParaRPr lang="ru-RU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663300"/>
                </a:solidFill>
                <a:latin typeface="Tahoma" pitchFamily="34" charset="0"/>
                <a:cs typeface="Tahoma" pitchFamily="34" charset="0"/>
              </a:rPr>
              <a:t>Формирование основы толерантности;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>
                <a:solidFill>
                  <a:srgbClr val="663300"/>
                </a:solidFill>
                <a:latin typeface="Tahoma" pitchFamily="34" charset="0"/>
                <a:cs typeface="Tahoma" pitchFamily="34" charset="0"/>
              </a:rPr>
              <a:t>Помощь каждому ребенку независимо от его национальности в реализации своего права на здоровье, на счастливую жизнь.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>
                <a:solidFill>
                  <a:srgbClr val="663300"/>
                </a:solidFill>
                <a:latin typeface="Tahoma" pitchFamily="34" charset="0"/>
                <a:cs typeface="Tahoma" pitchFamily="34" charset="0"/>
              </a:rPr>
              <a:t>Развитие активного словаря за счёт новых слов: нация, культура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>
                <a:solidFill>
                  <a:srgbClr val="663300"/>
                </a:solidFill>
                <a:latin typeface="Tahoma" pitchFamily="34" charset="0"/>
                <a:cs typeface="Tahoma" pitchFamily="34" charset="0"/>
              </a:rPr>
              <a:t>Воспитание интереса и уважения к людям разных стран и национальностей</a:t>
            </a:r>
          </a:p>
          <a:p>
            <a:pPr lvl="0">
              <a:buFont typeface="Arial" pitchFamily="34" charset="0"/>
              <a:buChar char="•"/>
            </a:pPr>
            <a:endParaRPr lang="ru-RU" dirty="0" smtClean="0">
              <a:solidFill>
                <a:srgbClr val="663300"/>
              </a:solidFill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ru-RU" b="1" u="sng" dirty="0" smtClean="0">
                <a:solidFill>
                  <a:srgbClr val="0070C0"/>
                </a:solidFill>
                <a:latin typeface="Comic Sans MS" pitchFamily="66" charset="0"/>
                <a:cs typeface="Tahoma" pitchFamily="34" charset="0"/>
              </a:rPr>
              <a:t>Для педагогов:</a:t>
            </a:r>
            <a:endParaRPr lang="ru-RU" b="1" dirty="0" smtClean="0">
              <a:solidFill>
                <a:srgbClr val="0070C0"/>
              </a:solidFill>
              <a:latin typeface="Comic Sans MS" pitchFamily="66" charset="0"/>
              <a:cs typeface="Tahom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663300"/>
                </a:solidFill>
                <a:latin typeface="Tahoma" pitchFamily="34" charset="0"/>
                <a:cs typeface="Tahoma" pitchFamily="34" charset="0"/>
              </a:rPr>
              <a:t>Создать условия в ДОУ для формирования толерантности детей и их родителей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>
                <a:solidFill>
                  <a:srgbClr val="663300"/>
                </a:solidFill>
                <a:latin typeface="Tahoma" pitchFamily="34" charset="0"/>
                <a:cs typeface="Tahoma" pitchFamily="34" charset="0"/>
              </a:rPr>
              <a:t>Повышение компетентности по данной теме за счёт внедрения проектной деятельности</a:t>
            </a:r>
          </a:p>
          <a:p>
            <a:pPr lvl="0">
              <a:buFont typeface="Arial" pitchFamily="34" charset="0"/>
              <a:buChar char="•"/>
            </a:pPr>
            <a:endParaRPr lang="ru-RU" dirty="0" smtClean="0">
              <a:solidFill>
                <a:srgbClr val="663300"/>
              </a:solidFill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ru-RU" b="1" u="sng" dirty="0" smtClean="0">
                <a:solidFill>
                  <a:srgbClr val="0070C0"/>
                </a:solidFill>
                <a:latin typeface="Comic Sans MS" pitchFamily="66" charset="0"/>
              </a:rPr>
              <a:t>Для родителей:</a:t>
            </a:r>
            <a:endParaRPr lang="ru-RU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663300"/>
                </a:solidFill>
                <a:latin typeface="Tahoma" pitchFamily="34" charset="0"/>
                <a:cs typeface="Tahoma" pitchFamily="34" charset="0"/>
              </a:rPr>
              <a:t> Повышение уровня компетентности в данном вопросе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900" dirty="0" smtClean="0">
                <a:solidFill>
                  <a:srgbClr val="FF0000"/>
                </a:solidFill>
                <a:latin typeface="Comic Sans MS" pitchFamily="66" charset="0"/>
              </a:rPr>
              <a:t>Актуальность проблемы: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70916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       </a:t>
            </a:r>
            <a:r>
              <a:rPr lang="ru-RU" dirty="0" smtClean="0">
                <a:solidFill>
                  <a:srgbClr val="663300"/>
                </a:solidFill>
                <a:latin typeface="Tahoma" pitchFamily="34" charset="0"/>
                <a:cs typeface="Tahoma" pitchFamily="34" charset="0"/>
              </a:rPr>
              <a:t>Под термином «толерантность» понимают, в первую очередь, этническую толерантность, терпимость к людям другой национальности, другой культуры, говорящих на другом языке, другого вероисповедания. То, что люди отличаются друг от друга - это огромное достояние человеческого общества. Но так ли легко понять и принять другого человека, не похожего на тебя, не похожего на близких тебе людей? Поэтому особенно важно воспитывать толерантность, культуру мира и согласие в детском возрасте.</a:t>
            </a:r>
          </a:p>
          <a:p>
            <a:pPr>
              <a:buNone/>
            </a:pPr>
            <a:r>
              <a:rPr lang="ru-RU" dirty="0" smtClean="0">
                <a:solidFill>
                  <a:srgbClr val="663300"/>
                </a:solidFill>
                <a:latin typeface="Tahoma" pitchFamily="34" charset="0"/>
                <a:cs typeface="Tahoma" pitchFamily="34" charset="0"/>
              </a:rPr>
              <a:t>       Дошкольный возраст — это время достижений и проблем не только одного маленького человечка, но и всего общества в целом. В этом возрасте происходит формирование у детей навыков уважительного и доброжелательного поведения во время взаимоотношений с представителями разных культур, умение воспринимать окружающее как результат сотрудничества людей разных национальностей, разного этнического происхождения. Они положительно влияют на человека, преображают его, возвышают, возвращают в более гармоничное состояние.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txBody>
          <a:bodyPr>
            <a:normAutofit/>
          </a:bodyPr>
          <a:lstStyle/>
          <a:p>
            <a:pPr marL="0" indent="0" algn="l"/>
            <a:r>
              <a:rPr lang="ru-RU" sz="36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   </a:t>
            </a:r>
            <a:r>
              <a:rPr lang="ru-RU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Подготовительный этап</a:t>
            </a:r>
            <a:r>
              <a:rPr lang="ru-RU" sz="2700" b="0" dirty="0" smtClean="0">
                <a:solidFill>
                  <a:srgbClr val="CC3399"/>
                </a:solidFill>
                <a:effectLst/>
                <a:latin typeface="Tahoma" pitchFamily="34" charset="0"/>
              </a:rPr>
              <a:t/>
            </a:r>
            <a:br>
              <a:rPr lang="ru-RU" sz="2700" b="0" dirty="0" smtClean="0">
                <a:solidFill>
                  <a:srgbClr val="CC3399"/>
                </a:solidFill>
                <a:effectLst/>
                <a:latin typeface="Tahoma" pitchFamily="34" charset="0"/>
              </a:rPr>
            </a:br>
            <a:r>
              <a:rPr lang="ru-RU" sz="2700" b="0" dirty="0" smtClean="0">
                <a:solidFill>
                  <a:srgbClr val="0066FF"/>
                </a:solidFill>
                <a:effectLst/>
                <a:latin typeface="Tahoma" pitchFamily="34" charset="0"/>
              </a:rPr>
              <a:t/>
            </a:r>
            <a:br>
              <a:rPr lang="ru-RU" sz="2700" b="0" dirty="0" smtClean="0">
                <a:solidFill>
                  <a:srgbClr val="0066FF"/>
                </a:solidFill>
                <a:effectLst/>
                <a:latin typeface="Tahoma" pitchFamily="34" charset="0"/>
              </a:rPr>
            </a:br>
            <a:r>
              <a:rPr lang="ru-RU" sz="2400" dirty="0" smtClean="0">
                <a:solidFill>
                  <a:srgbClr val="0000CC"/>
                </a:solidFill>
                <a:effectLst/>
                <a:latin typeface="Tahoma" pitchFamily="34" charset="0"/>
              </a:rPr>
              <a:t>Разработка проекта «Я, ты, он, она, вместе – дружная семья». </a:t>
            </a:r>
            <a:br>
              <a:rPr lang="ru-RU" sz="2400" dirty="0" smtClean="0">
                <a:solidFill>
                  <a:srgbClr val="0000CC"/>
                </a:solidFill>
                <a:effectLst/>
                <a:latin typeface="Tahoma" pitchFamily="34" charset="0"/>
              </a:rPr>
            </a:br>
            <a:r>
              <a:rPr lang="ru-RU" sz="2400" dirty="0" smtClean="0">
                <a:solidFill>
                  <a:srgbClr val="0000CC"/>
                </a:solidFill>
                <a:effectLst/>
                <a:latin typeface="Tahoma" pitchFamily="34" charset="0"/>
              </a:rPr>
              <a:t>Составление рабочего плана реализации проекта и определение ответственных лиц. </a:t>
            </a:r>
            <a:br>
              <a:rPr lang="ru-RU" sz="2400" dirty="0" smtClean="0">
                <a:solidFill>
                  <a:srgbClr val="0000CC"/>
                </a:solidFill>
                <a:effectLst/>
                <a:latin typeface="Tahoma" pitchFamily="34" charset="0"/>
              </a:rPr>
            </a:br>
            <a:r>
              <a:rPr lang="ru-RU" sz="2400" dirty="0" smtClean="0">
                <a:solidFill>
                  <a:srgbClr val="0000CC"/>
                </a:solidFill>
                <a:effectLst/>
                <a:latin typeface="Tahoma" pitchFamily="34" charset="0"/>
              </a:rPr>
              <a:t>Прогнозирование ожидаемых результатов, возможных рисков проекта. </a:t>
            </a:r>
            <a:br>
              <a:rPr lang="ru-RU" sz="2400" dirty="0" smtClean="0">
                <a:solidFill>
                  <a:srgbClr val="0000CC"/>
                </a:solidFill>
                <a:effectLst/>
                <a:latin typeface="Tahoma" pitchFamily="34" charset="0"/>
              </a:rPr>
            </a:br>
            <a:r>
              <a:rPr lang="ru-RU" sz="2400" dirty="0" smtClean="0">
                <a:solidFill>
                  <a:srgbClr val="0000CC"/>
                </a:solidFill>
                <a:effectLst/>
                <a:latin typeface="Tahoma" pitchFamily="34" charset="0"/>
              </a:rPr>
              <a:t>Организация группового пространства </a:t>
            </a:r>
            <a:br>
              <a:rPr lang="ru-RU" sz="2400" dirty="0" smtClean="0">
                <a:solidFill>
                  <a:srgbClr val="0000CC"/>
                </a:solidFill>
                <a:effectLst/>
                <a:latin typeface="Tahoma" pitchFamily="34" charset="0"/>
              </a:rPr>
            </a:br>
            <a:r>
              <a:rPr lang="ru-RU" sz="2400" dirty="0" smtClean="0">
                <a:solidFill>
                  <a:srgbClr val="0000CC"/>
                </a:solidFill>
                <a:effectLst/>
                <a:latin typeface="Tahoma" pitchFamily="34" charset="0"/>
              </a:rPr>
              <a:t>Отбор лучших разработок для внедрения проекта, подбор необходимой методической литературы. </a:t>
            </a:r>
            <a:r>
              <a:rPr lang="ru-RU" sz="4400" dirty="0" smtClean="0">
                <a:solidFill>
                  <a:srgbClr val="0000FF"/>
                </a:solidFill>
                <a:latin typeface="Tahoma" pitchFamily="34" charset="0"/>
              </a:rPr>
              <a:t/>
            </a:r>
            <a:br>
              <a:rPr lang="ru-RU" sz="4400" dirty="0" smtClean="0">
                <a:solidFill>
                  <a:srgbClr val="0000FF"/>
                </a:solidFill>
                <a:latin typeface="Tahoma" pitchFamily="34" charset="0"/>
              </a:rPr>
            </a:br>
            <a:endParaRPr lang="ru-RU" dirty="0">
              <a:solidFill>
                <a:srgbClr val="0000FF"/>
              </a:solidFill>
            </a:endParaRPr>
          </a:p>
        </p:txBody>
      </p:sp>
      <p:pic>
        <p:nvPicPr>
          <p:cNvPr id="6" name="Рисунок 5" descr="IMG_20160126_10250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444208" y="4869160"/>
            <a:ext cx="2411760" cy="18088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0000FF"/>
                </a:solidFill>
                <a:latin typeface="Comic Sans MS" pitchFamily="66" charset="0"/>
              </a:rPr>
              <a:t>Ожидаемые результаты по проекту: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u="sng" dirty="0" smtClean="0">
                <a:solidFill>
                  <a:srgbClr val="CC0066"/>
                </a:solidFill>
                <a:latin typeface="Comic Sans MS" pitchFamily="66" charset="0"/>
              </a:rPr>
              <a:t>Для детей:</a:t>
            </a:r>
            <a:endParaRPr lang="ru-RU" b="1" dirty="0" smtClean="0">
              <a:solidFill>
                <a:srgbClr val="CC0066"/>
              </a:solidFill>
              <a:latin typeface="Comic Sans MS" pitchFamily="66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dirty="0" err="1" smtClean="0">
                <a:solidFill>
                  <a:srgbClr val="663300"/>
                </a:solidFill>
                <a:latin typeface="Tahoma" pitchFamily="34" charset="0"/>
                <a:cs typeface="Tahoma" pitchFamily="34" charset="0"/>
              </a:rPr>
              <a:t>Сформированность</a:t>
            </a:r>
            <a:r>
              <a:rPr lang="ru-RU" dirty="0" smtClean="0">
                <a:solidFill>
                  <a:srgbClr val="663300"/>
                </a:solidFill>
                <a:latin typeface="Tahoma" pitchFamily="34" charset="0"/>
                <a:cs typeface="Tahoma" pitchFamily="34" charset="0"/>
              </a:rPr>
              <a:t> представлений о культурных традициях других народов.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>
                <a:solidFill>
                  <a:srgbClr val="663300"/>
                </a:solidFill>
                <a:latin typeface="Tahoma" pitchFamily="34" charset="0"/>
                <a:cs typeface="Tahoma" pitchFamily="34" charset="0"/>
              </a:rPr>
              <a:t>Воспитание благожелательного отношения к людям других национальностей.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>
                <a:solidFill>
                  <a:srgbClr val="663300"/>
                </a:solidFill>
                <a:latin typeface="Tahoma" pitchFamily="34" charset="0"/>
                <a:cs typeface="Tahoma" pitchFamily="34" charset="0"/>
              </a:rPr>
              <a:t>Проявление чувства уважения друг к другу, к обычаям, традициям и культуре разных народов.</a:t>
            </a:r>
          </a:p>
          <a:p>
            <a:pPr>
              <a:buNone/>
            </a:pPr>
            <a:r>
              <a:rPr lang="ru-RU" b="1" u="sng" dirty="0" smtClean="0">
                <a:solidFill>
                  <a:srgbClr val="CC0066"/>
                </a:solidFill>
                <a:latin typeface="Comic Sans MS" pitchFamily="66" charset="0"/>
              </a:rPr>
              <a:t>Для педагогов:</a:t>
            </a:r>
            <a:endParaRPr lang="ru-RU" b="1" dirty="0" smtClean="0">
              <a:solidFill>
                <a:srgbClr val="CC0066"/>
              </a:solidFill>
              <a:latin typeface="Comic Sans MS" pitchFamily="66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dirty="0" smtClean="0">
                <a:solidFill>
                  <a:srgbClr val="663300"/>
                </a:solidFill>
                <a:latin typeface="Tahoma" pitchFamily="34" charset="0"/>
                <a:cs typeface="Tahoma" pitchFamily="34" charset="0"/>
              </a:rPr>
              <a:t>Создание уголка по толерантности: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>
                <a:solidFill>
                  <a:srgbClr val="663300"/>
                </a:solidFill>
                <a:latin typeface="Tahoma" pitchFamily="34" charset="0"/>
                <a:cs typeface="Tahoma" pitchFamily="34" charset="0"/>
              </a:rPr>
              <a:t>Подбор необходимой методической и дидактической литературы</a:t>
            </a:r>
          </a:p>
          <a:p>
            <a:pPr>
              <a:buNone/>
            </a:pPr>
            <a:r>
              <a:rPr lang="ru-RU" b="1" u="sng" dirty="0" smtClean="0">
                <a:solidFill>
                  <a:srgbClr val="CC0066"/>
                </a:solidFill>
              </a:rPr>
              <a:t>Для родителей:</a:t>
            </a:r>
            <a:endParaRPr lang="ru-RU" b="1" dirty="0" smtClean="0">
              <a:solidFill>
                <a:srgbClr val="CC0066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ru-RU" dirty="0" smtClean="0">
                <a:solidFill>
                  <a:srgbClr val="663300"/>
                </a:solidFill>
                <a:latin typeface="Tahoma" pitchFamily="34" charset="0"/>
                <a:cs typeface="Tahoma" pitchFamily="34" charset="0"/>
              </a:rPr>
              <a:t>Активное участие родителей в жизни детского сада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0000CC"/>
                </a:solidFill>
                <a:latin typeface="Comic Sans MS" pitchFamily="66" charset="0"/>
              </a:rPr>
              <a:t>Деятельностный</a:t>
            </a:r>
            <a:r>
              <a:rPr lang="ru-RU" dirty="0" smtClean="0">
                <a:solidFill>
                  <a:srgbClr val="0000CC"/>
                </a:solidFill>
                <a:latin typeface="Comic Sans MS" pitchFamily="66" charset="0"/>
              </a:rPr>
              <a:t> этап</a:t>
            </a:r>
            <a:endParaRPr lang="ru-RU" dirty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00200"/>
            <a:ext cx="8424936" cy="4709160"/>
          </a:xfrm>
        </p:spPr>
        <p:txBody>
          <a:bodyPr/>
          <a:lstStyle/>
          <a:p>
            <a:pPr>
              <a:buNone/>
            </a:pPr>
            <a:r>
              <a:rPr lang="ru-RU" sz="3200" u="sng" dirty="0" smtClean="0">
                <a:solidFill>
                  <a:srgbClr val="800000"/>
                </a:solidFill>
                <a:latin typeface="Tahoma" pitchFamily="34" charset="0"/>
                <a:cs typeface="Tahoma" pitchFamily="34" charset="0"/>
              </a:rPr>
              <a:t>Консультации родителей по темам:</a:t>
            </a:r>
            <a:r>
              <a:rPr lang="ru-RU" sz="3200" dirty="0" smtClean="0">
                <a:solidFill>
                  <a:srgbClr val="800000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solidFill>
                  <a:srgbClr val="800000"/>
                </a:solidFill>
                <a:latin typeface="Tahoma" pitchFamily="34" charset="0"/>
                <a:cs typeface="Tahoma" pitchFamily="34" charset="0"/>
              </a:rPr>
              <a:t>«Роль семьи в воспитании толерантности у детей», 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solidFill>
                  <a:srgbClr val="800000"/>
                </a:solidFill>
                <a:latin typeface="Tahoma" pitchFamily="34" charset="0"/>
                <a:cs typeface="Tahoma" pitchFamily="34" charset="0"/>
              </a:rPr>
              <a:t>«Семейные традиции»</a:t>
            </a:r>
          </a:p>
          <a:p>
            <a:pPr>
              <a:buNone/>
            </a:pPr>
            <a:endParaRPr lang="ru-RU" sz="3200" dirty="0" smtClean="0">
              <a:solidFill>
                <a:srgbClr val="800000"/>
              </a:solidFill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ru-RU" sz="3200" dirty="0" smtClean="0">
                <a:solidFill>
                  <a:srgbClr val="800000"/>
                </a:solidFill>
                <a:latin typeface="Tahoma" pitchFamily="34" charset="0"/>
                <a:cs typeface="Tahoma" pitchFamily="34" charset="0"/>
              </a:rPr>
              <a:t>Ознакомление детей с понятием «Толерантность».</a:t>
            </a:r>
          </a:p>
          <a:p>
            <a:pPr>
              <a:buNone/>
            </a:pPr>
            <a:endParaRPr lang="ru-RU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effectLst/>
                <a:latin typeface="Comic Sans MS" pitchFamily="66" charset="0"/>
              </a:rPr>
              <a:t>Беседы:</a:t>
            </a:r>
            <a:endParaRPr lang="ru-RU" sz="4800" dirty="0">
              <a:solidFill>
                <a:srgbClr val="FF0000"/>
              </a:solidFill>
              <a:effectLst/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dirty="0" smtClean="0">
                <a:solidFill>
                  <a:srgbClr val="0000CC"/>
                </a:solidFill>
                <a:latin typeface="Verdana" pitchFamily="34" charset="0"/>
                <a:cs typeface="Tahoma" pitchFamily="34" charset="0"/>
              </a:rPr>
              <a:t>«Народы мира»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solidFill>
                  <a:srgbClr val="0000CC"/>
                </a:solidFill>
                <a:latin typeface="Verdana" pitchFamily="34" charset="0"/>
                <a:cs typeface="Tahoma" pitchFamily="34" charset="0"/>
              </a:rPr>
              <a:t> «Уступи место в транспорте»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solidFill>
                  <a:srgbClr val="0000CC"/>
                </a:solidFill>
                <a:latin typeface="Verdana" pitchFamily="34" charset="0"/>
                <a:cs typeface="Tahoma" pitchFamily="34" charset="0"/>
              </a:rPr>
              <a:t> «Россия – многонациональная  страна»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solidFill>
                  <a:srgbClr val="0000CC"/>
                </a:solidFill>
                <a:latin typeface="Verdana" pitchFamily="34" charset="0"/>
                <a:cs typeface="Tahoma" pitchFamily="34" charset="0"/>
              </a:rPr>
              <a:t> «Традиции нашего народа»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solidFill>
                  <a:srgbClr val="0000CC"/>
                </a:solidFill>
                <a:latin typeface="Verdana" pitchFamily="34" charset="0"/>
                <a:cs typeface="Tahoma" pitchFamily="34" charset="0"/>
              </a:rPr>
              <a:t> «Народы. Костюмы. Праздники».</a:t>
            </a:r>
            <a:endParaRPr lang="ru-RU" sz="3200" dirty="0">
              <a:solidFill>
                <a:srgbClr val="0000CC"/>
              </a:solidFill>
              <a:latin typeface="Verdan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1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138</TotalTime>
  <Words>516</Words>
  <Application>Microsoft Office PowerPoint</Application>
  <PresentationFormat>Экран (4:3)</PresentationFormat>
  <Paragraphs>70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Апекс</vt:lpstr>
      <vt:lpstr>   Проект «Я, ты, он, она, вместе – дружная семья»   </vt:lpstr>
      <vt:lpstr>Тип проекта: познавательно - творческий  Продолжительность проекта: краткосрочный   Реализация проекта:  с 25.01.2016 г. – по 12.02.2016 г.  Участники проекта: дети, родители, воспитатели 1 старшей группы, музыкальный руководитель.  </vt:lpstr>
      <vt:lpstr>          Цель проекта:   Формирование основ толерантной культуры личности дошкольников, педагогов и родителей, формирование понимания детьми индивидуальности и чувства собственного достоинства, осознание того, что все люди разные, но у них много общего, все имеют равные права. </vt:lpstr>
      <vt:lpstr>Задачи проекта: </vt:lpstr>
      <vt:lpstr>Актуальность проблемы:  </vt:lpstr>
      <vt:lpstr>    Подготовительный этап  Разработка проекта «Я, ты, он, она, вместе – дружная семья».  Составление рабочего плана реализации проекта и определение ответственных лиц.  Прогнозирование ожидаемых результатов, возможных рисков проекта.  Организация группового пространства  Отбор лучших разработок для внедрения проекта, подбор необходимой методической литературы.  </vt:lpstr>
      <vt:lpstr>Ожидаемые результаты по проекту: </vt:lpstr>
      <vt:lpstr>Деятельностный этап</vt:lpstr>
      <vt:lpstr>Беседы:</vt:lpstr>
      <vt:lpstr>Игровая деятельность</vt:lpstr>
      <vt:lpstr>Рассматривание демонстрационного материала «Славянская семья»: ремесло славян, быт, костюмы, праздники. Беседа с детьми по данной теме. </vt:lpstr>
      <vt:lpstr>Составление рассказа по картине  «В русской избе» </vt:lpstr>
      <vt:lpstr>Чтение художественной литературы</vt:lpstr>
      <vt:lpstr>Дидактические игры  «Подбери костюм», «Назови страну». </vt:lpstr>
      <vt:lpstr>Просмотр м/ф «Катерок»</vt:lpstr>
      <vt:lpstr>Русский народный танец  Игра на музыкальных инструментах</vt:lpstr>
      <vt:lpstr>Художественное творчество</vt:lpstr>
      <vt:lpstr>Аппликация, лепка,конструирование</vt:lpstr>
      <vt:lpstr>Подарок малышам</vt:lpstr>
      <vt:lpstr>Участие  родителей в совместной деятельности с детьми во 2 половине дня</vt:lpstr>
      <vt:lpstr>«Все мы дети одной планеты»   </vt:lpstr>
      <vt:lpstr>Форма проведения итогового мероприятия: Досуг  Название итогового мероприятия:  «В гости в Россию»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Проект «Я, ты, он, она, вместе – дружная семья»   </dc:title>
  <cp:lastModifiedBy>HOME</cp:lastModifiedBy>
  <cp:revision>19</cp:revision>
  <dcterms:modified xsi:type="dcterms:W3CDTF">2016-02-29T15:01:55Z</dcterms:modified>
</cp:coreProperties>
</file>