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9" r:id="rId20"/>
    <p:sldId id="276" r:id="rId21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4" autoAdjust="0"/>
    <p:restoredTop sz="86406" autoAdjust="0"/>
  </p:normalViewPr>
  <p:slideViewPr>
    <p:cSldViewPr>
      <p:cViewPr varScale="1">
        <p:scale>
          <a:sx n="70" d="100"/>
          <a:sy n="70" d="100"/>
        </p:scale>
        <p:origin x="-20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49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F2863E-60E9-4A89-AE2E-C3F1092B1DC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442754-4E91-4259-8065-B8442879F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егодня продолжим путешествовать по Европе и познакомимся со странами, которые н"/>
          <p:cNvPicPr>
            <a:picLocks noChangeAspect="1" noChangeArrowheads="1"/>
          </p:cNvPicPr>
          <p:nvPr/>
        </p:nvPicPr>
        <p:blipFill>
          <a:blip r:embed="rId2"/>
          <a:srcRect l="8654" t="12876" r="3846" b="22742"/>
          <a:stretch>
            <a:fillRect/>
          </a:stretch>
        </p:blipFill>
        <p:spPr bwMode="auto">
          <a:xfrm>
            <a:off x="1285852" y="571480"/>
            <a:ext cx="650085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357290" y="3933056"/>
            <a:ext cx="6786610" cy="2193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Выполнила: ученица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«б» класса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Тарган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Онзагай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Проверила: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руководитель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Сандый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Россина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Тогус-ооловна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г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276" t="20690" r="18534" b="1724"/>
          <a:stretch>
            <a:fillRect/>
          </a:stretch>
        </p:blipFill>
        <p:spPr>
          <a:xfrm>
            <a:off x="2571736" y="1857364"/>
            <a:ext cx="457203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858048" cy="104333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Флаг и герб Нидерландам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Нидерланды – страна каналов</a:t>
            </a:r>
            <a:endParaRPr lang="ru-RU" dirty="0"/>
          </a:p>
        </p:txBody>
      </p:sp>
      <p:pic>
        <p:nvPicPr>
          <p:cNvPr id="8" name="Содержимое 7" descr="Нидерланды – страна каналов, велосипедов, мельниц и цветов."/>
          <p:cNvPicPr>
            <a:picLocks noGrp="1"/>
          </p:cNvPicPr>
          <p:nvPr>
            <p:ph idx="1"/>
          </p:nvPr>
        </p:nvPicPr>
        <p:blipFill>
          <a:blip r:embed="rId2"/>
          <a:srcRect b="6780"/>
          <a:stretch>
            <a:fillRect/>
          </a:stretch>
        </p:blipFill>
        <p:spPr bwMode="auto">
          <a:xfrm>
            <a:off x="928662" y="1785926"/>
            <a:ext cx="75009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3456384" cy="35283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7155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Страна - велосипедов</a:t>
            </a:r>
            <a:endParaRPr lang="ru-RU" dirty="0"/>
          </a:p>
        </p:txBody>
      </p:sp>
      <p:pic>
        <p:nvPicPr>
          <p:cNvPr id="5" name="Рисунок 4" descr="6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071678"/>
            <a:ext cx="4032448" cy="3184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груженное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888432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9057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Страна - тюльпанов</a:t>
            </a:r>
            <a:endParaRPr lang="ru-RU" dirty="0"/>
          </a:p>
        </p:txBody>
      </p:sp>
      <p:pic>
        <p:nvPicPr>
          <p:cNvPr id="7" name="Рисунок 6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744416" cy="4104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3888432" cy="40324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5731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Нидерландах делают разные сорта голландского сыра</a:t>
            </a:r>
            <a:endParaRPr lang="ru-RU" dirty="0"/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2930668" cy="22259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143380"/>
            <a:ext cx="2930668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00" t="3094" r="2060" b="2995"/>
          <a:stretch>
            <a:fillRect/>
          </a:stretch>
        </p:blipFill>
        <p:spPr>
          <a:xfrm>
            <a:off x="500034" y="1714488"/>
            <a:ext cx="8143932" cy="4786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93344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Мельницы - символ Голландии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Столица: Люксембург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Глава государства: Великий герцог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Язык: французский и немецкий.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Люксембург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СТОЛИЦА Люксембурга - ЛЮКСЕМБУРГГОСУДАРСТВЕННЫЙ ЯЗЫК :французский, немецкийГЛАВА"/>
          <p:cNvPicPr/>
          <p:nvPr/>
        </p:nvPicPr>
        <p:blipFill>
          <a:blip r:embed="rId2"/>
          <a:srcRect l="60968" t="37931" b="7328"/>
          <a:stretch>
            <a:fillRect/>
          </a:stretch>
        </p:blipFill>
        <p:spPr bwMode="auto">
          <a:xfrm>
            <a:off x="1285852" y="3429000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ворец Герцога Люксембургского, главы государства"/>
          <p:cNvPicPr/>
          <p:nvPr/>
        </p:nvPicPr>
        <p:blipFill>
          <a:blip r:embed="rId3"/>
          <a:srcRect b="6249"/>
          <a:stretch>
            <a:fillRect/>
          </a:stretch>
        </p:blipFill>
        <p:spPr bwMode="auto">
          <a:xfrm>
            <a:off x="4643438" y="3429000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06" t="32866" r="2191" b="23313"/>
          <a:stretch>
            <a:fillRect/>
          </a:stretch>
        </p:blipFill>
        <p:spPr>
          <a:xfrm>
            <a:off x="928662" y="2714620"/>
            <a:ext cx="7572428" cy="2000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572428" cy="12192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Герб и флаг Люксембурга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Площадь в Люксембурге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7968" t="27083" r="15625" b="5208"/>
          <a:stretch>
            <a:fillRect/>
          </a:stretch>
        </p:blipFill>
        <p:spPr>
          <a:xfrm>
            <a:off x="1428728" y="1428736"/>
            <a:ext cx="6072187" cy="46434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1714486"/>
          <a:ext cx="8301037" cy="322040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75259"/>
                <a:gridCol w="2139582"/>
                <a:gridCol w="2000264"/>
                <a:gridCol w="2085932"/>
              </a:tblGrid>
              <a:tr h="8051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Страна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Столица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Глава государства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Государственный язык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51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Бельгия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Брюссель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Король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французский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фламандский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051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Нидерланды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Амстердам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Королева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нидерланд</a:t>
                      </a:r>
                      <a:endParaRPr lang="ru-RU" sz="20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ский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51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Люксембург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Люксембург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Великий герцог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французский,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немецкий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Бенилюкс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1714488"/>
          <a:ext cx="8372474" cy="322040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93118"/>
                <a:gridCol w="2157995"/>
                <a:gridCol w="2017478"/>
                <a:gridCol w="2103883"/>
              </a:tblGrid>
              <a:tr h="8051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Страна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Столица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Глава государства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Государственный язык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051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Бельгия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Брюссель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Король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французский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фламандский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051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Нидерланды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Амстердам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Королева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нидерланд</a:t>
                      </a:r>
                      <a:endParaRPr lang="ru-RU" sz="20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ский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051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Люксембург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Люксембург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Великий герцог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французский,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немецкий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54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5463" y="-109590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Цель</a:t>
            </a:r>
            <a:r>
              <a:rPr lang="ru-RU" sz="3200" dirty="0" smtClean="0"/>
              <a:t>: Создать образ стран   Бенилюкса. 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 сформировать первоначальное представление о странах Бенилюкса; </a:t>
            </a:r>
          </a:p>
          <a:p>
            <a:r>
              <a:rPr lang="ru-RU" dirty="0" smtClean="0"/>
              <a:t>формирование умений работать с различными источниками географической   информации;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2192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Спасибо за внимания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820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Бе</a:t>
            </a:r>
            <a:r>
              <a:rPr lang="ru-RU" dirty="0" smtClean="0"/>
              <a:t>льгия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Ни</a:t>
            </a:r>
            <a:r>
              <a:rPr lang="ru-RU" dirty="0" smtClean="0"/>
              <a:t>дерланды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Люкс</a:t>
            </a:r>
            <a:r>
              <a:rPr lang="ru-RU" dirty="0" smtClean="0"/>
              <a:t>ембург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/>
              <a:t>Бенилюкс-это </a:t>
            </a:r>
            <a:r>
              <a:rPr lang="ru-RU" sz="4000" dirty="0" smtClean="0"/>
              <a:t>сокращенное название трех стран:</a:t>
            </a:r>
            <a:endParaRPr lang="ru-RU" sz="4000" dirty="0"/>
          </a:p>
        </p:txBody>
      </p:sp>
      <p:pic>
        <p:nvPicPr>
          <p:cNvPr id="7" name="Picture 4" descr="Картинка 6 из 76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386655"/>
            <a:ext cx="3786214" cy="361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Картинка 2 из 76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83498"/>
            <a:ext cx="3286148" cy="29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358114" cy="150019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Столица Брюссель</a:t>
            </a:r>
            <a:br>
              <a:rPr lang="ru-RU" sz="2800" dirty="0" smtClean="0"/>
            </a:br>
            <a:r>
              <a:rPr lang="ru-RU" sz="2800" dirty="0" smtClean="0"/>
              <a:t>Глава государства: король </a:t>
            </a:r>
            <a:br>
              <a:rPr lang="ru-RU" sz="2800" dirty="0" smtClean="0"/>
            </a:br>
            <a:r>
              <a:rPr lang="ru-RU" sz="2800" dirty="0" smtClean="0"/>
              <a:t>Язык: французский, фламандский</a:t>
            </a:r>
            <a:endParaRPr lang="ru-RU" sz="2800" dirty="0"/>
          </a:p>
        </p:txBody>
      </p:sp>
      <p:pic>
        <p:nvPicPr>
          <p:cNvPr id="12" name="Содержимое 11" descr="СТОЛИЦА Бельгии - БРЮССЕЛЬГОСУДАРСТВЕННЫЙ ЯЗЫК :французский, фламандский.ГЛАВА Г"/>
          <p:cNvPicPr>
            <a:picLocks noGrp="1"/>
          </p:cNvPicPr>
          <p:nvPr>
            <p:ph idx="1"/>
          </p:nvPr>
        </p:nvPicPr>
        <p:blipFill>
          <a:blip r:embed="rId2"/>
          <a:srcRect l="70323" t="48276" b="7663"/>
          <a:stretch>
            <a:fillRect/>
          </a:stretch>
        </p:blipFill>
        <p:spPr bwMode="auto">
          <a:xfrm>
            <a:off x="4357686" y="2571744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Изумительной красоты центральная площадь Брюсселя - Гранд Плас (Большая Площадь)"/>
          <p:cNvPicPr/>
          <p:nvPr/>
        </p:nvPicPr>
        <p:blipFill>
          <a:blip r:embed="rId3"/>
          <a:srcRect b="6522"/>
          <a:stretch>
            <a:fillRect/>
          </a:stretch>
        </p:blipFill>
        <p:spPr bwMode="auto">
          <a:xfrm>
            <a:off x="714348" y="2571744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09" t="33824" r="2940" b="4411"/>
          <a:stretch>
            <a:fillRect/>
          </a:stretch>
        </p:blipFill>
        <p:spPr>
          <a:xfrm>
            <a:off x="1357290" y="2214554"/>
            <a:ext cx="6072230" cy="29289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072230" cy="80012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Флаг и герб Бельгии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972452" cy="177683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Брюссель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большой красивый город. Много необычных зданий, что кажется, попал в сказку.</a:t>
            </a:r>
            <a:r>
              <a:rPr kumimoji="0" lang="ru-RU" sz="4200" b="0" kern="1200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dk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23 из 1065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БрюссельСтолица Объединенной Европы.В Брюсселе заседает Европарламент. Находитс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3714776" cy="3214710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12542293" y="1132764"/>
            <a:ext cx="436343" cy="1337096"/>
          </a:xfrm>
          <a:custGeom>
            <a:avLst/>
            <a:gdLst>
              <a:gd name="connsiteX0" fmla="*/ 0 w 436343"/>
              <a:gd name="connsiteY0" fmla="*/ 0 h 1337096"/>
              <a:gd name="connsiteX1" fmla="*/ 13647 w 436343"/>
              <a:gd name="connsiteY1" fmla="*/ 232012 h 1337096"/>
              <a:gd name="connsiteX2" fmla="*/ 109182 w 436343"/>
              <a:gd name="connsiteY2" fmla="*/ 545911 h 1337096"/>
              <a:gd name="connsiteX3" fmla="*/ 163773 w 436343"/>
              <a:gd name="connsiteY3" fmla="*/ 723332 h 1337096"/>
              <a:gd name="connsiteX4" fmla="*/ 232011 w 436343"/>
              <a:gd name="connsiteY4" fmla="*/ 846161 h 1337096"/>
              <a:gd name="connsiteX5" fmla="*/ 245659 w 436343"/>
              <a:gd name="connsiteY5" fmla="*/ 900752 h 1337096"/>
              <a:gd name="connsiteX6" fmla="*/ 341194 w 436343"/>
              <a:gd name="connsiteY6" fmla="*/ 1105469 h 1337096"/>
              <a:gd name="connsiteX7" fmla="*/ 368489 w 436343"/>
              <a:gd name="connsiteY7" fmla="*/ 1187355 h 1337096"/>
              <a:gd name="connsiteX8" fmla="*/ 382137 w 436343"/>
              <a:gd name="connsiteY8" fmla="*/ 1228299 h 1337096"/>
              <a:gd name="connsiteX9" fmla="*/ 409432 w 436343"/>
              <a:gd name="connsiteY9" fmla="*/ 1269242 h 1337096"/>
              <a:gd name="connsiteX10" fmla="*/ 423080 w 436343"/>
              <a:gd name="connsiteY10" fmla="*/ 1323833 h 1337096"/>
              <a:gd name="connsiteX11" fmla="*/ 368489 w 436343"/>
              <a:gd name="connsiteY11" fmla="*/ 1228299 h 133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6343" h="1337096">
                <a:moveTo>
                  <a:pt x="0" y="0"/>
                </a:moveTo>
                <a:cubicBezTo>
                  <a:pt x="4549" y="77337"/>
                  <a:pt x="184" y="155720"/>
                  <a:pt x="13647" y="232012"/>
                </a:cubicBezTo>
                <a:cubicBezTo>
                  <a:pt x="25101" y="296919"/>
                  <a:pt x="79559" y="457043"/>
                  <a:pt x="109182" y="545911"/>
                </a:cubicBezTo>
                <a:cubicBezTo>
                  <a:pt x="123556" y="632160"/>
                  <a:pt x="118149" y="639688"/>
                  <a:pt x="163773" y="723332"/>
                </a:cubicBezTo>
                <a:cubicBezTo>
                  <a:pt x="229039" y="842985"/>
                  <a:pt x="185903" y="707838"/>
                  <a:pt x="232011" y="846161"/>
                </a:cubicBezTo>
                <a:cubicBezTo>
                  <a:pt x="237943" y="863956"/>
                  <a:pt x="238445" y="883438"/>
                  <a:pt x="245659" y="900752"/>
                </a:cubicBezTo>
                <a:cubicBezTo>
                  <a:pt x="366692" y="1191231"/>
                  <a:pt x="240841" y="844554"/>
                  <a:pt x="341194" y="1105469"/>
                </a:cubicBezTo>
                <a:cubicBezTo>
                  <a:pt x="351523" y="1132323"/>
                  <a:pt x="359391" y="1160060"/>
                  <a:pt x="368489" y="1187355"/>
                </a:cubicBezTo>
                <a:cubicBezTo>
                  <a:pt x="373038" y="1201003"/>
                  <a:pt x="374157" y="1216329"/>
                  <a:pt x="382137" y="1228299"/>
                </a:cubicBezTo>
                <a:lnTo>
                  <a:pt x="409432" y="1269242"/>
                </a:lnTo>
                <a:cubicBezTo>
                  <a:pt x="413981" y="1287439"/>
                  <a:pt x="436343" y="1337096"/>
                  <a:pt x="423080" y="1323833"/>
                </a:cubicBezTo>
                <a:cubicBezTo>
                  <a:pt x="397145" y="1297898"/>
                  <a:pt x="368489" y="1228299"/>
                  <a:pt x="368489" y="122829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Бельгия славится своими кружевамиРаботы бельгийского художника Пауэла Рубенса"/>
          <p:cNvPicPr>
            <a:picLocks noChangeAspect="1" noChangeArrowheads="1"/>
          </p:cNvPicPr>
          <p:nvPr/>
        </p:nvPicPr>
        <p:blipFill>
          <a:blip r:embed="rId2"/>
          <a:srcRect b="11388"/>
          <a:stretch>
            <a:fillRect/>
          </a:stretch>
        </p:blipFill>
        <p:spPr bwMode="auto">
          <a:xfrm>
            <a:off x="1500166" y="1714488"/>
            <a:ext cx="6786611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071670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Бельгия славится своими кружевами. Работы бельгийского художника </a:t>
            </a:r>
            <a:r>
              <a:rPr lang="ru-RU" sz="2000" b="1" dirty="0" err="1" smtClean="0">
                <a:solidFill>
                  <a:schemeClr val="bg1"/>
                </a:solidFill>
              </a:rPr>
              <a:t>Пауэла</a:t>
            </a:r>
            <a:r>
              <a:rPr lang="ru-RU" sz="2000" b="1" dirty="0" smtClean="0">
                <a:solidFill>
                  <a:schemeClr val="bg1"/>
                </a:solidFill>
              </a:rPr>
              <a:t> Рубенса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Знаменитый Манекен Пис, писающий мальчик. Символ Брюсселя и Бельгии."/>
          <p:cNvPicPr>
            <a:picLocks noChangeAspect="1" noChangeArrowheads="1"/>
          </p:cNvPicPr>
          <p:nvPr/>
        </p:nvPicPr>
        <p:blipFill>
          <a:blip r:embed="rId2"/>
          <a:srcRect r="39286"/>
          <a:stretch>
            <a:fillRect/>
          </a:stretch>
        </p:blipFill>
        <p:spPr bwMode="auto">
          <a:xfrm>
            <a:off x="2357422" y="1928802"/>
            <a:ext cx="3643338" cy="44909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000232" y="5000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Знаменитый Манекен </a:t>
            </a:r>
            <a:r>
              <a:rPr lang="ru-RU" sz="2400" dirty="0" err="1" smtClean="0">
                <a:solidFill>
                  <a:schemeClr val="bg1"/>
                </a:solidFill>
              </a:rPr>
              <a:t>Пис</a:t>
            </a:r>
            <a:r>
              <a:rPr lang="ru-RU" sz="2400" dirty="0" smtClean="0">
                <a:solidFill>
                  <a:schemeClr val="bg1"/>
                </a:solidFill>
              </a:rPr>
              <a:t>, писающий мальчик. Символ Брюсселя и Бельгии.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42" y="1524000"/>
            <a:ext cx="8229600" cy="45720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Столица Амстердам.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Глава государства: королева </a:t>
            </a:r>
            <a:r>
              <a:rPr lang="ru-RU" dirty="0" err="1" smtClean="0"/>
              <a:t>Беатрикс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Язык: нидерландский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/>
              <a:t>Нидерланды (Голландия)</a:t>
            </a:r>
            <a:endParaRPr lang="ru-RU" sz="4000" dirty="0"/>
          </a:p>
        </p:txBody>
      </p:sp>
      <p:pic>
        <p:nvPicPr>
          <p:cNvPr id="7" name="Picture 4" descr="Картинка 41 из 107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28934"/>
            <a:ext cx="2928958" cy="276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ОЛИЦА Нидерландов - АМСТЕРДАМГОСУДАРСТВЕННЫЙ ЯЗЫК :нидерландскийГЛАВА ГОСУДАРС"/>
          <p:cNvPicPr/>
          <p:nvPr/>
        </p:nvPicPr>
        <p:blipFill>
          <a:blip r:embed="rId3"/>
          <a:srcRect l="69677" t="35776"/>
          <a:stretch>
            <a:fillRect/>
          </a:stretch>
        </p:blipFill>
        <p:spPr bwMode="auto">
          <a:xfrm>
            <a:off x="1071538" y="3071810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28992" y="5357826"/>
            <a:ext cx="4448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Бог создал воду, а голландцы берега»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520</TotalTime>
  <Words>219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Цель: Создать образ стран   Бенилюкса. </vt:lpstr>
      <vt:lpstr>Бенилюкс-это сокращенное название трех стран:</vt:lpstr>
      <vt:lpstr>Столица Брюссель Глава государства: король  Язык: французский, фламандский</vt:lpstr>
      <vt:lpstr>Флаг и герб Бельгии</vt:lpstr>
      <vt:lpstr>Брюссель – это большой красивый город. Много необычных зданий, что кажется, попал в сказку. </vt:lpstr>
      <vt:lpstr>Слайд 7</vt:lpstr>
      <vt:lpstr>Слайд 8</vt:lpstr>
      <vt:lpstr>Нидерланды (Голландия)</vt:lpstr>
      <vt:lpstr>Флаг и герб Нидерландам</vt:lpstr>
      <vt:lpstr>Нидерланды – страна каналов</vt:lpstr>
      <vt:lpstr>Страна - велосипедов</vt:lpstr>
      <vt:lpstr>Страна - тюльпанов</vt:lpstr>
      <vt:lpstr>В Нидерландах делают разные сорта голландского сыра</vt:lpstr>
      <vt:lpstr>Мельницы - символ Голландии</vt:lpstr>
      <vt:lpstr>Люксембург </vt:lpstr>
      <vt:lpstr>Герб и флаг Люксембурга</vt:lpstr>
      <vt:lpstr>Площадь в Люксембурге</vt:lpstr>
      <vt:lpstr>Бенилюкс</vt:lpstr>
      <vt:lpstr>Спасибо за внимания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54</cp:revision>
  <dcterms:created xsi:type="dcterms:W3CDTF">2016-02-15T05:11:20Z</dcterms:created>
  <dcterms:modified xsi:type="dcterms:W3CDTF">2016-02-16T16:30:29Z</dcterms:modified>
</cp:coreProperties>
</file>