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2" r:id="rId2"/>
    <p:sldId id="256" r:id="rId3"/>
    <p:sldId id="259" r:id="rId4"/>
    <p:sldId id="257" r:id="rId5"/>
    <p:sldId id="258" r:id="rId6"/>
    <p:sldId id="261" r:id="rId7"/>
    <p:sldId id="260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18" y="522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52530-4142-4ED1-B3CA-7667DD675DE8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C25FA-0BC9-4580-BBB5-9BA7FD948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C25FA-0BC9-4580-BBB5-9BA7FD948EF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C25FA-0BC9-4580-BBB5-9BA7FD948E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C25FA-0BC9-4580-BBB5-9BA7FD948EF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 advTm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87;&#1088;&#1080;&#1083;&#1086;&#1078;&#1077;&#1085;&#1080;&#1077;%201.docx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76;&#1077;&#1090;&#1089;&#1090;&#1074;&#1086;%20&#1048;&#1074;&#1072;&#1085;&#1072;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../../../&#1074;&#1080;&#1076;&#1077;&#1086;%20&#1080;&#1079;%20&#1085;&#1077;&#1090;&#1072;/&#1073;&#1086;&#1103;&#1088;&#1089;&#1082;&#1086;&#1077;%20&#1087;&#1088;&#1072;&#1074;&#1083;&#1077;&#1085;&#1080;&#1077;.avi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88;&#1086;&#1083;&#1080;&#1082;%20&#1080;&#1084;&#1103;%20&#1056;&#1086;&#1089;&#1089;&#1080;&#1080;.tm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deo.mail.ru/mail/evolenkoklychaslan.nelli/4711/10815.html&#1084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Иван Васильевич  Грозный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 and Settings\учитель\Рабочий стол\Иван Грозный\NP6CA67NANACAW2G68DCA8H2OY6CAZMWNYZCAZ551N6CA5LD5MTCA55W2TACADZXSXFCA60KAC6CAM3DGUGCAW5DKIUCA357T04CAKQP7HCCA4KH2ROCAX3I86ACAGAKLQSCA8V235QCA8O1619CAOHUSRD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643042" y="1357298"/>
            <a:ext cx="5572164" cy="521497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 1  этап -1533-1538 гг. </a:t>
            </a:r>
            <a:r>
              <a:rPr lang="ru-RU" sz="4400" i="1" dirty="0" smtClean="0">
                <a:solidFill>
                  <a:srgbClr val="FF0000"/>
                </a:solidFill>
                <a:hlinkClick r:id="rId3" action="ppaction://hlinkfile"/>
              </a:rPr>
              <a:t>Регентство</a:t>
            </a:r>
            <a:r>
              <a:rPr lang="ru-RU" sz="4400" i="1" dirty="0" smtClean="0">
                <a:solidFill>
                  <a:srgbClr val="FF0000"/>
                </a:solidFill>
              </a:rPr>
              <a:t> Елены Глинской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Борьба с братьями Василия </a:t>
            </a:r>
            <a:r>
              <a:rPr lang="en-US" dirty="0" smtClean="0">
                <a:solidFill>
                  <a:srgbClr val="002060"/>
                </a:solidFill>
              </a:rPr>
              <a:t>III  ( </a:t>
            </a:r>
            <a:r>
              <a:rPr lang="ru-RU" dirty="0" smtClean="0">
                <a:solidFill>
                  <a:srgbClr val="002060"/>
                </a:solidFill>
              </a:rPr>
              <a:t>Юрием Дмитровским и Андреем Старицким) –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Казнены;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hlinkClick r:id="rId3" action="ppaction://hlinkfile"/>
              </a:rPr>
              <a:t>Реформы</a:t>
            </a:r>
            <a:r>
              <a:rPr lang="ru-RU" sz="3200" b="1" i="1" dirty="0" smtClean="0">
                <a:solidFill>
                  <a:srgbClr val="FF0000"/>
                </a:solidFill>
              </a:rPr>
              <a:t> Елены Глинской: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Денежная реформа( утверждение единой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общегосударственной системы счета. Введение копейки.)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Унификация всех мер.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Укрепление Москвы. Строительство  стен Китай-города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 2 этап  - 1538 -1547 гг. Боярское правление;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 and Settings\учитель\Рабочий стол\Иван Грозный\Макарий и Иван.jpg">
            <a:hlinkClick r:id="rId2" action="ppaction://hlinkfile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Борьба за власть боярских группировок Шуйских и Бельских.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Пагубное влияние оказывали  на психику малолетнего Ивана.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Дестабилизация положения в стране.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3 этап  - 1547  -1564 гг. Реформы Избранной рады ;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Венчание Ивана Васильевича на Российский престол 16. 01. 1547 года.</a:t>
            </a: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Причины  и значения венчания: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-уравнивало по чину Ивана</a:t>
            </a:r>
            <a:r>
              <a:rPr lang="en-US" sz="2000" b="1" i="1" dirty="0" smtClean="0">
                <a:solidFill>
                  <a:srgbClr val="002060"/>
                </a:solidFill>
              </a:rPr>
              <a:t>IV</a:t>
            </a:r>
            <a:r>
              <a:rPr lang="ru-RU" sz="2000" b="1" i="1" dirty="0" smtClean="0">
                <a:solidFill>
                  <a:srgbClr val="002060"/>
                </a:solidFill>
              </a:rPr>
              <a:t> с восточными соседями( ханами бывшей Золотой Орды);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-превращение Руси в Российское государство  как бы предопределило ее значение как «Третьего Рима» -центра православия после падения Византии;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-царский титул ставил Ивана </a:t>
            </a:r>
            <a:r>
              <a:rPr lang="en-US" sz="2000" b="1" i="1" dirty="0" smtClean="0">
                <a:solidFill>
                  <a:srgbClr val="002060"/>
                </a:solidFill>
              </a:rPr>
              <a:t>IV</a:t>
            </a:r>
            <a:r>
              <a:rPr lang="ru-RU" sz="2000" b="1" i="1" dirty="0" smtClean="0">
                <a:solidFill>
                  <a:srgbClr val="002060"/>
                </a:solidFill>
              </a:rPr>
              <a:t> выше европейских королей;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-провозглашение Ивана Грозного царем резко возвысило его над другими русскими князьями, что прекратило борьбу за власть;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- ритуал венчания Ивана Васильевича на царство имел значение для православной церкви. Утверждая единодержавие и возвышая авторитет самодержца как наместника Бога.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42889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Таблица: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реформы Ивана</a:t>
            </a:r>
            <a:r>
              <a:rPr lang="en-US" sz="4400" dirty="0" smtClean="0">
                <a:solidFill>
                  <a:srgbClr val="FF0000"/>
                </a:solidFill>
              </a:rPr>
              <a:t> IV</a:t>
            </a:r>
            <a:r>
              <a:rPr lang="ru-RU" sz="4400" dirty="0" smtClean="0">
                <a:solidFill>
                  <a:srgbClr val="FF0000"/>
                </a:solidFill>
              </a:rPr>
              <a:t> и Избранной рады</a:t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2714625"/>
          <a:ext cx="8715438" cy="23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809895"/>
                <a:gridCol w="3000397"/>
              </a:tblGrid>
              <a:tr h="109205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Название реформы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 год ее введения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Содержание реформы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Значение и последствия реформы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32698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32698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221457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Тема  </a:t>
            </a:r>
            <a:r>
              <a:rPr lang="ru-RU" dirty="0" smtClean="0">
                <a:solidFill>
                  <a:srgbClr val="FF0000"/>
                </a:solidFill>
              </a:rPr>
              <a:t>: «Россия в эпоху Ивана  Грозного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1533-1584 годы»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199714"/>
            <a:ext cx="4405314" cy="365828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Не сияет на небе солнце красное,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Не любуются им тучки синие: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То за трапезой сидит  во златом венце,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Сидит грозный царь  Иван Васильевич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/М.Ю. Лермонтов/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7" name="Picture 3" descr="d:\Documents and Settings\учитель\Рабочий стол\Иван Грозный\4RZCAV2CN0SCAH8RYEOCADG01BXCAMDC12FCAGCZGPRCA433QDCCAHJ7MH5CAB5RR8FCAA1TL6HCAFB3ID5CAXY4W70CAH5A8V4CAYLTTZACAKAZLETCAHFMGZKCAH1IQ0KCAY775DACAKGONGWCAHRP2Z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496"/>
            <a:ext cx="4185220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219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Цели и задачи темы: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Сформировать  представление об исторической эпохе, в которой протекала деятельность Ивана Грозного, осознание ее противоречивости;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Обратить внимание, на изменения в политической жизни страны в </a:t>
            </a:r>
            <a:r>
              <a:rPr lang="en-US" b="1" i="1" dirty="0" smtClean="0">
                <a:solidFill>
                  <a:srgbClr val="002060"/>
                </a:solidFill>
              </a:rPr>
              <a:t>XVI</a:t>
            </a:r>
            <a:r>
              <a:rPr lang="ru-RU" b="1" i="1" dirty="0" smtClean="0">
                <a:solidFill>
                  <a:srgbClr val="002060"/>
                </a:solidFill>
              </a:rPr>
              <a:t> веке;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Оценить реформы и опричнину, которые были проведены Иваном Васильевичем;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Способствовать формированию оценочных суждений об эпохе Ивана Грозного, побудить учащихся к размышлению над трагической страницей отечественной истории.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ПЛАН  ИЗУЧЕНИЕ  ТЕМЫ: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Внутренняя политика Ивана Грозного: «Реформы Избранной Рады»;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Опричнина;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Внешняя политика России в </a:t>
            </a:r>
            <a:r>
              <a:rPr lang="en-US" sz="3600" b="1" i="1" dirty="0" smtClean="0">
                <a:solidFill>
                  <a:srgbClr val="002060"/>
                </a:solidFill>
              </a:rPr>
              <a:t>xvi </a:t>
            </a:r>
            <a:r>
              <a:rPr lang="ru-RU" sz="3600" b="1" i="1" dirty="0" smtClean="0">
                <a:solidFill>
                  <a:srgbClr val="002060"/>
                </a:solidFill>
              </a:rPr>
              <a:t>веке;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Последствия и значение правления Ивана Васильевича.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Проблемные  вопросы по теме: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490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Иван Грозный – реформатор или сумасшедший тиран?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В чем вы видите несоответствие между реформами Ивана Грозного и плачевным состоянием России в конце его правления?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Можно ли назвать опричнину реформой? Чем она отличается от всех других преобразований Ивана </a:t>
            </a:r>
            <a:r>
              <a:rPr lang="en-US" sz="3200" b="1" i="1" dirty="0" smtClean="0">
                <a:solidFill>
                  <a:srgbClr val="002060"/>
                </a:solidFill>
              </a:rPr>
              <a:t>IV</a:t>
            </a:r>
            <a:r>
              <a:rPr lang="ru-RU" sz="3200" b="1" i="1" dirty="0" smtClean="0">
                <a:solidFill>
                  <a:srgbClr val="002060"/>
                </a:solidFill>
              </a:rPr>
              <a:t>?</a:t>
            </a: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Основные понятия :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i="1" dirty="0" smtClean="0">
                <a:solidFill>
                  <a:schemeClr val="tx2">
                    <a:lumMod val="10000"/>
                  </a:schemeClr>
                </a:solidFill>
              </a:rPr>
              <a:t>Реформа </a:t>
            </a:r>
            <a:r>
              <a:rPr lang="ru-RU" b="1" i="1" dirty="0" smtClean="0">
                <a:solidFill>
                  <a:srgbClr val="002060"/>
                </a:solidFill>
              </a:rPr>
              <a:t>– это преобразование  какой либо стороны общественной жизни, не уничтожая основ существующих  социально – экономических  и политических структур.</a:t>
            </a:r>
          </a:p>
          <a:p>
            <a:r>
              <a:rPr lang="ru-RU" sz="3000" b="1" i="1" dirty="0" smtClean="0">
                <a:solidFill>
                  <a:schemeClr val="tx2">
                    <a:lumMod val="10000"/>
                  </a:schemeClr>
                </a:solidFill>
              </a:rPr>
              <a:t>Сословно – представительная  монархия</a:t>
            </a:r>
            <a:r>
              <a:rPr lang="ru-RU" b="1" i="1" dirty="0" smtClean="0">
                <a:solidFill>
                  <a:srgbClr val="002060"/>
                </a:solidFill>
              </a:rPr>
              <a:t>- форма феодального государства, при которой власть монарха  сочетается с органами сословного представительства (Земские соборы).</a:t>
            </a:r>
          </a:p>
          <a:p>
            <a:r>
              <a:rPr lang="ru-RU" sz="3000" b="1" i="1" dirty="0" smtClean="0">
                <a:solidFill>
                  <a:schemeClr val="tx2">
                    <a:lumMod val="10000"/>
                  </a:schemeClr>
                </a:solidFill>
              </a:rPr>
              <a:t>Опричнина (опричь- кроме)- </a:t>
            </a:r>
            <a:r>
              <a:rPr lang="ru-RU" b="1" i="1" dirty="0" smtClean="0">
                <a:solidFill>
                  <a:srgbClr val="002060"/>
                </a:solidFill>
              </a:rPr>
              <a:t>политика Ивана Грозного, приведшая к разделу земель русского государства на Земские(боярские) и опричные(государев  удел) с царским двором и особым войском. Сопровождалась террором и репрессиями как средством достижения политических целей.</a:t>
            </a:r>
          </a:p>
          <a:p>
            <a:pPr>
              <a:buNone/>
            </a:pP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smtClean="0">
                <a:solidFill>
                  <a:srgbClr val="FF0000"/>
                </a:solidFill>
              </a:rPr>
              <a:t>Тема</a:t>
            </a:r>
            <a:r>
              <a:rPr lang="ru-RU" sz="4400" b="1" smtClean="0">
                <a:solidFill>
                  <a:srgbClr val="FF0000"/>
                </a:solidFill>
              </a:rPr>
              <a:t> 1урока</a:t>
            </a:r>
            <a:r>
              <a:rPr lang="ru-RU" sz="4400" b="1" dirty="0" smtClean="0">
                <a:solidFill>
                  <a:srgbClr val="FF0000"/>
                </a:solidFill>
              </a:rPr>
              <a:t>: « Внутренняя </a:t>
            </a:r>
            <a:r>
              <a:rPr lang="ru-RU" sz="4400" dirty="0" smtClean="0">
                <a:solidFill>
                  <a:srgbClr val="FF0000"/>
                </a:solidFill>
              </a:rPr>
              <a:t>п</a:t>
            </a:r>
            <a:r>
              <a:rPr lang="ru-RU" sz="4400" b="1" dirty="0" smtClean="0">
                <a:solidFill>
                  <a:srgbClr val="FF0000"/>
                </a:solidFill>
              </a:rPr>
              <a:t>олитика России в</a:t>
            </a:r>
            <a:r>
              <a:rPr lang="en-US" sz="4400" b="1" dirty="0" smtClean="0">
                <a:solidFill>
                  <a:srgbClr val="FF0000"/>
                </a:solidFill>
              </a:rPr>
              <a:t> XVI </a:t>
            </a:r>
            <a:r>
              <a:rPr lang="ru-RU" sz="4400" b="1" dirty="0" smtClean="0">
                <a:solidFill>
                  <a:srgbClr val="FF0000"/>
                </a:solidFill>
              </a:rPr>
              <a:t>веке»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План урока :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Этапы правления  Ивана Васильевича </a:t>
            </a:r>
            <a:r>
              <a:rPr lang="en-US" sz="3200" dirty="0" smtClean="0">
                <a:solidFill>
                  <a:srgbClr val="002060"/>
                </a:solidFill>
              </a:rPr>
              <a:t>IV</a:t>
            </a:r>
            <a:r>
              <a:rPr lang="ru-RU" sz="32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   1  этап -1533-1538 гг. Регенство Елены Глинской;</a:t>
            </a:r>
          </a:p>
          <a:p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   2 этап  - 1538 -1547 гг. Боярское правление;</a:t>
            </a:r>
          </a:p>
          <a:p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   3 этап  - 1547  -1564 гг. Реформы Избранной рады ;</a:t>
            </a:r>
          </a:p>
          <a:p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   4 этап  - 1565  - 1572 гг. Опричнина.</a:t>
            </a:r>
          </a:p>
          <a:p>
            <a:endParaRPr lang="ru-RU" dirty="0"/>
          </a:p>
        </p:txBody>
      </p:sp>
      <p:pic>
        <p:nvPicPr>
          <p:cNvPr id="1027" name="Picture 3" descr="d:\Documents and Settings\учитель\Рабочий стол\Иван Грозный\TKOCA697BO0CA2S9C2SCANHR70NCAAXTZYMCAVFBZSPCA2PVE0ICACMQHLJCA2146OCCA18Q5G1CAFR8NVXCAEZTQ41CAYXLTQ7CA52FYL6CAX3I7IJCAGD4EA1CAU2K69ZCA74BG9ECAIK4MI5CA1224N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071942"/>
            <a:ext cx="2286016" cy="2661253"/>
          </a:xfrm>
          <a:prstGeom prst="rect">
            <a:avLst/>
          </a:prstGeom>
          <a:noFill/>
        </p:spPr>
      </p:pic>
      <p:pic>
        <p:nvPicPr>
          <p:cNvPr id="1028" name="Picture 4" descr="d:\Documents and Settings\учитель\Рабочий стол\Иван Грозный\HDSCAT4VXYRCA32VF20CAUA3CYBCADSWHA6CA173ATLCATGIMSJCAH62IQFCAG3968BCADB7M4CCAXS46GOCALO6XWICAFCI0ABCAVHNN84CAGDGRLKCAZI9OSSCA2SEN44CAPB0TGICAD30CJNCAKJWGE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500570"/>
            <a:ext cx="3429024" cy="22132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Autofit/>
          </a:bodyPr>
          <a:lstStyle/>
          <a:p>
            <a:r>
              <a:rPr lang="ru-RU" sz="4400" u="sng" dirty="0" smtClean="0">
                <a:solidFill>
                  <a:srgbClr val="FF0000"/>
                </a:solidFill>
              </a:rPr>
              <a:t>Родословная московских князей</a:t>
            </a:r>
            <a:endParaRPr lang="ru-RU" sz="4400" u="sng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1643050"/>
            <a:ext cx="2928958" cy="50006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Иван</a:t>
            </a:r>
            <a:r>
              <a:rPr lang="en-US" dirty="0" smtClean="0">
                <a:solidFill>
                  <a:srgbClr val="002060"/>
                </a:solidFill>
              </a:rPr>
              <a:t> III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500306"/>
            <a:ext cx="1285884" cy="7143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Иван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Молодой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714752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500306"/>
            <a:ext cx="1500198" cy="7143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Василий</a:t>
            </a:r>
            <a:r>
              <a:rPr lang="en-US" dirty="0" smtClean="0">
                <a:solidFill>
                  <a:srgbClr val="002060"/>
                </a:solidFill>
              </a:rPr>
              <a:t> III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571744"/>
            <a:ext cx="1357322" cy="50006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Юрий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2571744"/>
            <a:ext cx="1428760" cy="114300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Андрей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Удельный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Князь Старицкий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3643314"/>
            <a:ext cx="1414466" cy="85725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Елена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Глинская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4143380"/>
            <a:ext cx="1928826" cy="50006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Иван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5072074"/>
            <a:ext cx="2000264" cy="9144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Анастасия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Захарьева-Юрьева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00892" y="4429132"/>
            <a:ext cx="1343028" cy="64294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Владимир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1785918" y="2071678"/>
            <a:ext cx="1643074" cy="35719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893339" y="232171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894133" y="2320917"/>
            <a:ext cx="357190" cy="158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0"/>
          </p:cNvCxnSpPr>
          <p:nvPr/>
        </p:nvCxnSpPr>
        <p:spPr>
          <a:xfrm rot="5400000">
            <a:off x="5411398" y="2339572"/>
            <a:ext cx="428626" cy="3571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429388" y="2143116"/>
            <a:ext cx="1143008" cy="35719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3999702" y="3429000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12" idx="0"/>
          </p:cNvCxnSpPr>
          <p:nvPr/>
        </p:nvCxnSpPr>
        <p:spPr>
          <a:xfrm rot="5400000">
            <a:off x="1982373" y="3268265"/>
            <a:ext cx="928694" cy="821537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0800000" flipV="1">
            <a:off x="2857488" y="3714752"/>
            <a:ext cx="1000132" cy="42862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1678761" y="4822041"/>
            <a:ext cx="500066" cy="158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0" idx="2"/>
          </p:cNvCxnSpPr>
          <p:nvPr/>
        </p:nvCxnSpPr>
        <p:spPr>
          <a:xfrm rot="5400000">
            <a:off x="7250925" y="4036223"/>
            <a:ext cx="642942" cy="158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Иван Грозный – имя России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7" descr="d:\Documents and Settings\учитель\Рабочий стол\Иван Грозный\Иван 4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77360"/>
            <a:ext cx="5429288" cy="4430798"/>
          </a:xfrm>
          <a:prstGeom prst="rect">
            <a:avLst/>
          </a:prstGeom>
          <a:noFill/>
        </p:spPr>
      </p:pic>
      <p:pic>
        <p:nvPicPr>
          <p:cNvPr id="4" name="Picture 7" descr="d:\Documents and Settings\учитель\Рабочий стол\Иван Грозный\Иван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00174"/>
            <a:ext cx="5429288" cy="45736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6143644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http://video.mail.ru/mail/evolenkoklychaslan.nelli/4711/10815.html</a:t>
            </a:r>
            <a:r>
              <a:rPr lang="ru-RU" dirty="0" smtClean="0">
                <a:hlinkClick r:id="rId4"/>
              </a:rPr>
              <a:t>м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1202</TotalTime>
  <Words>588</Words>
  <PresentationFormat>Экран (4:3)</PresentationFormat>
  <Paragraphs>76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Иван Васильевич  Грозный</vt:lpstr>
      <vt:lpstr>Тема  : «Россия в эпоху Ивана  Грозного 1533-1584 годы»</vt:lpstr>
      <vt:lpstr>Цели и задачи темы:</vt:lpstr>
      <vt:lpstr>ПЛАН  ИЗУЧЕНИЕ  ТЕМЫ:</vt:lpstr>
      <vt:lpstr>Проблемные  вопросы по теме:</vt:lpstr>
      <vt:lpstr>Основные понятия :</vt:lpstr>
      <vt:lpstr>Тема 1урока: « Внутренняя политика России в XVI веке»</vt:lpstr>
      <vt:lpstr>Родословная московских князей</vt:lpstr>
      <vt:lpstr>Иван Грозный – имя России</vt:lpstr>
      <vt:lpstr> 1  этап -1533-1538 гг. Регентство Елены Глинской</vt:lpstr>
      <vt:lpstr> 2 этап  - 1538 -1547 гг. Боярское правление;</vt:lpstr>
      <vt:lpstr> 3 этап  - 1547  -1564 гг. Реформы Избранной рады ;</vt:lpstr>
      <vt:lpstr>Таблица: реформы Ивана IV и Избранной рады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в эпоху Ивана  Грозного 1533-1584</dc:title>
  <cp:lastModifiedBy>№1_kab101</cp:lastModifiedBy>
  <cp:revision>132</cp:revision>
  <dcterms:modified xsi:type="dcterms:W3CDTF">2011-11-25T10:18:05Z</dcterms:modified>
</cp:coreProperties>
</file>