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97" autoAdjust="0"/>
  </p:normalViewPr>
  <p:slideViewPr>
    <p:cSldViewPr>
      <p:cViewPr>
        <p:scale>
          <a:sx n="66" d="100"/>
          <a:sy n="66" d="100"/>
        </p:scale>
        <p:origin x="-1278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87567-D634-413D-BB14-B421918DCED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C16A3-42A6-4CB9-B964-1D5362D55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16A3-42A6-4CB9-B964-1D5362D55EB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16A3-42A6-4CB9-B964-1D5362D55EB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783E51-7205-461D-A511-14FFFCD92269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2E5263-F143-4631-AE43-1445ED9182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88;&#1086;&#1083;&#1080;&#1082;%20&#1080;&#1084;&#1103;%20&#1056;&#1086;&#1089;&#1089;&#1080;&#1080;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mail.ru/mail/evolenkoklychaslan.nelli/4711/10815.html&#1084;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Второй  период  правления  Ивана Грозного 1565 -1584 гг.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ocuments and Settings\учитель\Рабочий стол\Иван Грозный\Иван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357718" cy="500066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504351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Не сияет на небе солнце красное,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Не любуются им тучки синие: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То за трапезой сидит  во златом венце,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Сидит грозный царь  Иван Васильевич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/М.Ю. Лермонтов/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ван Грозный\карты\3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00962"/>
            <a:ext cx="8715436" cy="5457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Внешняя  политика  Ивана Грозного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61488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Западное направление                                  южное направление                               восточное правление</a:t>
            </a:r>
          </a:p>
          <a:p>
            <a:pPr>
              <a:buNone/>
            </a:pPr>
            <a:endParaRPr lang="ru-RU" sz="1400" b="1" i="1" dirty="0" smtClean="0"/>
          </a:p>
          <a:p>
            <a:pPr>
              <a:buNone/>
            </a:pPr>
            <a:endParaRPr lang="ru-RU" sz="1400" b="1" i="1" dirty="0" smtClean="0"/>
          </a:p>
          <a:p>
            <a:pPr>
              <a:buNone/>
            </a:pPr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-выход  в Балтийское море,                      - защита южных рубежей             - борьба с Казанским, </a:t>
            </a:r>
          </a:p>
          <a:p>
            <a:pPr>
              <a:buNone/>
            </a:pPr>
            <a:endParaRPr lang="ru-RU" sz="14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sz="14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Возврат русских земель                             страны, борьба с крымским         Астраханским, Сибирским</a:t>
            </a:r>
          </a:p>
          <a:p>
            <a:pPr>
              <a:buNone/>
            </a:pPr>
            <a:endParaRPr lang="ru-RU" sz="14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sz="14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На западных границах.                                 Ханством.                                                               Ханствами.</a:t>
            </a:r>
          </a:p>
          <a:p>
            <a:pPr>
              <a:buNone/>
            </a:pPr>
            <a:endParaRPr lang="ru-RU" sz="14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sz="14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Основные  направления  и задачи  внешней  политики: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571604" y="1500174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750463" y="1964521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6286512" y="1428736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822299" y="31067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251323" y="3106735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7323157" y="31067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Иван Грозный\карты\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8643998" cy="5929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Россия  в </a:t>
            </a:r>
            <a:r>
              <a:rPr lang="en-US" b="1" dirty="0" smtClean="0">
                <a:solidFill>
                  <a:srgbClr val="FF0000"/>
                </a:solidFill>
              </a:rPr>
              <a:t>XVI </a:t>
            </a:r>
            <a:r>
              <a:rPr lang="ru-RU" b="1" dirty="0" smtClean="0">
                <a:solidFill>
                  <a:srgbClr val="FF0000"/>
                </a:solidFill>
              </a:rPr>
              <a:t>веке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323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2286016"/>
                <a:gridCol w="2343152"/>
                <a:gridCol w="2057400"/>
              </a:tblGrid>
              <a:tr h="10239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Дата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Территории присоединенные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Присоединенные</a:t>
                      </a:r>
                      <a:r>
                        <a:rPr lang="ru-RU" baseline="0" dirty="0" smtClean="0">
                          <a:solidFill>
                            <a:srgbClr val="000066"/>
                          </a:solidFill>
                        </a:rPr>
                        <a:t> народы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Насильственное или добровольное вхождение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10239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39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Основные  события  внешней политики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</a:rPr>
              <a:t>Заполнить  таблицу</a:t>
            </a:r>
          </a:p>
          <a:p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</a:rPr>
              <a:t>Параграфы 26, 27 учебника  «история России»  А.Н. Сахаров, В.И. </a:t>
            </a:r>
            <a:r>
              <a:rPr lang="ru-RU" sz="3600" b="1" i="1" dirty="0" err="1" smtClean="0">
                <a:solidFill>
                  <a:schemeClr val="tx2">
                    <a:lumMod val="10000"/>
                  </a:schemeClr>
                </a:solidFill>
              </a:rPr>
              <a:t>Буганов</a:t>
            </a:r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</a:rPr>
              <a:t>Выучить основные термины и понятия по теме.</a:t>
            </a:r>
            <a:endParaRPr lang="ru-RU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Домашнее   задание: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План   урока: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Documents and Settings\учитель\Рабочий стол\Иван Грозный\царь со стрельц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637" y="1643050"/>
            <a:ext cx="4393163" cy="464347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en-US" sz="2800" i="1" dirty="0" smtClean="0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lang="en-US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Введение опричнины, сущность и последствия;</a:t>
            </a:r>
          </a:p>
          <a:p>
            <a:endParaRPr lang="ru-RU" sz="2800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tx2">
                    <a:lumMod val="10000"/>
                  </a:schemeClr>
                </a:solidFill>
              </a:rPr>
              <a:t>II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. Внешняя политика Ивана Грозного. Основные задачи, направления и события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i="1" dirty="0" smtClean="0">
                <a:solidFill>
                  <a:srgbClr val="002060"/>
                </a:solidFill>
              </a:rPr>
              <a:t>Иван Грозный- реформатор или сумасшедший тиран?</a:t>
            </a:r>
          </a:p>
          <a:p>
            <a:r>
              <a:rPr lang="ru-RU" sz="3900" b="1" i="1" dirty="0" smtClean="0">
                <a:solidFill>
                  <a:srgbClr val="002060"/>
                </a:solidFill>
              </a:rPr>
              <a:t>Можно ли назвать опричнину реформой?</a:t>
            </a:r>
          </a:p>
          <a:p>
            <a:r>
              <a:rPr lang="ru-RU" sz="3900" b="1" i="1" dirty="0" smtClean="0">
                <a:solidFill>
                  <a:srgbClr val="002060"/>
                </a:solidFill>
              </a:rPr>
              <a:t>Была ли главная цель опричнины оправдана исторически?</a:t>
            </a:r>
          </a:p>
          <a:p>
            <a:r>
              <a:rPr lang="ru-RU" sz="3900" b="1" i="1" dirty="0" smtClean="0">
                <a:solidFill>
                  <a:srgbClr val="002060"/>
                </a:solidFill>
              </a:rPr>
              <a:t>В чем суть высказывания :-«Добровольно- принудительное присоединение восточных народов к России»?</a:t>
            </a:r>
          </a:p>
          <a:p>
            <a:endParaRPr lang="ru-RU" sz="39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39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Познавательные   вопросы: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Опричнина( опричь-кроме) </a:t>
            </a: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–Условия на которых царь согласился вернуться к правлению. Обособленная территория, которую использовал Иван Грозный для реализации своей политики.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Земщина </a:t>
            </a: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– территория под управлением Боярской думы и приказов.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Крепостное право</a:t>
            </a: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- насильственное прикрепление крестьян к феодалу и земле.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« Заповедные лета» </a:t>
            </a: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– запрет перехода крестьян от  одного феодала к другому в «юрьев день»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Основные   понятия: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Опричнина( опричь-кроме)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–Условия на которых царь согласился вернуться к правлению. Обособленная территория, которую использовал Иван Грозный для реализации своей политики.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«Учреждение это всегда казалось странным, как тем ,кто      страдал от него так и тем , кто его исследовал.»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                          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 / В.О. Ключевский</a:t>
            </a:r>
            <a:r>
              <a:rPr lang="ru-RU" sz="2400" dirty="0" smtClean="0"/>
              <a:t>/</a:t>
            </a:r>
          </a:p>
          <a:p>
            <a:pPr>
              <a:buNone/>
            </a:pPr>
            <a:r>
              <a:rPr lang="ru-RU" smtClean="0"/>
              <a:t>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Опричнина   1565-1572гг.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:\Иван Грозный\опричники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5214974" cy="30562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4786322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video.mail.ru/mail/evolenkoklycaslan.nelli/4711/10815.html</a:t>
            </a:r>
            <a:r>
              <a:rPr lang="ru-RU" dirty="0" smtClean="0">
                <a:hlinkClick r:id="rId4"/>
              </a:rPr>
              <a:t>м</a:t>
            </a:r>
            <a:r>
              <a:rPr lang="en-US" dirty="0" smtClean="0">
                <a:hlinkClick r:id="rId4"/>
              </a:rPr>
              <a:t>h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Иван Грозный видел неудачи своей политики в изменах и мятежах феодальной знати;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Он твердо считал, что России необходима сильная, самодержавная  власть основным препятствием к которой были  боярско –княжеские землевладения и боярские привилегии;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Она давала царю право на неограниченную , самодержавную власть на вверенных ему  - лучших землях.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Причины  введения « опричнины» :</a:t>
            </a:r>
            <a:r>
              <a:rPr lang="ru-RU" sz="4400" dirty="0" smtClean="0"/>
              <a:t>    </a:t>
            </a:r>
            <a:br>
              <a:rPr lang="ru-RU" sz="4400" dirty="0" smtClean="0"/>
            </a:b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( СТОЧКИ ЗРЕНИЯ ЦАРЯ)</a:t>
            </a: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 февраля 1565 года – принят указ о введении опричнины, в соответствии с которым страна была разделена на две части: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4038600" cy="4000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«Опричнина» во главе с Иваном Грозным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Опричное войско              ( 1 тыс. дворян лично подчиненных царю)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Террор по всей стране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714620"/>
            <a:ext cx="4038600" cy="34115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     «Земщина»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во главе с Боярской            думой и системой приказов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428860" y="2071678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786446" y="2071678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965307" y="3750471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679555" y="5392751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715802" y="528559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000496" y="6357958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Последствия   опричнины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Политические</a:t>
            </a:r>
          </a:p>
          <a:p>
            <a:endParaRPr lang="ru-RU" dirty="0" smtClean="0"/>
          </a:p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Усиление политической роли дворянского сословия;</a:t>
            </a:r>
          </a:p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Укрепление режима личной власти царя;</a:t>
            </a:r>
          </a:p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Ликвидация пережитков удельной системы.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Социально –экономические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Хозяйственное разорение страны;</a:t>
            </a:r>
          </a:p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Начало процесса закрепощения государством крестьян ( отмена « Юрьева дня» в 1581 году т.е. введение «Заповедных лет» )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608117" y="210660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394463" y="21780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Н.М. Карамзин « Следствие психического расстройства Ивана Грозного».</a:t>
            </a:r>
          </a:p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С.М. Соловьев – «Борьба и утверждение новых государственных начал против старых родовых».</a:t>
            </a:r>
          </a:p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С.Ф. Платонов – « </a:t>
            </a:r>
            <a:r>
              <a:rPr lang="ru-RU" sz="2400" b="1" i="1" dirty="0" err="1" smtClean="0">
                <a:solidFill>
                  <a:schemeClr val="tx2">
                    <a:lumMod val="10000"/>
                  </a:schemeClr>
                </a:solidFill>
              </a:rPr>
              <a:t>Антибоярская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направленность опричнины».</a:t>
            </a:r>
          </a:p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В.О. Ключевский – «</a:t>
            </a:r>
            <a:r>
              <a:rPr lang="ru-RU" sz="2400" b="1" i="1" dirty="0" err="1" smtClean="0">
                <a:solidFill>
                  <a:schemeClr val="tx2">
                    <a:lumMod val="10000"/>
                  </a:schemeClr>
                </a:solidFill>
              </a:rPr>
              <a:t>Сверхцентрализация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государственной власти».</a:t>
            </a:r>
          </a:p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А.А. Зимин – «</a:t>
            </a:r>
            <a:r>
              <a:rPr lang="ru-RU" sz="2400" b="1" i="1" dirty="0" err="1" smtClean="0">
                <a:solidFill>
                  <a:schemeClr val="tx2">
                    <a:lumMod val="10000"/>
                  </a:schemeClr>
                </a:solidFill>
              </a:rPr>
              <a:t>Антиудельный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и </a:t>
            </a:r>
            <a:r>
              <a:rPr lang="ru-RU" sz="2400" b="1" i="1" dirty="0" err="1" smtClean="0">
                <a:solidFill>
                  <a:schemeClr val="tx2">
                    <a:lumMod val="10000"/>
                  </a:schemeClr>
                </a:solidFill>
              </a:rPr>
              <a:t>антикрестьянский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характер опричнины».</a:t>
            </a:r>
          </a:p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А.Л. </a:t>
            </a:r>
            <a:r>
              <a:rPr lang="ru-RU" sz="2400" b="1" i="1" dirty="0" err="1" smtClean="0">
                <a:solidFill>
                  <a:schemeClr val="tx2">
                    <a:lumMod val="10000"/>
                  </a:schemeClr>
                </a:solidFill>
              </a:rPr>
              <a:t>Юрганов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– опричнина- репетиция страшного суда на земле».</a:t>
            </a:r>
            <a:endParaRPr lang="ru-RU" sz="2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Оценка   историками «опричнины»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1159</TotalTime>
  <Words>574</Words>
  <Application>Microsoft Office PowerPoint</Application>
  <PresentationFormat>Экран (4:3)</PresentationFormat>
  <Paragraphs>87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Второй  период  правления  Ивана Грозного 1565 -1584 гг.</vt:lpstr>
      <vt:lpstr>План   урока:</vt:lpstr>
      <vt:lpstr>Познавательные   вопросы:</vt:lpstr>
      <vt:lpstr>Основные   понятия:</vt:lpstr>
      <vt:lpstr>Опричнина   1565-1572гг.</vt:lpstr>
      <vt:lpstr>Причины  введения « опричнины» :     ( СТОЧКИ ЗРЕНИЯ ЦАРЯ)</vt:lpstr>
      <vt:lpstr>3 февраля 1565 года – принят указ о введении опричнины, в соответствии с которым страна была разделена на две части:</vt:lpstr>
      <vt:lpstr>Последствия   опричнины</vt:lpstr>
      <vt:lpstr>Оценка   историками «опричнины»</vt:lpstr>
      <vt:lpstr>Внешняя  политика  Ивана Грозного</vt:lpstr>
      <vt:lpstr>Основные  направления  и задачи  внешней  политики:</vt:lpstr>
      <vt:lpstr>Россия  в XVI веке</vt:lpstr>
      <vt:lpstr>Основные  события  внешней политики</vt:lpstr>
      <vt:lpstr>Домашнее   задание:</vt:lpstr>
    </vt:vector>
  </TitlesOfParts>
  <Company>shkola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Второй период правления Ивана Грозного 1565 -1584 гг.</dc:title>
  <dc:creator>№1_kab101</dc:creator>
  <cp:lastModifiedBy>№1_kab101</cp:lastModifiedBy>
  <cp:revision>131</cp:revision>
  <dcterms:created xsi:type="dcterms:W3CDTF">2010-01-18T10:03:17Z</dcterms:created>
  <dcterms:modified xsi:type="dcterms:W3CDTF">2011-11-25T11:06:41Z</dcterms:modified>
</cp:coreProperties>
</file>