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2.jpe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5.jpeg"/><Relationship Id="rId7" Type="http://schemas.openxmlformats.org/officeDocument/2006/relationships/image" Target="../media/image2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547813" y="1219200"/>
            <a:ext cx="6048375" cy="307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33CC"/>
                </a:solidFill>
                <a:latin typeface="Book Antiqua"/>
              </a:rPr>
              <a:t>ОСНОВАНИЕ</a:t>
            </a:r>
          </a:p>
          <a:p>
            <a:pPr algn="ctr"/>
            <a:r>
              <a:rPr lang="ru-RU" sz="3600" kern="1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33CC"/>
                </a:solidFill>
                <a:latin typeface="Book Antiqua"/>
              </a:rPr>
              <a:t> ГРЕЧЕСКИХ</a:t>
            </a:r>
          </a:p>
          <a:p>
            <a:pPr algn="ctr"/>
            <a:r>
              <a:rPr lang="ru-RU" sz="3600" kern="1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33CC"/>
                </a:solidFill>
                <a:latin typeface="Book Antiqua"/>
              </a:rPr>
              <a:t>КОЛОНИЙ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42988" y="620713"/>
            <a:ext cx="7129462" cy="152400"/>
            <a:chOff x="384" y="336"/>
            <a:chExt cx="4608" cy="161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84" y="336"/>
              <a:ext cx="1536" cy="161"/>
              <a:chOff x="1152" y="1008"/>
              <a:chExt cx="1536" cy="161"/>
            </a:xfrm>
          </p:grpSpPr>
          <p:pic>
            <p:nvPicPr>
              <p:cNvPr id="11316" name="Picture 5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4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17" name="Picture 6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18" name="Picture 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28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19" name="Picture 8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20" name="Picture 9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1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21" name="Picture 10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22" name="Picture 11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9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23" name="Picture 12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0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456" y="336"/>
              <a:ext cx="1536" cy="161"/>
              <a:chOff x="1152" y="1008"/>
              <a:chExt cx="1536" cy="161"/>
            </a:xfrm>
          </p:grpSpPr>
          <p:pic>
            <p:nvPicPr>
              <p:cNvPr id="11308" name="Picture 14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4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09" name="Picture 15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10" name="Picture 16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28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11" name="Picture 1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12" name="Picture 18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1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13" name="Picture 19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14" name="Picture 20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9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15" name="Picture 21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0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1920" y="336"/>
              <a:ext cx="1536" cy="161"/>
              <a:chOff x="1152" y="1008"/>
              <a:chExt cx="1536" cy="161"/>
            </a:xfrm>
          </p:grpSpPr>
          <p:pic>
            <p:nvPicPr>
              <p:cNvPr id="11300" name="Picture 23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4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01" name="Picture 24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02" name="Picture 25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28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03" name="Picture 26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04" name="Picture 2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1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05" name="Picture 28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06" name="Picture 29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9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07" name="Picture 30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0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042988" y="6013450"/>
            <a:ext cx="7129462" cy="152400"/>
            <a:chOff x="384" y="336"/>
            <a:chExt cx="4608" cy="161"/>
          </a:xfrm>
        </p:grpSpPr>
        <p:grpSp>
          <p:nvGrpSpPr>
            <p:cNvPr id="7" name="Group 32"/>
            <p:cNvGrpSpPr>
              <a:grpSpLocks/>
            </p:cNvGrpSpPr>
            <p:nvPr/>
          </p:nvGrpSpPr>
          <p:grpSpPr bwMode="auto">
            <a:xfrm>
              <a:off x="384" y="336"/>
              <a:ext cx="1536" cy="161"/>
              <a:chOff x="1152" y="1008"/>
              <a:chExt cx="1536" cy="161"/>
            </a:xfrm>
          </p:grpSpPr>
          <p:pic>
            <p:nvPicPr>
              <p:cNvPr id="11289" name="Picture 33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4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90" name="Picture 34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91" name="Picture 35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28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92" name="Picture 36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93" name="Picture 3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1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94" name="Picture 38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95" name="Picture 39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9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96" name="Picture 40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0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3456" y="336"/>
              <a:ext cx="1536" cy="161"/>
              <a:chOff x="1152" y="1008"/>
              <a:chExt cx="1536" cy="161"/>
            </a:xfrm>
          </p:grpSpPr>
          <p:pic>
            <p:nvPicPr>
              <p:cNvPr id="11281" name="Picture 42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4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2" name="Picture 43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3" name="Picture 44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28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4" name="Picture 45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5" name="Picture 46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1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6" name="Picture 4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7" name="Picture 48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9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8" name="Picture 49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0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920" y="336"/>
              <a:ext cx="1536" cy="161"/>
              <a:chOff x="1152" y="1008"/>
              <a:chExt cx="1536" cy="161"/>
            </a:xfrm>
          </p:grpSpPr>
          <p:pic>
            <p:nvPicPr>
              <p:cNvPr id="11273" name="Picture 51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4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4" name="Picture 52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5" name="Picture 53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28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6" name="Picture 54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7" name="Picture 55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1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8" name="Picture 56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9" name="Picture 5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9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0" name="Picture 58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0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9518" name="Text Box 62"/>
          <p:cNvSpPr txBox="1">
            <a:spLocks noChangeArrowheads="1"/>
          </p:cNvSpPr>
          <p:nvPr/>
        </p:nvSpPr>
        <p:spPr bwMode="auto">
          <a:xfrm>
            <a:off x="3203575" y="4494213"/>
            <a:ext cx="2808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rgbClr val="660066"/>
                </a:solidFill>
                <a:latin typeface="Arial Narrow" pitchFamily="34" charset="0"/>
              </a:rPr>
              <a:t>5 класс</a:t>
            </a:r>
            <a:endParaRPr lang="ru-RU" sz="280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5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3" name="AutoShape 49"/>
          <p:cNvSpPr>
            <a:spLocks noChangeArrowheads="1"/>
          </p:cNvSpPr>
          <p:nvPr/>
        </p:nvSpPr>
        <p:spPr bwMode="auto">
          <a:xfrm flipH="1">
            <a:off x="3492500" y="2203450"/>
            <a:ext cx="4464050" cy="3889375"/>
          </a:xfrm>
          <a:prstGeom prst="moon">
            <a:avLst>
              <a:gd name="adj" fmla="val 14477"/>
            </a:avLst>
          </a:prstGeom>
          <a:gradFill rotWithShape="1">
            <a:gsLst>
              <a:gs pos="0">
                <a:srgbClr val="A3CDF3">
                  <a:alpha val="82999"/>
                </a:srgbClr>
              </a:gs>
              <a:gs pos="50000">
                <a:srgbClr val="FFFFE3">
                  <a:alpha val="82999"/>
                </a:srgbClr>
              </a:gs>
              <a:gs pos="100000">
                <a:srgbClr val="A3CDF3">
                  <a:alpha val="82999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395288" y="304800"/>
            <a:ext cx="8424862" cy="60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Book Antiqua"/>
              </a:rPr>
              <a:t>ПРИЧИНЫ     ГРЕЧЕСКОЙ     КОЛОНИЗАЦИИ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95288" y="950913"/>
            <a:ext cx="87487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660066"/>
                </a:solidFill>
                <a:latin typeface="Arial Narrow" pitchFamily="34" charset="0"/>
              </a:rPr>
              <a:t>Изучив источник и литературу мы поняли, что греки основывали колонии, т.к.: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323850" y="1916113"/>
            <a:ext cx="4319588" cy="1800225"/>
            <a:chOff x="249" y="1253"/>
            <a:chExt cx="2721" cy="1134"/>
          </a:xfrm>
        </p:grpSpPr>
        <p:sp>
          <p:nvSpPr>
            <p:cNvPr id="12330" name="Oval 42"/>
            <p:cNvSpPr>
              <a:spLocks noChangeArrowheads="1"/>
            </p:cNvSpPr>
            <p:nvPr/>
          </p:nvSpPr>
          <p:spPr bwMode="auto">
            <a:xfrm>
              <a:off x="249" y="1253"/>
              <a:ext cx="2721" cy="113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7000"/>
                  </a:schemeClr>
                </a:gs>
                <a:gs pos="100000">
                  <a:srgbClr val="FFFFE3">
                    <a:alpha val="5900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331" name="Text Box 8"/>
            <p:cNvSpPr txBox="1">
              <a:spLocks noChangeArrowheads="1"/>
            </p:cNvSpPr>
            <p:nvPr/>
          </p:nvSpPr>
          <p:spPr bwMode="auto">
            <a:xfrm>
              <a:off x="340" y="1434"/>
              <a:ext cx="2540" cy="6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>
                  <a:solidFill>
                    <a:srgbClr val="000096"/>
                  </a:solidFill>
                  <a:latin typeface="Arial Narrow" pitchFamily="34" charset="0"/>
                </a:rPr>
                <a:t>в Греции ощущалась острая нехватка земли из-за перенаселения полисов и возникала угроза голода</a:t>
              </a:r>
            </a:p>
          </p:txBody>
        </p: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643438" y="3068638"/>
            <a:ext cx="4319587" cy="1800225"/>
            <a:chOff x="2925" y="1888"/>
            <a:chExt cx="2721" cy="1134"/>
          </a:xfrm>
        </p:grpSpPr>
        <p:sp>
          <p:nvSpPr>
            <p:cNvPr id="12328" name="Oval 43"/>
            <p:cNvSpPr>
              <a:spLocks noChangeArrowheads="1"/>
            </p:cNvSpPr>
            <p:nvPr/>
          </p:nvSpPr>
          <p:spPr bwMode="auto">
            <a:xfrm>
              <a:off x="2925" y="1888"/>
              <a:ext cx="2721" cy="113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7000"/>
                  </a:schemeClr>
                </a:gs>
                <a:gs pos="100000">
                  <a:srgbClr val="FFFFE3">
                    <a:alpha val="5900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329" name="Text Box 10"/>
            <p:cNvSpPr txBox="1">
              <a:spLocks noChangeArrowheads="1"/>
            </p:cNvSpPr>
            <p:nvPr/>
          </p:nvSpPr>
          <p:spPr bwMode="auto">
            <a:xfrm>
              <a:off x="3125" y="1998"/>
              <a:ext cx="2314" cy="10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>
                  <a:solidFill>
                    <a:srgbClr val="000096"/>
                  </a:solidFill>
                  <a:latin typeface="Arial Narrow" pitchFamily="34" charset="0"/>
                </a:rPr>
                <a:t> шла ожесточенная борьба между знатью и демосом, и проигравшая сторона вынуждена была покидать свой полис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96875" y="4508500"/>
            <a:ext cx="4319588" cy="1800225"/>
            <a:chOff x="567" y="3113"/>
            <a:chExt cx="2721" cy="1134"/>
          </a:xfrm>
        </p:grpSpPr>
        <p:sp>
          <p:nvSpPr>
            <p:cNvPr id="12326" name="Oval 44"/>
            <p:cNvSpPr>
              <a:spLocks noChangeArrowheads="1"/>
            </p:cNvSpPr>
            <p:nvPr/>
          </p:nvSpPr>
          <p:spPr bwMode="auto">
            <a:xfrm>
              <a:off x="567" y="3113"/>
              <a:ext cx="2721" cy="113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7000"/>
                  </a:schemeClr>
                </a:gs>
                <a:gs pos="100000">
                  <a:srgbClr val="FFFFE3">
                    <a:alpha val="5900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327" name="Text Box 11"/>
            <p:cNvSpPr txBox="1">
              <a:spLocks noChangeArrowheads="1"/>
            </p:cNvSpPr>
            <p:nvPr/>
          </p:nvSpPr>
          <p:spPr bwMode="auto">
            <a:xfrm>
              <a:off x="658" y="3313"/>
              <a:ext cx="2585" cy="6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>
                  <a:solidFill>
                    <a:srgbClr val="000096"/>
                  </a:solidFill>
                  <a:latin typeface="Arial Narrow" pitchFamily="34" charset="0"/>
                </a:rPr>
                <a:t>греки стремились развивать свою торговлю и ремесло (поэтому нуждались в источниках сырья)</a:t>
              </a:r>
            </a:p>
          </p:txBody>
        </p:sp>
      </p:grpSp>
      <p:pic>
        <p:nvPicPr>
          <p:cNvPr id="6194" name="Picture 50" descr="сканирование00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5013325"/>
            <a:ext cx="2589212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9" name="Picture 55" descr="кораблик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88B5EC"/>
              </a:clrFrom>
              <a:clrTo>
                <a:srgbClr val="88B5E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3500" y="3130550"/>
            <a:ext cx="21590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2425700" y="1527175"/>
            <a:ext cx="6321425" cy="158750"/>
            <a:chOff x="384" y="336"/>
            <a:chExt cx="4608" cy="161"/>
          </a:xfrm>
        </p:grpSpPr>
        <p:grpSp>
          <p:nvGrpSpPr>
            <p:cNvPr id="6" name="Group 58"/>
            <p:cNvGrpSpPr>
              <a:grpSpLocks/>
            </p:cNvGrpSpPr>
            <p:nvPr/>
          </p:nvGrpSpPr>
          <p:grpSpPr bwMode="auto">
            <a:xfrm>
              <a:off x="384" y="336"/>
              <a:ext cx="1536" cy="161"/>
              <a:chOff x="1152" y="1008"/>
              <a:chExt cx="1536" cy="161"/>
            </a:xfrm>
          </p:grpSpPr>
          <p:pic>
            <p:nvPicPr>
              <p:cNvPr id="12318" name="Picture 59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4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19" name="Picture 60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20" name="Picture 61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28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21" name="Picture 62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22" name="Picture 63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1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23" name="Picture 64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24" name="Picture 65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9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25" name="Picture 66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0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Group 67"/>
            <p:cNvGrpSpPr>
              <a:grpSpLocks/>
            </p:cNvGrpSpPr>
            <p:nvPr/>
          </p:nvGrpSpPr>
          <p:grpSpPr bwMode="auto">
            <a:xfrm>
              <a:off x="3456" y="336"/>
              <a:ext cx="1536" cy="161"/>
              <a:chOff x="1152" y="1008"/>
              <a:chExt cx="1536" cy="161"/>
            </a:xfrm>
          </p:grpSpPr>
          <p:pic>
            <p:nvPicPr>
              <p:cNvPr id="12310" name="Picture 68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4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11" name="Picture 69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12" name="Picture 70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28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13" name="Picture 71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14" name="Picture 72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1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15" name="Picture 73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16" name="Picture 74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9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17" name="Picture 75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0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" name="Group 76"/>
            <p:cNvGrpSpPr>
              <a:grpSpLocks/>
            </p:cNvGrpSpPr>
            <p:nvPr/>
          </p:nvGrpSpPr>
          <p:grpSpPr bwMode="auto">
            <a:xfrm>
              <a:off x="1920" y="336"/>
              <a:ext cx="1536" cy="161"/>
              <a:chOff x="1152" y="1008"/>
              <a:chExt cx="1536" cy="161"/>
            </a:xfrm>
          </p:grpSpPr>
          <p:pic>
            <p:nvPicPr>
              <p:cNvPr id="12302" name="Picture 7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4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03" name="Picture 78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04" name="Picture 79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28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05" name="Picture 80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06" name="Picture 81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1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07" name="Picture 82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08" name="Picture 83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9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09" name="Picture 84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0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3" grpId="0" animBg="1"/>
      <p:bldP spid="61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5750" y="908050"/>
            <a:ext cx="8534400" cy="5060950"/>
            <a:chOff x="192" y="604"/>
            <a:chExt cx="5376" cy="3188"/>
          </a:xfrm>
        </p:grpSpPr>
        <p:pic>
          <p:nvPicPr>
            <p:cNvPr id="13412" name="Picture 5" descr="карта000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0" y="604"/>
              <a:ext cx="5328" cy="3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413" name="Text Box 6"/>
            <p:cNvSpPr txBox="1">
              <a:spLocks noChangeArrowheads="1"/>
            </p:cNvSpPr>
            <p:nvPr/>
          </p:nvSpPr>
          <p:spPr bwMode="auto">
            <a:xfrm rot="846674">
              <a:off x="2064" y="3216"/>
              <a:ext cx="20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>
                  <a:solidFill>
                    <a:srgbClr val="333399"/>
                  </a:solidFill>
                  <a:latin typeface="Georgia" pitchFamily="18" charset="0"/>
                </a:rPr>
                <a:t>Средиземное море</a:t>
              </a:r>
            </a:p>
          </p:txBody>
        </p:sp>
        <p:sp>
          <p:nvSpPr>
            <p:cNvPr id="13414" name="Text Box 7"/>
            <p:cNvSpPr txBox="1">
              <a:spLocks noChangeArrowheads="1"/>
            </p:cNvSpPr>
            <p:nvPr/>
          </p:nvSpPr>
          <p:spPr bwMode="auto">
            <a:xfrm>
              <a:off x="3888" y="2448"/>
              <a:ext cx="9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>
                  <a:latin typeface="Georgia" pitchFamily="18" charset="0"/>
                </a:rPr>
                <a:t>Малая Азия</a:t>
              </a:r>
            </a:p>
          </p:txBody>
        </p:sp>
        <p:sp>
          <p:nvSpPr>
            <p:cNvPr id="13415" name="Text Box 8"/>
            <p:cNvSpPr txBox="1">
              <a:spLocks noChangeArrowheads="1"/>
            </p:cNvSpPr>
            <p:nvPr/>
          </p:nvSpPr>
          <p:spPr bwMode="auto">
            <a:xfrm>
              <a:off x="4128" y="1584"/>
              <a:ext cx="11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>
                  <a:solidFill>
                    <a:srgbClr val="333399"/>
                  </a:solidFill>
                  <a:latin typeface="Georgia" pitchFamily="18" charset="0"/>
                </a:rPr>
                <a:t>Черное море</a:t>
              </a:r>
            </a:p>
          </p:txBody>
        </p:sp>
        <p:sp>
          <p:nvSpPr>
            <p:cNvPr id="13416" name="Text Box 9"/>
            <p:cNvSpPr txBox="1">
              <a:spLocks noChangeArrowheads="1"/>
            </p:cNvSpPr>
            <p:nvPr/>
          </p:nvSpPr>
          <p:spPr bwMode="auto">
            <a:xfrm>
              <a:off x="576" y="3456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>
                  <a:latin typeface="Georgia" pitchFamily="18" charset="0"/>
                </a:rPr>
                <a:t>Африка</a:t>
              </a:r>
            </a:p>
          </p:txBody>
        </p:sp>
        <p:sp>
          <p:nvSpPr>
            <p:cNvPr id="13417" name="Text Box 10"/>
            <p:cNvSpPr txBox="1">
              <a:spLocks noChangeArrowheads="1"/>
            </p:cNvSpPr>
            <p:nvPr/>
          </p:nvSpPr>
          <p:spPr bwMode="auto">
            <a:xfrm>
              <a:off x="192" y="1824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>
                  <a:latin typeface="Georgia" pitchFamily="18" charset="0"/>
                </a:rPr>
                <a:t>Испания</a:t>
              </a:r>
            </a:p>
          </p:txBody>
        </p:sp>
        <p:sp>
          <p:nvSpPr>
            <p:cNvPr id="13418" name="Text Box 11"/>
            <p:cNvSpPr txBox="1">
              <a:spLocks noChangeArrowheads="1"/>
            </p:cNvSpPr>
            <p:nvPr/>
          </p:nvSpPr>
          <p:spPr bwMode="auto">
            <a:xfrm rot="3044919">
              <a:off x="1833" y="1716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>
                  <a:latin typeface="Georgia" pitchFamily="18" charset="0"/>
                </a:rPr>
                <a:t>Италия</a:t>
              </a:r>
            </a:p>
          </p:txBody>
        </p:sp>
        <p:sp>
          <p:nvSpPr>
            <p:cNvPr id="13419" name="Text Box 12"/>
            <p:cNvSpPr txBox="1">
              <a:spLocks noChangeArrowheads="1"/>
            </p:cNvSpPr>
            <p:nvPr/>
          </p:nvSpPr>
          <p:spPr bwMode="auto">
            <a:xfrm>
              <a:off x="1920" y="2515"/>
              <a:ext cx="7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>
                  <a:latin typeface="Georgia" pitchFamily="18" charset="0"/>
                </a:rPr>
                <a:t>о. Сицилия</a:t>
              </a:r>
            </a:p>
          </p:txBody>
        </p:sp>
        <p:sp>
          <p:nvSpPr>
            <p:cNvPr id="13420" name="Text Box 13"/>
            <p:cNvSpPr txBox="1">
              <a:spLocks noChangeArrowheads="1"/>
            </p:cNvSpPr>
            <p:nvPr/>
          </p:nvSpPr>
          <p:spPr bwMode="auto">
            <a:xfrm>
              <a:off x="4608" y="3091"/>
              <a:ext cx="7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>
                  <a:latin typeface="Georgia" pitchFamily="18" charset="0"/>
                </a:rPr>
                <a:t>о. Кипр</a:t>
              </a:r>
            </a:p>
          </p:txBody>
        </p:sp>
      </p:grp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6153150" y="1655763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Ольвия</a:t>
            </a: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7524750" y="13208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Танаис</a:t>
            </a:r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7600950" y="1882775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Пантикапей</a:t>
            </a: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4476750" y="56642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Кирена</a:t>
            </a:r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3613150" y="3254375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Неаполь</a:t>
            </a: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1962150" y="23415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Массалия</a:t>
            </a:r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3486150" y="4292600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Сиракузы</a:t>
            </a:r>
          </a:p>
        </p:txBody>
      </p:sp>
      <p:sp>
        <p:nvSpPr>
          <p:cNvPr id="13322" name="WordArt 2"/>
          <p:cNvSpPr>
            <a:spLocks noChangeArrowheads="1" noChangeShapeType="1" noTextEdit="1"/>
          </p:cNvSpPr>
          <p:nvPr/>
        </p:nvSpPr>
        <p:spPr bwMode="auto">
          <a:xfrm>
            <a:off x="539750" y="304800"/>
            <a:ext cx="8280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96"/>
                </a:solidFill>
                <a:latin typeface="Book Antiqua"/>
              </a:rPr>
              <a:t>НАПРАВЛЕНИЯ   КОЛОНИЗАЦИИ</a:t>
            </a:r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7219950" y="2387600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7600950" y="2082800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6732588" y="1874838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6991350" y="5892800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5162550" y="5664200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2038350" y="2540000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1657350" y="2921000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5" name="Oval 21"/>
          <p:cNvSpPr>
            <a:spLocks noChangeArrowheads="1"/>
          </p:cNvSpPr>
          <p:nvPr/>
        </p:nvSpPr>
        <p:spPr bwMode="auto">
          <a:xfrm>
            <a:off x="3590925" y="3340100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3790950" y="4521200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2495550" y="2616200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7981950" y="1549400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4248150" y="3606800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1" name="Oval 27"/>
          <p:cNvSpPr>
            <a:spLocks noChangeArrowheads="1"/>
          </p:cNvSpPr>
          <p:nvPr/>
        </p:nvSpPr>
        <p:spPr bwMode="auto">
          <a:xfrm>
            <a:off x="7600950" y="3073400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2" name="Oval 28"/>
          <p:cNvSpPr>
            <a:spLocks noChangeArrowheads="1"/>
          </p:cNvSpPr>
          <p:nvPr/>
        </p:nvSpPr>
        <p:spPr bwMode="auto">
          <a:xfrm>
            <a:off x="361950" y="3911600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3" name="Oval 29"/>
          <p:cNvSpPr>
            <a:spLocks noChangeArrowheads="1"/>
          </p:cNvSpPr>
          <p:nvPr/>
        </p:nvSpPr>
        <p:spPr bwMode="auto">
          <a:xfrm>
            <a:off x="3409950" y="4292600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43" name="Oval 59"/>
          <p:cNvSpPr>
            <a:spLocks noChangeArrowheads="1"/>
          </p:cNvSpPr>
          <p:nvPr/>
        </p:nvSpPr>
        <p:spPr bwMode="auto">
          <a:xfrm>
            <a:off x="3851275" y="4221163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47" name="AutoShape 63"/>
          <p:cNvSpPr>
            <a:spLocks noChangeArrowheads="1"/>
          </p:cNvSpPr>
          <p:nvPr/>
        </p:nvSpPr>
        <p:spPr bwMode="auto">
          <a:xfrm rot="-3355067">
            <a:off x="5329238" y="2744788"/>
            <a:ext cx="2951162" cy="1008062"/>
          </a:xfrm>
          <a:custGeom>
            <a:avLst/>
            <a:gdLst>
              <a:gd name="T0" fmla="*/ 2147483647 w 21600"/>
              <a:gd name="T1" fmla="*/ 76948168 h 21600"/>
              <a:gd name="T2" fmla="*/ 2147483647 w 21600"/>
              <a:gd name="T3" fmla="*/ 481711773 h 21600"/>
              <a:gd name="T4" fmla="*/ 2147483647 w 21600"/>
              <a:gd name="T5" fmla="*/ 422653922 h 21600"/>
              <a:gd name="T6" fmla="*/ 2147483647 w 21600"/>
              <a:gd name="T7" fmla="*/ -270587171 h 21600"/>
              <a:gd name="T8" fmla="*/ 2147483647 w 21600"/>
              <a:gd name="T9" fmla="*/ 223321401 h 21600"/>
              <a:gd name="T10" fmla="*/ 2147483647 w 21600"/>
              <a:gd name="T11" fmla="*/ 64750020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1340" y="3678"/>
                </a:moveTo>
                <a:cubicBezTo>
                  <a:pt x="11160" y="3664"/>
                  <a:pt x="10980" y="3658"/>
                  <a:pt x="10800" y="3658"/>
                </a:cubicBezTo>
                <a:cubicBezTo>
                  <a:pt x="8797" y="3657"/>
                  <a:pt x="6886" y="4498"/>
                  <a:pt x="5533" y="5975"/>
                </a:cubicBezTo>
                <a:lnTo>
                  <a:pt x="2836" y="3504"/>
                </a:lnTo>
                <a:cubicBezTo>
                  <a:pt x="4882" y="1271"/>
                  <a:pt x="7771" y="-1"/>
                  <a:pt x="10800" y="0"/>
                </a:cubicBezTo>
                <a:cubicBezTo>
                  <a:pt x="11072" y="0"/>
                  <a:pt x="11345" y="10"/>
                  <a:pt x="11618" y="31"/>
                </a:cubicBezTo>
                <a:lnTo>
                  <a:pt x="11822" y="-2662"/>
                </a:lnTo>
                <a:lnTo>
                  <a:pt x="15995" y="2197"/>
                </a:lnTo>
                <a:lnTo>
                  <a:pt x="11136" y="6370"/>
                </a:lnTo>
                <a:lnTo>
                  <a:pt x="11340" y="3678"/>
                </a:lnTo>
                <a:close/>
              </a:path>
            </a:pathLst>
          </a:custGeom>
          <a:gradFill rotWithShape="1">
            <a:gsLst>
              <a:gs pos="0">
                <a:srgbClr val="FF4F25">
                  <a:alpha val="70000"/>
                </a:srgbClr>
              </a:gs>
              <a:gs pos="100000">
                <a:srgbClr val="E34621">
                  <a:alpha val="70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6449" name="AutoShape 65"/>
          <p:cNvSpPr>
            <a:spLocks noChangeArrowheads="1"/>
          </p:cNvSpPr>
          <p:nvPr/>
        </p:nvSpPr>
        <p:spPr bwMode="auto">
          <a:xfrm rot="-2515364">
            <a:off x="5003800" y="3141663"/>
            <a:ext cx="3851275" cy="1079500"/>
          </a:xfrm>
          <a:custGeom>
            <a:avLst/>
            <a:gdLst>
              <a:gd name="T0" fmla="*/ 2147483647 w 21600"/>
              <a:gd name="T1" fmla="*/ 34328200 h 21600"/>
              <a:gd name="T2" fmla="*/ 2147483647 w 21600"/>
              <a:gd name="T3" fmla="*/ 381094248 h 21600"/>
              <a:gd name="T4" fmla="*/ 2147483647 w 21600"/>
              <a:gd name="T5" fmla="*/ 479333210 h 21600"/>
              <a:gd name="T6" fmla="*/ 2147483647 w 21600"/>
              <a:gd name="T7" fmla="*/ -332287072 h 21600"/>
              <a:gd name="T8" fmla="*/ 2147483647 w 21600"/>
              <a:gd name="T9" fmla="*/ 274243377 h 21600"/>
              <a:gd name="T10" fmla="*/ 2147483647 w 21600"/>
              <a:gd name="T11" fmla="*/ 79514561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1340" y="3678"/>
                </a:moveTo>
                <a:cubicBezTo>
                  <a:pt x="11160" y="3664"/>
                  <a:pt x="10980" y="3658"/>
                  <a:pt x="10800" y="3658"/>
                </a:cubicBezTo>
                <a:cubicBezTo>
                  <a:pt x="9534" y="3657"/>
                  <a:pt x="8291" y="3994"/>
                  <a:pt x="7198" y="4632"/>
                </a:cubicBezTo>
                <a:lnTo>
                  <a:pt x="5353" y="1473"/>
                </a:lnTo>
                <a:cubicBezTo>
                  <a:pt x="7006" y="508"/>
                  <a:pt x="8886" y="-1"/>
                  <a:pt x="10800" y="0"/>
                </a:cubicBezTo>
                <a:cubicBezTo>
                  <a:pt x="11072" y="0"/>
                  <a:pt x="11345" y="10"/>
                  <a:pt x="11618" y="31"/>
                </a:cubicBezTo>
                <a:lnTo>
                  <a:pt x="11822" y="-2662"/>
                </a:lnTo>
                <a:lnTo>
                  <a:pt x="15995" y="2197"/>
                </a:lnTo>
                <a:lnTo>
                  <a:pt x="11136" y="6370"/>
                </a:lnTo>
                <a:lnTo>
                  <a:pt x="11340" y="3678"/>
                </a:lnTo>
                <a:close/>
              </a:path>
            </a:pathLst>
          </a:custGeom>
          <a:gradFill rotWithShape="1">
            <a:gsLst>
              <a:gs pos="0">
                <a:srgbClr val="FF4F25">
                  <a:alpha val="70000"/>
                </a:srgbClr>
              </a:gs>
              <a:gs pos="100000">
                <a:srgbClr val="E34621">
                  <a:alpha val="70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6450" name="AutoShape 66"/>
          <p:cNvSpPr>
            <a:spLocks noChangeArrowheads="1"/>
          </p:cNvSpPr>
          <p:nvPr/>
        </p:nvSpPr>
        <p:spPr bwMode="auto">
          <a:xfrm rot="-10463702">
            <a:off x="3059113" y="3789363"/>
            <a:ext cx="2951162" cy="1008062"/>
          </a:xfrm>
          <a:custGeom>
            <a:avLst/>
            <a:gdLst>
              <a:gd name="T0" fmla="*/ 2147483647 w 21600"/>
              <a:gd name="T1" fmla="*/ 33136771 h 21600"/>
              <a:gd name="T2" fmla="*/ 2147483647 w 21600"/>
              <a:gd name="T3" fmla="*/ 329339990 h 21600"/>
              <a:gd name="T4" fmla="*/ 2147483647 w 21600"/>
              <a:gd name="T5" fmla="*/ 393683724 h 21600"/>
              <a:gd name="T6" fmla="*/ 2147483647 w 21600"/>
              <a:gd name="T7" fmla="*/ -270587171 h 21600"/>
              <a:gd name="T8" fmla="*/ 2147483647 w 21600"/>
              <a:gd name="T9" fmla="*/ 223321401 h 21600"/>
              <a:gd name="T10" fmla="*/ 2147483647 w 21600"/>
              <a:gd name="T11" fmla="*/ 64750020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1340" y="3678"/>
                </a:moveTo>
                <a:cubicBezTo>
                  <a:pt x="11160" y="3664"/>
                  <a:pt x="10980" y="3658"/>
                  <a:pt x="10800" y="3658"/>
                </a:cubicBezTo>
                <a:cubicBezTo>
                  <a:pt x="9437" y="3657"/>
                  <a:pt x="8103" y="4047"/>
                  <a:pt x="6954" y="4781"/>
                </a:cubicBezTo>
                <a:lnTo>
                  <a:pt x="4985" y="1698"/>
                </a:lnTo>
                <a:cubicBezTo>
                  <a:pt x="6721" y="589"/>
                  <a:pt x="8739" y="-1"/>
                  <a:pt x="10800" y="0"/>
                </a:cubicBezTo>
                <a:cubicBezTo>
                  <a:pt x="11072" y="0"/>
                  <a:pt x="11345" y="10"/>
                  <a:pt x="11618" y="31"/>
                </a:cubicBezTo>
                <a:lnTo>
                  <a:pt x="11822" y="-2662"/>
                </a:lnTo>
                <a:lnTo>
                  <a:pt x="15995" y="2197"/>
                </a:lnTo>
                <a:lnTo>
                  <a:pt x="11136" y="6370"/>
                </a:lnTo>
                <a:lnTo>
                  <a:pt x="11340" y="3678"/>
                </a:lnTo>
                <a:close/>
              </a:path>
            </a:pathLst>
          </a:custGeom>
          <a:gradFill rotWithShape="1">
            <a:gsLst>
              <a:gs pos="0">
                <a:srgbClr val="FF4F25">
                  <a:alpha val="70000"/>
                </a:srgbClr>
              </a:gs>
              <a:gs pos="100000">
                <a:srgbClr val="E34621">
                  <a:alpha val="70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6451" name="AutoShape 67"/>
          <p:cNvSpPr>
            <a:spLocks noChangeArrowheads="1"/>
          </p:cNvSpPr>
          <p:nvPr/>
        </p:nvSpPr>
        <p:spPr bwMode="auto">
          <a:xfrm rot="2434772">
            <a:off x="4716463" y="5229225"/>
            <a:ext cx="2951162" cy="1008063"/>
          </a:xfrm>
          <a:custGeom>
            <a:avLst/>
            <a:gdLst>
              <a:gd name="T0" fmla="*/ 2147483647 w 21600"/>
              <a:gd name="T1" fmla="*/ 23581764 h 21600"/>
              <a:gd name="T2" fmla="*/ 2147483647 w 21600"/>
              <a:gd name="T3" fmla="*/ 293967025 h 21600"/>
              <a:gd name="T4" fmla="*/ 2147483647 w 21600"/>
              <a:gd name="T5" fmla="*/ 387483689 h 21600"/>
              <a:gd name="T6" fmla="*/ 2147483647 w 21600"/>
              <a:gd name="T7" fmla="*/ -270587813 h 21600"/>
              <a:gd name="T8" fmla="*/ 2147483647 w 21600"/>
              <a:gd name="T9" fmla="*/ 223321996 h 21600"/>
              <a:gd name="T10" fmla="*/ 2147483647 w 21600"/>
              <a:gd name="T11" fmla="*/ 64750159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1340" y="3678"/>
                </a:moveTo>
                <a:cubicBezTo>
                  <a:pt x="11160" y="3664"/>
                  <a:pt x="10980" y="3658"/>
                  <a:pt x="10800" y="3658"/>
                </a:cubicBezTo>
                <a:cubicBezTo>
                  <a:pt x="9622" y="3657"/>
                  <a:pt x="8464" y="3948"/>
                  <a:pt x="7426" y="4504"/>
                </a:cubicBezTo>
                <a:lnTo>
                  <a:pt x="5698" y="1280"/>
                </a:lnTo>
                <a:cubicBezTo>
                  <a:pt x="7267" y="439"/>
                  <a:pt x="9020" y="-1"/>
                  <a:pt x="10800" y="0"/>
                </a:cubicBezTo>
                <a:cubicBezTo>
                  <a:pt x="11072" y="0"/>
                  <a:pt x="11345" y="10"/>
                  <a:pt x="11618" y="31"/>
                </a:cubicBezTo>
                <a:lnTo>
                  <a:pt x="11822" y="-2662"/>
                </a:lnTo>
                <a:lnTo>
                  <a:pt x="15995" y="2197"/>
                </a:lnTo>
                <a:lnTo>
                  <a:pt x="11136" y="6370"/>
                </a:lnTo>
                <a:lnTo>
                  <a:pt x="11340" y="3678"/>
                </a:lnTo>
                <a:close/>
              </a:path>
            </a:pathLst>
          </a:custGeom>
          <a:gradFill rotWithShape="1">
            <a:gsLst>
              <a:gs pos="0">
                <a:srgbClr val="FF4F25">
                  <a:alpha val="70000"/>
                </a:srgbClr>
              </a:gs>
              <a:gs pos="100000">
                <a:srgbClr val="E34621">
                  <a:alpha val="70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6452" name="AutoShape 68"/>
          <p:cNvSpPr>
            <a:spLocks noChangeArrowheads="1"/>
          </p:cNvSpPr>
          <p:nvPr/>
        </p:nvSpPr>
        <p:spPr bwMode="auto">
          <a:xfrm rot="-8936455">
            <a:off x="1370013" y="2595563"/>
            <a:ext cx="6264275" cy="1800225"/>
          </a:xfrm>
          <a:custGeom>
            <a:avLst/>
            <a:gdLst>
              <a:gd name="T0" fmla="*/ 2147483647 w 21600"/>
              <a:gd name="T1" fmla="*/ 576572 h 21600"/>
              <a:gd name="T2" fmla="*/ 2147483647 w 21600"/>
              <a:gd name="T3" fmla="*/ 1566557229 h 21600"/>
              <a:gd name="T4" fmla="*/ 2147483647 w 21600"/>
              <a:gd name="T5" fmla="*/ 2018114836 h 21600"/>
              <a:gd name="T6" fmla="*/ 2147483647 w 21600"/>
              <a:gd name="T7" fmla="*/ -841168495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3870" y="4161"/>
                </a:moveTo>
                <a:cubicBezTo>
                  <a:pt x="12908" y="3716"/>
                  <a:pt x="11860" y="3486"/>
                  <a:pt x="10800" y="3486"/>
                </a:cubicBezTo>
                <a:cubicBezTo>
                  <a:pt x="9659" y="3485"/>
                  <a:pt x="8535" y="3752"/>
                  <a:pt x="7516" y="4264"/>
                </a:cubicBezTo>
                <a:lnTo>
                  <a:pt x="5951" y="1149"/>
                </a:lnTo>
                <a:cubicBezTo>
                  <a:pt x="7455" y="393"/>
                  <a:pt x="9116" y="-1"/>
                  <a:pt x="10800" y="0"/>
                </a:cubicBezTo>
                <a:cubicBezTo>
                  <a:pt x="12365" y="0"/>
                  <a:pt x="13912" y="340"/>
                  <a:pt x="15334" y="997"/>
                </a:cubicBezTo>
                <a:lnTo>
                  <a:pt x="16467" y="-1453"/>
                </a:lnTo>
                <a:lnTo>
                  <a:pt x="18635" y="4444"/>
                </a:lnTo>
                <a:lnTo>
                  <a:pt x="12737" y="6612"/>
                </a:lnTo>
                <a:lnTo>
                  <a:pt x="13870" y="4161"/>
                </a:lnTo>
                <a:close/>
              </a:path>
            </a:pathLst>
          </a:custGeom>
          <a:gradFill rotWithShape="1">
            <a:gsLst>
              <a:gs pos="0">
                <a:srgbClr val="FF4F25">
                  <a:alpha val="70000"/>
                </a:srgbClr>
              </a:gs>
              <a:gs pos="100000">
                <a:srgbClr val="E34621">
                  <a:alpha val="70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6453" name="AutoShape 69"/>
          <p:cNvSpPr>
            <a:spLocks noChangeArrowheads="1"/>
          </p:cNvSpPr>
          <p:nvPr/>
        </p:nvSpPr>
        <p:spPr bwMode="auto">
          <a:xfrm rot="7713716">
            <a:off x="4356100" y="4581526"/>
            <a:ext cx="1296987" cy="1008062"/>
          </a:xfrm>
          <a:custGeom>
            <a:avLst/>
            <a:gdLst>
              <a:gd name="T0" fmla="*/ 1641670309 w 21600"/>
              <a:gd name="T1" fmla="*/ 49807555 h 21600"/>
              <a:gd name="T2" fmla="*/ 1115810482 w 21600"/>
              <a:gd name="T3" fmla="*/ 389007532 h 21600"/>
              <a:gd name="T4" fmla="*/ 1877649803 w 21600"/>
              <a:gd name="T5" fmla="*/ 404763442 h 21600"/>
              <a:gd name="T6" fmla="*/ 2147483647 w 21600"/>
              <a:gd name="T7" fmla="*/ -270587171 h 21600"/>
              <a:gd name="T8" fmla="*/ 2147483647 w 21600"/>
              <a:gd name="T9" fmla="*/ 223321401 h 21600"/>
              <a:gd name="T10" fmla="*/ 2147483647 w 21600"/>
              <a:gd name="T11" fmla="*/ 64750020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1340" y="3678"/>
                </a:moveTo>
                <a:cubicBezTo>
                  <a:pt x="11160" y="3664"/>
                  <a:pt x="10980" y="3658"/>
                  <a:pt x="10800" y="3658"/>
                </a:cubicBezTo>
                <a:cubicBezTo>
                  <a:pt x="9163" y="3657"/>
                  <a:pt x="7577" y="4219"/>
                  <a:pt x="6305" y="5249"/>
                </a:cubicBezTo>
                <a:lnTo>
                  <a:pt x="4004" y="2406"/>
                </a:lnTo>
                <a:cubicBezTo>
                  <a:pt x="5926" y="849"/>
                  <a:pt x="8325" y="-1"/>
                  <a:pt x="10800" y="0"/>
                </a:cubicBezTo>
                <a:cubicBezTo>
                  <a:pt x="11072" y="0"/>
                  <a:pt x="11345" y="10"/>
                  <a:pt x="11618" y="31"/>
                </a:cubicBezTo>
                <a:lnTo>
                  <a:pt x="11822" y="-2662"/>
                </a:lnTo>
                <a:lnTo>
                  <a:pt x="15995" y="2197"/>
                </a:lnTo>
                <a:lnTo>
                  <a:pt x="11136" y="6370"/>
                </a:lnTo>
                <a:lnTo>
                  <a:pt x="11340" y="3678"/>
                </a:lnTo>
                <a:close/>
              </a:path>
            </a:pathLst>
          </a:custGeom>
          <a:gradFill rotWithShape="1">
            <a:gsLst>
              <a:gs pos="0">
                <a:srgbClr val="FF4F25">
                  <a:alpha val="70000"/>
                </a:srgbClr>
              </a:gs>
              <a:gs pos="100000">
                <a:srgbClr val="E34621">
                  <a:alpha val="70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6434" name="Oval 50"/>
          <p:cNvSpPr>
            <a:spLocks noChangeArrowheads="1"/>
          </p:cNvSpPr>
          <p:nvPr/>
        </p:nvSpPr>
        <p:spPr bwMode="auto">
          <a:xfrm>
            <a:off x="5010150" y="3835400"/>
            <a:ext cx="1524000" cy="1295400"/>
          </a:xfrm>
          <a:prstGeom prst="ellipse">
            <a:avLst/>
          </a:prstGeom>
          <a:gradFill rotWithShape="1">
            <a:gsLst>
              <a:gs pos="0">
                <a:schemeClr val="accent1">
                  <a:alpha val="28998"/>
                </a:schemeClr>
              </a:gs>
              <a:gs pos="100000">
                <a:srgbClr val="DA2A00">
                  <a:alpha val="84000"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54" name="AutoShape 70"/>
          <p:cNvSpPr>
            <a:spLocks noChangeArrowheads="1"/>
          </p:cNvSpPr>
          <p:nvPr/>
        </p:nvSpPr>
        <p:spPr bwMode="auto">
          <a:xfrm rot="-10463702">
            <a:off x="1041400" y="3074988"/>
            <a:ext cx="3168650" cy="1008062"/>
          </a:xfrm>
          <a:custGeom>
            <a:avLst/>
            <a:gdLst>
              <a:gd name="T0" fmla="*/ 2147483647 w 21600"/>
              <a:gd name="T1" fmla="*/ 82234285 h 21600"/>
              <a:gd name="T2" fmla="*/ 2147483647 w 21600"/>
              <a:gd name="T3" fmla="*/ 499397281 h 21600"/>
              <a:gd name="T4" fmla="*/ 2147483647 w 21600"/>
              <a:gd name="T5" fmla="*/ 426210886 h 21600"/>
              <a:gd name="T6" fmla="*/ 2147483647 w 21600"/>
              <a:gd name="T7" fmla="*/ -270587171 h 21600"/>
              <a:gd name="T8" fmla="*/ 2147483647 w 21600"/>
              <a:gd name="T9" fmla="*/ 223321401 h 21600"/>
              <a:gd name="T10" fmla="*/ 2147483647 w 21600"/>
              <a:gd name="T11" fmla="*/ 64750020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1340" y="3678"/>
                </a:moveTo>
                <a:cubicBezTo>
                  <a:pt x="11160" y="3664"/>
                  <a:pt x="10980" y="3658"/>
                  <a:pt x="10800" y="3658"/>
                </a:cubicBezTo>
                <a:cubicBezTo>
                  <a:pt x="8732" y="3657"/>
                  <a:pt x="6767" y="4553"/>
                  <a:pt x="5410" y="6113"/>
                </a:cubicBezTo>
                <a:lnTo>
                  <a:pt x="2650" y="3713"/>
                </a:lnTo>
                <a:cubicBezTo>
                  <a:pt x="4701" y="1354"/>
                  <a:pt x="7674" y="-1"/>
                  <a:pt x="10800" y="0"/>
                </a:cubicBezTo>
                <a:cubicBezTo>
                  <a:pt x="11072" y="0"/>
                  <a:pt x="11345" y="10"/>
                  <a:pt x="11618" y="31"/>
                </a:cubicBezTo>
                <a:lnTo>
                  <a:pt x="11822" y="-2662"/>
                </a:lnTo>
                <a:lnTo>
                  <a:pt x="15995" y="2197"/>
                </a:lnTo>
                <a:lnTo>
                  <a:pt x="11136" y="6370"/>
                </a:lnTo>
                <a:lnTo>
                  <a:pt x="11340" y="3678"/>
                </a:lnTo>
                <a:close/>
              </a:path>
            </a:pathLst>
          </a:custGeom>
          <a:gradFill rotWithShape="1">
            <a:gsLst>
              <a:gs pos="0">
                <a:srgbClr val="FF4F25">
                  <a:alpha val="70000"/>
                </a:srgbClr>
              </a:gs>
              <a:gs pos="100000">
                <a:srgbClr val="E34621">
                  <a:alpha val="70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6456" name="AutoShape 72"/>
          <p:cNvSpPr>
            <a:spLocks noChangeArrowheads="1"/>
          </p:cNvSpPr>
          <p:nvPr/>
        </p:nvSpPr>
        <p:spPr bwMode="auto">
          <a:xfrm rot="-7291431">
            <a:off x="4211637" y="3502026"/>
            <a:ext cx="1368425" cy="1079500"/>
          </a:xfrm>
          <a:custGeom>
            <a:avLst/>
            <a:gdLst>
              <a:gd name="T0" fmla="*/ 2147483647 w 21600"/>
              <a:gd name="T1" fmla="*/ 137185359 h 21600"/>
              <a:gd name="T2" fmla="*/ 2147483647 w 21600"/>
              <a:gd name="T3" fmla="*/ 126075609 h 21600"/>
              <a:gd name="T4" fmla="*/ 2147483647 w 21600"/>
              <a:gd name="T5" fmla="*/ 308821149 h 21600"/>
              <a:gd name="T6" fmla="*/ 2147483647 w 21600"/>
              <a:gd name="T7" fmla="*/ 46684223 h 21600"/>
              <a:gd name="T8" fmla="*/ 2147483647 w 21600"/>
              <a:gd name="T9" fmla="*/ 655587509 h 21600"/>
              <a:gd name="T10" fmla="*/ 2147483647 w 21600"/>
              <a:gd name="T11" fmla="*/ 71488002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688" y="3642"/>
                </a:moveTo>
                <a:cubicBezTo>
                  <a:pt x="15570" y="2721"/>
                  <a:pt x="14252" y="2076"/>
                  <a:pt x="12839" y="1758"/>
                </a:cubicBezTo>
                <a:lnTo>
                  <a:pt x="13176" y="264"/>
                </a:lnTo>
                <a:cubicBezTo>
                  <a:pt x="14822" y="635"/>
                  <a:pt x="16358" y="1387"/>
                  <a:pt x="17661" y="2459"/>
                </a:cubicBezTo>
                <a:lnTo>
                  <a:pt x="19376" y="374"/>
                </a:lnTo>
                <a:lnTo>
                  <a:pt x="19852" y="5252"/>
                </a:lnTo>
                <a:lnTo>
                  <a:pt x="14973" y="5727"/>
                </a:lnTo>
                <a:lnTo>
                  <a:pt x="16688" y="3642"/>
                </a:lnTo>
                <a:close/>
              </a:path>
            </a:pathLst>
          </a:custGeom>
          <a:gradFill rotWithShape="1">
            <a:gsLst>
              <a:gs pos="0">
                <a:srgbClr val="FF4F25">
                  <a:alpha val="70000"/>
                </a:srgbClr>
              </a:gs>
              <a:gs pos="100000">
                <a:srgbClr val="E34621">
                  <a:alpha val="70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5219700" y="4292600"/>
            <a:ext cx="12239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olidFill>
                  <a:srgbClr val="542A00"/>
                </a:solidFill>
                <a:latin typeface="Arial" charset="0"/>
              </a:rPr>
              <a:t>ГРЕЦИЯ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5580063" y="32131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Византий</a:t>
            </a:r>
          </a:p>
        </p:txBody>
      </p:sp>
      <p:sp>
        <p:nvSpPr>
          <p:cNvPr id="16406" name="Oval 22"/>
          <p:cNvSpPr>
            <a:spLocks noChangeArrowheads="1"/>
          </p:cNvSpPr>
          <p:nvPr/>
        </p:nvSpPr>
        <p:spPr bwMode="auto">
          <a:xfrm>
            <a:off x="3714750" y="3454400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45" name="Oval 61"/>
          <p:cNvSpPr>
            <a:spLocks noChangeArrowheads="1"/>
          </p:cNvSpPr>
          <p:nvPr/>
        </p:nvSpPr>
        <p:spPr bwMode="auto">
          <a:xfrm>
            <a:off x="6400800" y="3357563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2" name="Oval 103"/>
          <p:cNvSpPr>
            <a:spLocks noChangeArrowheads="1"/>
          </p:cNvSpPr>
          <p:nvPr/>
        </p:nvSpPr>
        <p:spPr bwMode="auto">
          <a:xfrm>
            <a:off x="971550" y="6375400"/>
            <a:ext cx="76200" cy="76200"/>
          </a:xfrm>
          <a:prstGeom prst="ellipse">
            <a:avLst/>
          </a:prstGeom>
          <a:solidFill>
            <a:srgbClr val="DA2A00"/>
          </a:solidFill>
          <a:ln w="9525">
            <a:solidFill>
              <a:srgbClr val="DA2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3" name="AutoShape 104"/>
          <p:cNvSpPr>
            <a:spLocks noChangeArrowheads="1"/>
          </p:cNvSpPr>
          <p:nvPr/>
        </p:nvSpPr>
        <p:spPr bwMode="auto">
          <a:xfrm rot="-10152105">
            <a:off x="4284663" y="5654675"/>
            <a:ext cx="1223962" cy="863600"/>
          </a:xfrm>
          <a:custGeom>
            <a:avLst/>
            <a:gdLst>
              <a:gd name="T0" fmla="*/ 1379696159 w 21600"/>
              <a:gd name="T1" fmla="*/ 31316574 h 21600"/>
              <a:gd name="T2" fmla="*/ 937749707 w 21600"/>
              <a:gd name="T3" fmla="*/ 244587664 h 21600"/>
              <a:gd name="T4" fmla="*/ 1578017824 w 21600"/>
              <a:gd name="T5" fmla="*/ 254493792 h 21600"/>
              <a:gd name="T6" fmla="*/ 2147483647 w 21600"/>
              <a:gd name="T7" fmla="*/ -170131937 h 21600"/>
              <a:gd name="T8" fmla="*/ 2147483647 w 21600"/>
              <a:gd name="T9" fmla="*/ 140412233 h 21600"/>
              <a:gd name="T10" fmla="*/ 2026148682 w 21600"/>
              <a:gd name="T11" fmla="*/ 4071138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1340" y="3678"/>
                </a:moveTo>
                <a:cubicBezTo>
                  <a:pt x="11160" y="3664"/>
                  <a:pt x="10980" y="3658"/>
                  <a:pt x="10800" y="3658"/>
                </a:cubicBezTo>
                <a:cubicBezTo>
                  <a:pt x="9163" y="3657"/>
                  <a:pt x="7577" y="4219"/>
                  <a:pt x="6305" y="5249"/>
                </a:cubicBezTo>
                <a:lnTo>
                  <a:pt x="4004" y="2406"/>
                </a:lnTo>
                <a:cubicBezTo>
                  <a:pt x="5926" y="849"/>
                  <a:pt x="8325" y="-1"/>
                  <a:pt x="10800" y="0"/>
                </a:cubicBezTo>
                <a:cubicBezTo>
                  <a:pt x="11072" y="0"/>
                  <a:pt x="11345" y="10"/>
                  <a:pt x="11618" y="31"/>
                </a:cubicBezTo>
                <a:lnTo>
                  <a:pt x="11822" y="-2662"/>
                </a:lnTo>
                <a:lnTo>
                  <a:pt x="15995" y="2197"/>
                </a:lnTo>
                <a:lnTo>
                  <a:pt x="11136" y="6370"/>
                </a:lnTo>
                <a:lnTo>
                  <a:pt x="11340" y="3678"/>
                </a:lnTo>
                <a:close/>
              </a:path>
            </a:pathLst>
          </a:custGeom>
          <a:gradFill rotWithShape="1">
            <a:gsLst>
              <a:gs pos="0">
                <a:srgbClr val="FF4F25">
                  <a:alpha val="70000"/>
                </a:srgbClr>
              </a:gs>
              <a:gs pos="100000">
                <a:srgbClr val="E34621">
                  <a:alpha val="70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3354" name="Text Box 105"/>
          <p:cNvSpPr txBox="1">
            <a:spLocks noChangeArrowheads="1"/>
          </p:cNvSpPr>
          <p:nvPr/>
        </p:nvSpPr>
        <p:spPr bwMode="auto">
          <a:xfrm>
            <a:off x="1116013" y="6230938"/>
            <a:ext cx="2413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96"/>
                </a:solidFill>
                <a:latin typeface="Arial Narrow" pitchFamily="34" charset="0"/>
              </a:rPr>
              <a:t>Греческая колония</a:t>
            </a:r>
          </a:p>
        </p:txBody>
      </p:sp>
      <p:sp>
        <p:nvSpPr>
          <p:cNvPr id="13355" name="Text Box 106"/>
          <p:cNvSpPr txBox="1">
            <a:spLocks noChangeArrowheads="1"/>
          </p:cNvSpPr>
          <p:nvPr/>
        </p:nvSpPr>
        <p:spPr bwMode="auto">
          <a:xfrm>
            <a:off x="5219700" y="6230938"/>
            <a:ext cx="33115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96"/>
                </a:solidFill>
                <a:latin typeface="Arial Narrow" pitchFamily="34" charset="0"/>
              </a:rPr>
              <a:t>Направление колонизации</a:t>
            </a:r>
          </a:p>
        </p:txBody>
      </p:sp>
      <p:grpSp>
        <p:nvGrpSpPr>
          <p:cNvPr id="3" name="Group 194"/>
          <p:cNvGrpSpPr>
            <a:grpSpLocks/>
          </p:cNvGrpSpPr>
          <p:nvPr/>
        </p:nvGrpSpPr>
        <p:grpSpPr bwMode="auto">
          <a:xfrm>
            <a:off x="360363" y="6021388"/>
            <a:ext cx="8459787" cy="144462"/>
            <a:chOff x="204" y="3748"/>
            <a:chExt cx="5329" cy="136"/>
          </a:xfrm>
        </p:grpSpPr>
        <p:pic>
          <p:nvPicPr>
            <p:cNvPr id="13358" name="Picture 178" descr="Орнамент греческий-кусочек-бело-синий3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80" y="3748"/>
              <a:ext cx="11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193"/>
            <p:cNvGrpSpPr>
              <a:grpSpLocks/>
            </p:cNvGrpSpPr>
            <p:nvPr/>
          </p:nvGrpSpPr>
          <p:grpSpPr bwMode="auto">
            <a:xfrm>
              <a:off x="204" y="3748"/>
              <a:ext cx="5329" cy="136"/>
              <a:chOff x="204" y="3748"/>
              <a:chExt cx="5329" cy="136"/>
            </a:xfrm>
          </p:grpSpPr>
          <p:pic>
            <p:nvPicPr>
              <p:cNvPr id="13360" name="Picture 123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99" y="3748"/>
                <a:ext cx="11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61" name="Picture 125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586" y="3748"/>
                <a:ext cx="11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5" name="Group 192"/>
              <p:cNvGrpSpPr>
                <a:grpSpLocks/>
              </p:cNvGrpSpPr>
              <p:nvPr/>
            </p:nvGrpSpPr>
            <p:grpSpPr bwMode="auto">
              <a:xfrm>
                <a:off x="204" y="3748"/>
                <a:ext cx="5329" cy="136"/>
                <a:chOff x="204" y="3748"/>
                <a:chExt cx="5329" cy="136"/>
              </a:xfrm>
            </p:grpSpPr>
            <p:grpSp>
              <p:nvGrpSpPr>
                <p:cNvPr id="6" name="Group 164"/>
                <p:cNvGrpSpPr>
                  <a:grpSpLocks/>
                </p:cNvGrpSpPr>
                <p:nvPr/>
              </p:nvGrpSpPr>
              <p:grpSpPr bwMode="auto">
                <a:xfrm>
                  <a:off x="204" y="3748"/>
                  <a:ext cx="2381" cy="136"/>
                  <a:chOff x="204" y="3748"/>
                  <a:chExt cx="2381" cy="136"/>
                </a:xfrm>
              </p:grpSpPr>
              <p:grpSp>
                <p:nvGrpSpPr>
                  <p:cNvPr id="7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204" y="3748"/>
                    <a:ext cx="907" cy="136"/>
                    <a:chOff x="1152" y="1008"/>
                    <a:chExt cx="1536" cy="161"/>
                  </a:xfrm>
                </p:grpSpPr>
                <p:pic>
                  <p:nvPicPr>
                    <p:cNvPr id="13404" name="Picture 110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34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405" name="Picture 111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5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406" name="Picture 112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728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407" name="Picture 113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3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408" name="Picture 114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11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409" name="Picture 115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920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410" name="Picture 116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49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411" name="Picture 117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30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  <p:pic>
                <p:nvPicPr>
                  <p:cNvPr id="13390" name="Picture 120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018" y="3748"/>
                    <a:ext cx="113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91" name="Picture 121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4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58" y="3748"/>
                    <a:ext cx="114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92" name="Picture 122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32" y="3748"/>
                    <a:ext cx="113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93" name="Picture 124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72" y="3748"/>
                    <a:ext cx="113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94" name="Picture 126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4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245" y="3748"/>
                    <a:ext cx="114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grpSp>
                <p:nvGrpSpPr>
                  <p:cNvPr id="8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1111" y="3748"/>
                    <a:ext cx="907" cy="136"/>
                    <a:chOff x="1152" y="1008"/>
                    <a:chExt cx="1536" cy="161"/>
                  </a:xfrm>
                </p:grpSpPr>
                <p:pic>
                  <p:nvPicPr>
                    <p:cNvPr id="13396" name="Picture 128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34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397" name="Picture 129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5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398" name="Picture 130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728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399" name="Picture 131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3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400" name="Picture 132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11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401" name="Picture 133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920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402" name="Picture 134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49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3403" name="Picture 135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30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</p:grpSp>
            <p:grpSp>
              <p:nvGrpSpPr>
                <p:cNvPr id="9" name="Group 166"/>
                <p:cNvGrpSpPr>
                  <a:grpSpLocks/>
                </p:cNvGrpSpPr>
                <p:nvPr/>
              </p:nvGrpSpPr>
              <p:grpSpPr bwMode="auto">
                <a:xfrm>
                  <a:off x="2812" y="3748"/>
                  <a:ext cx="907" cy="136"/>
                  <a:chOff x="1152" y="1008"/>
                  <a:chExt cx="1536" cy="161"/>
                </a:xfrm>
              </p:grpSpPr>
              <p:pic>
                <p:nvPicPr>
                  <p:cNvPr id="13381" name="Picture 167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34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82" name="Picture 168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5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83" name="Picture 169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28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84" name="Picture 170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3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85" name="Picture 171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1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86" name="Picture 172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20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87" name="Picture 173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9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88" name="Picture 174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0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pic>
              <p:nvPicPr>
                <p:cNvPr id="13365" name="Picture 175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626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66" name="Picture 176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966" y="3748"/>
                  <a:ext cx="114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67" name="Picture 177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740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68" name="Picture 179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853" y="3748"/>
                  <a:ext cx="114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0" name="Group 180"/>
                <p:cNvGrpSpPr>
                  <a:grpSpLocks/>
                </p:cNvGrpSpPr>
                <p:nvPr/>
              </p:nvGrpSpPr>
              <p:grpSpPr bwMode="auto">
                <a:xfrm>
                  <a:off x="3719" y="3748"/>
                  <a:ext cx="907" cy="136"/>
                  <a:chOff x="1152" y="1008"/>
                  <a:chExt cx="1536" cy="161"/>
                </a:xfrm>
              </p:grpSpPr>
              <p:pic>
                <p:nvPicPr>
                  <p:cNvPr id="13373" name="Picture 181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34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74" name="Picture 182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5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75" name="Picture 183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28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76" name="Picture 184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3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77" name="Picture 185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1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78" name="Picture 186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20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79" name="Picture 187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9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80" name="Picture 188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0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pic>
              <p:nvPicPr>
                <p:cNvPr id="13370" name="Picture 189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193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71" name="Picture 190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307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72" name="Picture 191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420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sp>
        <p:nvSpPr>
          <p:cNvPr id="16579" name="Text Box 195"/>
          <p:cNvSpPr txBox="1">
            <a:spLocks noChangeArrowheads="1"/>
          </p:cNvSpPr>
          <p:nvPr/>
        </p:nvSpPr>
        <p:spPr bwMode="auto">
          <a:xfrm>
            <a:off x="7235825" y="2276475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Херсонес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6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500"/>
                            </p:stCondLst>
                            <p:childTnLst>
                              <p:par>
                                <p:cTn id="1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500"/>
                            </p:stCondLst>
                            <p:childTnLst>
                              <p:par>
                                <p:cTn id="1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6" grpId="0"/>
      <p:bldP spid="16437" grpId="0"/>
      <p:bldP spid="16438" grpId="0"/>
      <p:bldP spid="16439" grpId="0"/>
      <p:bldP spid="16441" grpId="0"/>
      <p:bldP spid="16442" grpId="0"/>
      <p:bldP spid="16440" grpId="0"/>
      <p:bldP spid="16398" grpId="0" animBg="1"/>
      <p:bldP spid="16399" grpId="0" animBg="1"/>
      <p:bldP spid="16400" grpId="0" animBg="1"/>
      <p:bldP spid="16401" grpId="0" animBg="1"/>
      <p:bldP spid="16402" grpId="0" animBg="1"/>
      <p:bldP spid="16403" grpId="0" animBg="1"/>
      <p:bldP spid="16404" grpId="0" animBg="1"/>
      <p:bldP spid="16405" grpId="0" animBg="1"/>
      <p:bldP spid="16407" grpId="0" animBg="1"/>
      <p:bldP spid="16408" grpId="0" animBg="1"/>
      <p:bldP spid="16409" grpId="0" animBg="1"/>
      <p:bldP spid="16410" grpId="0" animBg="1"/>
      <p:bldP spid="16411" grpId="0" animBg="1"/>
      <p:bldP spid="16412" grpId="0" animBg="1"/>
      <p:bldP spid="16413" grpId="0" animBg="1"/>
      <p:bldP spid="16443" grpId="0" animBg="1"/>
      <p:bldP spid="16447" grpId="0" animBg="1"/>
      <p:bldP spid="16449" grpId="0" animBg="1"/>
      <p:bldP spid="16450" grpId="0" animBg="1"/>
      <p:bldP spid="16451" grpId="0" animBg="1"/>
      <p:bldP spid="16452" grpId="0" animBg="1"/>
      <p:bldP spid="16453" grpId="0" animBg="1"/>
      <p:bldP spid="16434" grpId="0" animBg="1"/>
      <p:bldP spid="16454" grpId="0" animBg="1"/>
      <p:bldP spid="16456" grpId="0" animBg="1"/>
      <p:bldP spid="16457" grpId="0"/>
      <p:bldP spid="16435" grpId="0"/>
      <p:bldP spid="16406" grpId="0" animBg="1"/>
      <p:bldP spid="16445" grpId="0" animBg="1"/>
      <p:bldP spid="165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0"/>
          <p:cNvSpPr txBox="1">
            <a:spLocks noChangeArrowheads="1"/>
          </p:cNvSpPr>
          <p:nvPr/>
        </p:nvSpPr>
        <p:spPr bwMode="auto">
          <a:xfrm>
            <a:off x="6154738" y="333375"/>
            <a:ext cx="252095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>
                <a:solidFill>
                  <a:srgbClr val="660066"/>
                </a:solidFill>
                <a:latin typeface="Arial Narrow" pitchFamily="34" charset="0"/>
              </a:rPr>
              <a:t>территории, колонизированные греками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79388" y="4378325"/>
            <a:ext cx="8893175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990033"/>
                </a:solidFill>
                <a:latin typeface="Arial Narrow" pitchFamily="34" charset="0"/>
              </a:rPr>
              <a:t>греки основывали свои колонии на побережье Средиземного и Черного морей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936625" y="5851525"/>
            <a:ext cx="7596188" cy="457200"/>
          </a:xfrm>
          <a:prstGeom prst="rect">
            <a:avLst/>
          </a:prstGeom>
          <a:gradFill rotWithShape="1">
            <a:gsLst>
              <a:gs pos="0">
                <a:schemeClr val="bg1">
                  <a:alpha val="37000"/>
                </a:schemeClr>
              </a:gs>
              <a:gs pos="100000">
                <a:srgbClr val="FFFFE3">
                  <a:alpha val="59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660066"/>
                </a:solidFill>
                <a:latin typeface="Arial Narrow" pitchFamily="34" charset="0"/>
              </a:rPr>
              <a:t>Греки расселись вокруг моря, как лягушки среди болота</a:t>
            </a:r>
          </a:p>
        </p:txBody>
      </p:sp>
      <p:pic>
        <p:nvPicPr>
          <p:cNvPr id="14341" name="Picture 19" descr="Рисунок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3E7FF"/>
              </a:clrFrom>
              <a:clrTo>
                <a:srgbClr val="D3E7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6653213" y="404813"/>
            <a:ext cx="439737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6232525" y="1311275"/>
            <a:ext cx="2803525" cy="177800"/>
            <a:chOff x="3878" y="845"/>
            <a:chExt cx="1814" cy="91"/>
          </a:xfrm>
        </p:grpSpPr>
        <p:grpSp>
          <p:nvGrpSpPr>
            <p:cNvPr id="3" name="Group 64"/>
            <p:cNvGrpSpPr>
              <a:grpSpLocks/>
            </p:cNvGrpSpPr>
            <p:nvPr/>
          </p:nvGrpSpPr>
          <p:grpSpPr bwMode="auto">
            <a:xfrm>
              <a:off x="3878" y="845"/>
              <a:ext cx="907" cy="91"/>
              <a:chOff x="1152" y="1008"/>
              <a:chExt cx="1536" cy="161"/>
            </a:xfrm>
          </p:grpSpPr>
          <p:pic>
            <p:nvPicPr>
              <p:cNvPr id="14412" name="Picture 65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4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413" name="Picture 66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414" name="Picture 6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28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415" name="Picture 68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416" name="Picture 69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1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417" name="Picture 70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418" name="Picture 71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9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419" name="Picture 72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0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76"/>
            <p:cNvGrpSpPr>
              <a:grpSpLocks/>
            </p:cNvGrpSpPr>
            <p:nvPr/>
          </p:nvGrpSpPr>
          <p:grpSpPr bwMode="auto">
            <a:xfrm>
              <a:off x="4785" y="845"/>
              <a:ext cx="907" cy="91"/>
              <a:chOff x="1152" y="1008"/>
              <a:chExt cx="1536" cy="161"/>
            </a:xfrm>
          </p:grpSpPr>
          <p:pic>
            <p:nvPicPr>
              <p:cNvPr id="14404" name="Picture 7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4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405" name="Picture 78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406" name="Picture 79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28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407" name="Picture 80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408" name="Picture 81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1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409" name="Picture 82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410" name="Picture 83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9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411" name="Picture 84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0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524750" y="6243638"/>
            <a:ext cx="1152525" cy="396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>
                <a:solidFill>
                  <a:srgbClr val="660066"/>
                </a:solidFill>
                <a:latin typeface="Arial Narrow" pitchFamily="34" charset="0"/>
              </a:rPr>
              <a:t>Сократ</a:t>
            </a:r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236538" y="5497513"/>
            <a:ext cx="8707437" cy="163512"/>
            <a:chOff x="204" y="3748"/>
            <a:chExt cx="5329" cy="136"/>
          </a:xfrm>
        </p:grpSpPr>
        <p:pic>
          <p:nvPicPr>
            <p:cNvPr id="14348" name="Picture 94" descr="Орнамент греческий-кусочек-бело-синий3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80" y="3748"/>
              <a:ext cx="11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95"/>
            <p:cNvGrpSpPr>
              <a:grpSpLocks/>
            </p:cNvGrpSpPr>
            <p:nvPr/>
          </p:nvGrpSpPr>
          <p:grpSpPr bwMode="auto">
            <a:xfrm>
              <a:off x="204" y="3748"/>
              <a:ext cx="5329" cy="136"/>
              <a:chOff x="204" y="3748"/>
              <a:chExt cx="5329" cy="136"/>
            </a:xfrm>
          </p:grpSpPr>
          <p:pic>
            <p:nvPicPr>
              <p:cNvPr id="14350" name="Picture 96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99" y="3748"/>
                <a:ext cx="11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51" name="Picture 9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4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586" y="3748"/>
                <a:ext cx="11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7" name="Group 98"/>
              <p:cNvGrpSpPr>
                <a:grpSpLocks/>
              </p:cNvGrpSpPr>
              <p:nvPr/>
            </p:nvGrpSpPr>
            <p:grpSpPr bwMode="auto">
              <a:xfrm>
                <a:off x="204" y="3748"/>
                <a:ext cx="5329" cy="136"/>
                <a:chOff x="204" y="3748"/>
                <a:chExt cx="5329" cy="136"/>
              </a:xfrm>
            </p:grpSpPr>
            <p:grpSp>
              <p:nvGrpSpPr>
                <p:cNvPr id="8" name="Group 99"/>
                <p:cNvGrpSpPr>
                  <a:grpSpLocks/>
                </p:cNvGrpSpPr>
                <p:nvPr/>
              </p:nvGrpSpPr>
              <p:grpSpPr bwMode="auto">
                <a:xfrm>
                  <a:off x="204" y="3748"/>
                  <a:ext cx="2381" cy="136"/>
                  <a:chOff x="204" y="3748"/>
                  <a:chExt cx="2381" cy="136"/>
                </a:xfrm>
              </p:grpSpPr>
              <p:grpSp>
                <p:nvGrpSpPr>
                  <p:cNvPr id="9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204" y="3748"/>
                    <a:ext cx="907" cy="136"/>
                    <a:chOff x="1152" y="1008"/>
                    <a:chExt cx="1536" cy="161"/>
                  </a:xfrm>
                </p:grpSpPr>
                <p:pic>
                  <p:nvPicPr>
                    <p:cNvPr id="14394" name="Picture 101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34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4395" name="Picture 102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5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4396" name="Picture 103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728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4397" name="Picture 104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3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4398" name="Picture 105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11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4399" name="Picture 106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920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4400" name="Picture 107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49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4401" name="Picture 108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30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  <p:pic>
                <p:nvPicPr>
                  <p:cNvPr id="14380" name="Picture 109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4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018" y="3748"/>
                    <a:ext cx="113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81" name="Picture 110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58" y="3748"/>
                    <a:ext cx="114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82" name="Picture 111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4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32" y="3748"/>
                    <a:ext cx="113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83" name="Picture 112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4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72" y="3748"/>
                    <a:ext cx="113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84" name="Picture 113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245" y="3748"/>
                    <a:ext cx="114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grpSp>
                <p:nvGrpSpPr>
                  <p:cNvPr id="10" name="Group 114"/>
                  <p:cNvGrpSpPr>
                    <a:grpSpLocks/>
                  </p:cNvGrpSpPr>
                  <p:nvPr/>
                </p:nvGrpSpPr>
                <p:grpSpPr bwMode="auto">
                  <a:xfrm>
                    <a:off x="1111" y="3748"/>
                    <a:ext cx="907" cy="136"/>
                    <a:chOff x="1152" y="1008"/>
                    <a:chExt cx="1536" cy="161"/>
                  </a:xfrm>
                </p:grpSpPr>
                <p:pic>
                  <p:nvPicPr>
                    <p:cNvPr id="14386" name="Picture 115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34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4387" name="Picture 116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5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4388" name="Picture 117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728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4389" name="Picture 118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3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4390" name="Picture 119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11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4391" name="Picture 120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920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4392" name="Picture 121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49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4393" name="Picture 122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30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</p:grpSp>
            <p:grpSp>
              <p:nvGrpSpPr>
                <p:cNvPr id="11" name="Group 123"/>
                <p:cNvGrpSpPr>
                  <a:grpSpLocks/>
                </p:cNvGrpSpPr>
                <p:nvPr/>
              </p:nvGrpSpPr>
              <p:grpSpPr bwMode="auto">
                <a:xfrm>
                  <a:off x="2812" y="3748"/>
                  <a:ext cx="907" cy="136"/>
                  <a:chOff x="1152" y="1008"/>
                  <a:chExt cx="1536" cy="161"/>
                </a:xfrm>
              </p:grpSpPr>
              <p:pic>
                <p:nvPicPr>
                  <p:cNvPr id="14371" name="Picture 124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34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72" name="Picture 125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5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73" name="Picture 126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28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74" name="Picture 127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3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75" name="Picture 128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1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76" name="Picture 129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20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77" name="Picture 130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9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78" name="Picture 131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0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pic>
              <p:nvPicPr>
                <p:cNvPr id="14355" name="Picture 132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626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356" name="Picture 133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6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966" y="3748"/>
                  <a:ext cx="114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357" name="Picture 134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740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358" name="Picture 135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6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853" y="3748"/>
                  <a:ext cx="114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2" name="Group 136"/>
                <p:cNvGrpSpPr>
                  <a:grpSpLocks/>
                </p:cNvGrpSpPr>
                <p:nvPr/>
              </p:nvGrpSpPr>
              <p:grpSpPr bwMode="auto">
                <a:xfrm>
                  <a:off x="3719" y="3748"/>
                  <a:ext cx="907" cy="136"/>
                  <a:chOff x="1152" y="1008"/>
                  <a:chExt cx="1536" cy="161"/>
                </a:xfrm>
              </p:grpSpPr>
              <p:pic>
                <p:nvPicPr>
                  <p:cNvPr id="14363" name="Picture 137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34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64" name="Picture 138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5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65" name="Picture 139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28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66" name="Picture 140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3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67" name="Picture 141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1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68" name="Picture 142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20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69" name="Picture 143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9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4370" name="Picture 144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0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pic>
              <p:nvPicPr>
                <p:cNvPr id="14360" name="Picture 145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193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361" name="Picture 146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307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362" name="Picture 147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420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pic>
        <p:nvPicPr>
          <p:cNvPr id="14345" name="Picture 148" descr="Греческие-колонии"/>
          <p:cNvPicPr>
            <a:picLocks noChangeAspect="1" noChangeArrowheads="1"/>
          </p:cNvPicPr>
          <p:nvPr/>
        </p:nvPicPr>
        <p:blipFill>
          <a:blip r:embed="rId7">
            <a:lum bright="-6000" contrast="6000"/>
          </a:blip>
          <a:srcRect/>
          <a:stretch>
            <a:fillRect/>
          </a:stretch>
        </p:blipFill>
        <p:spPr bwMode="auto">
          <a:xfrm>
            <a:off x="179388" y="260350"/>
            <a:ext cx="5976937" cy="35702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411413" y="3908425"/>
            <a:ext cx="65516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>
                <a:solidFill>
                  <a:srgbClr val="000096"/>
                </a:solidFill>
                <a:latin typeface="Arial Narrow" pitchFamily="34" charset="0"/>
              </a:rPr>
              <a:t>Исследовав карту, мы выяснили, что:</a:t>
            </a:r>
          </a:p>
        </p:txBody>
      </p:sp>
      <p:pic>
        <p:nvPicPr>
          <p:cNvPr id="14347" name="Picture 149" descr="кораблик3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88B5EC"/>
              </a:clrFrom>
              <a:clrTo>
                <a:srgbClr val="88B5E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1916113"/>
            <a:ext cx="2376487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0" grpId="0" animBg="1"/>
      <p:bldP spid="8201" grpId="0"/>
      <p:bldP spid="81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9" name="AutoShape 69"/>
          <p:cNvSpPr>
            <a:spLocks noChangeArrowheads="1"/>
          </p:cNvSpPr>
          <p:nvPr/>
        </p:nvSpPr>
        <p:spPr bwMode="auto">
          <a:xfrm>
            <a:off x="250825" y="2349500"/>
            <a:ext cx="1512888" cy="2233613"/>
          </a:xfrm>
          <a:prstGeom prst="moon">
            <a:avLst>
              <a:gd name="adj" fmla="val 18991"/>
            </a:avLst>
          </a:prstGeom>
          <a:gradFill rotWithShape="1">
            <a:gsLst>
              <a:gs pos="0">
                <a:srgbClr val="FFFFE3">
                  <a:alpha val="82999"/>
                </a:srgbClr>
              </a:gs>
              <a:gs pos="50000">
                <a:srgbClr val="A3CDF3">
                  <a:alpha val="82999"/>
                </a:srgbClr>
              </a:gs>
              <a:gs pos="100000">
                <a:srgbClr val="FFFFE3">
                  <a:alpha val="82999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80975" y="5992813"/>
            <a:ext cx="6940550" cy="173037"/>
            <a:chOff x="204" y="3748"/>
            <a:chExt cx="5329" cy="136"/>
          </a:xfrm>
        </p:grpSpPr>
        <p:pic>
          <p:nvPicPr>
            <p:cNvPr id="15375" name="Picture 14" descr="Орнамент греческий-кусочек-бело-синий3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80" y="3748"/>
              <a:ext cx="11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204" y="3748"/>
              <a:ext cx="5329" cy="136"/>
              <a:chOff x="204" y="3748"/>
              <a:chExt cx="5329" cy="136"/>
            </a:xfrm>
          </p:grpSpPr>
          <p:pic>
            <p:nvPicPr>
              <p:cNvPr id="15377" name="Picture 16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99" y="3748"/>
                <a:ext cx="11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8" name="Picture 1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586" y="3748"/>
                <a:ext cx="11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" name="Group 18"/>
              <p:cNvGrpSpPr>
                <a:grpSpLocks/>
              </p:cNvGrpSpPr>
              <p:nvPr/>
            </p:nvGrpSpPr>
            <p:grpSpPr bwMode="auto">
              <a:xfrm>
                <a:off x="204" y="3748"/>
                <a:ext cx="5329" cy="136"/>
                <a:chOff x="204" y="3748"/>
                <a:chExt cx="5329" cy="136"/>
              </a:xfrm>
            </p:grpSpPr>
            <p:grpSp>
              <p:nvGrpSpPr>
                <p:cNvPr id="5" name="Group 19"/>
                <p:cNvGrpSpPr>
                  <a:grpSpLocks/>
                </p:cNvGrpSpPr>
                <p:nvPr/>
              </p:nvGrpSpPr>
              <p:grpSpPr bwMode="auto">
                <a:xfrm>
                  <a:off x="204" y="3748"/>
                  <a:ext cx="2381" cy="136"/>
                  <a:chOff x="204" y="3748"/>
                  <a:chExt cx="2381" cy="136"/>
                </a:xfrm>
              </p:grpSpPr>
              <p:grpSp>
                <p:nvGrpSpPr>
                  <p:cNvPr id="6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204" y="3748"/>
                    <a:ext cx="907" cy="136"/>
                    <a:chOff x="1152" y="1008"/>
                    <a:chExt cx="1536" cy="161"/>
                  </a:xfrm>
                </p:grpSpPr>
                <p:pic>
                  <p:nvPicPr>
                    <p:cNvPr id="15421" name="Picture 21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34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5422" name="Picture 22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5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5423" name="Picture 23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728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5424" name="Picture 24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3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5425" name="Picture 25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11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5426" name="Picture 26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920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5427" name="Picture 27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49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5428" name="Picture 28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30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  <p:pic>
                <p:nvPicPr>
                  <p:cNvPr id="15407" name="Picture 29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2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018" y="3748"/>
                    <a:ext cx="113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408" name="Picture 30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58" y="3748"/>
                    <a:ext cx="114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409" name="Picture 31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2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32" y="3748"/>
                    <a:ext cx="113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410" name="Picture 32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2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72" y="3748"/>
                    <a:ext cx="113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411" name="Picture 33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245" y="3748"/>
                    <a:ext cx="114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grpSp>
                <p:nvGrpSpPr>
                  <p:cNvPr id="7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1111" y="3748"/>
                    <a:ext cx="907" cy="136"/>
                    <a:chOff x="1152" y="1008"/>
                    <a:chExt cx="1536" cy="161"/>
                  </a:xfrm>
                </p:grpSpPr>
                <p:pic>
                  <p:nvPicPr>
                    <p:cNvPr id="15413" name="Picture 35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34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5414" name="Picture 36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5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5415" name="Picture 37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728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5416" name="Picture 38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3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5417" name="Picture 39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11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5418" name="Picture 40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920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5419" name="Picture 41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49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5420" name="Picture 42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30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</p:grpSp>
            <p:grpSp>
              <p:nvGrpSpPr>
                <p:cNvPr id="8" name="Group 43"/>
                <p:cNvGrpSpPr>
                  <a:grpSpLocks/>
                </p:cNvGrpSpPr>
                <p:nvPr/>
              </p:nvGrpSpPr>
              <p:grpSpPr bwMode="auto">
                <a:xfrm>
                  <a:off x="2812" y="3748"/>
                  <a:ext cx="907" cy="136"/>
                  <a:chOff x="1152" y="1008"/>
                  <a:chExt cx="1536" cy="161"/>
                </a:xfrm>
              </p:grpSpPr>
              <p:pic>
                <p:nvPicPr>
                  <p:cNvPr id="15398" name="Picture 44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34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399" name="Picture 45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5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400" name="Picture 46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28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401" name="Picture 47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3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402" name="Picture 48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1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403" name="Picture 49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20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404" name="Picture 50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9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405" name="Picture 51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0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pic>
              <p:nvPicPr>
                <p:cNvPr id="15382" name="Picture 52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2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626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5383" name="Picture 53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966" y="3748"/>
                  <a:ext cx="114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5384" name="Picture 54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2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740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5385" name="Picture 55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853" y="3748"/>
                  <a:ext cx="114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9" name="Group 56"/>
                <p:cNvGrpSpPr>
                  <a:grpSpLocks/>
                </p:cNvGrpSpPr>
                <p:nvPr/>
              </p:nvGrpSpPr>
              <p:grpSpPr bwMode="auto">
                <a:xfrm>
                  <a:off x="3719" y="3748"/>
                  <a:ext cx="907" cy="136"/>
                  <a:chOff x="1152" y="1008"/>
                  <a:chExt cx="1536" cy="161"/>
                </a:xfrm>
              </p:grpSpPr>
              <p:pic>
                <p:nvPicPr>
                  <p:cNvPr id="15390" name="Picture 57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34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391" name="Picture 58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5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392" name="Picture 59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28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393" name="Picture 60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3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394" name="Picture 61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1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395" name="Picture 62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20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396" name="Picture 63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9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5397" name="Picture 64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0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pic>
              <p:nvPicPr>
                <p:cNvPr id="15387" name="Picture 65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2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193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5388" name="Picture 66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2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307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5389" name="Picture 67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2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420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pic>
        <p:nvPicPr>
          <p:cNvPr id="15364" name="Picture 11" descr="Греческая колония-2"/>
          <p:cNvPicPr>
            <a:picLocks noChangeAspect="1" noChangeArrowheads="1"/>
          </p:cNvPicPr>
          <p:nvPr/>
        </p:nvPicPr>
        <p:blipFill>
          <a:blip r:embed="rId4">
            <a:lum bright="-12000" contrast="36000"/>
          </a:blip>
          <a:srcRect/>
          <a:stretch>
            <a:fillRect/>
          </a:stretch>
        </p:blipFill>
        <p:spPr bwMode="auto">
          <a:xfrm>
            <a:off x="1611313" y="1989138"/>
            <a:ext cx="7281862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WordArt 2"/>
          <p:cNvSpPr>
            <a:spLocks noChangeArrowheads="1" noChangeShapeType="1" noTextEdit="1"/>
          </p:cNvSpPr>
          <p:nvPr/>
        </p:nvSpPr>
        <p:spPr bwMode="auto">
          <a:xfrm>
            <a:off x="533400" y="304800"/>
            <a:ext cx="5910263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96"/>
                </a:solidFill>
                <a:latin typeface="Book Antiqua"/>
              </a:rPr>
              <a:t>ГРЕЧЕСКАЯ КОЛОНИЯ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95288" y="955675"/>
            <a:ext cx="82819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660066"/>
                </a:solidFill>
                <a:latin typeface="Arial Narrow" pitchFamily="34" charset="0"/>
              </a:rPr>
              <a:t>Изучив источник  и  рассмотрев иллюстрацию, мы поняли, что:</a:t>
            </a: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323850" y="1484313"/>
            <a:ext cx="3527425" cy="1584325"/>
            <a:chOff x="839" y="2341"/>
            <a:chExt cx="2404" cy="998"/>
          </a:xfrm>
        </p:grpSpPr>
        <p:sp>
          <p:nvSpPr>
            <p:cNvPr id="15373" name="Oval 6"/>
            <p:cNvSpPr>
              <a:spLocks noChangeArrowheads="1"/>
            </p:cNvSpPr>
            <p:nvPr/>
          </p:nvSpPr>
          <p:spPr bwMode="auto">
            <a:xfrm>
              <a:off x="839" y="2341"/>
              <a:ext cx="2404" cy="998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7998"/>
                  </a:schemeClr>
                </a:gs>
                <a:gs pos="100000">
                  <a:srgbClr val="FFFFE3">
                    <a:alpha val="67998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accent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5374" name="Text Box 7"/>
            <p:cNvSpPr txBox="1">
              <a:spLocks noChangeArrowheads="1"/>
            </p:cNvSpPr>
            <p:nvPr/>
          </p:nvSpPr>
          <p:spPr bwMode="auto">
            <a:xfrm>
              <a:off x="884" y="2432"/>
              <a:ext cx="2312" cy="8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>
                  <a:solidFill>
                    <a:srgbClr val="000096"/>
                  </a:solidFill>
                  <a:latin typeface="Arial Narrow" pitchFamily="34" charset="0"/>
                </a:rPr>
                <a:t>греки создавали свои поселения на свободных землях, на берегу моря с удобной бухтой</a:t>
              </a:r>
            </a:p>
          </p:txBody>
        </p:sp>
      </p:grp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323850" y="4076700"/>
            <a:ext cx="3671888" cy="1584325"/>
            <a:chOff x="2871" y="882"/>
            <a:chExt cx="2404" cy="998"/>
          </a:xfrm>
        </p:grpSpPr>
        <p:sp>
          <p:nvSpPr>
            <p:cNvPr id="15371" name="Oval 9"/>
            <p:cNvSpPr>
              <a:spLocks noChangeArrowheads="1"/>
            </p:cNvSpPr>
            <p:nvPr/>
          </p:nvSpPr>
          <p:spPr bwMode="auto">
            <a:xfrm>
              <a:off x="2871" y="882"/>
              <a:ext cx="2404" cy="998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7998"/>
                  </a:schemeClr>
                </a:gs>
                <a:gs pos="100000">
                  <a:srgbClr val="FFFFE3">
                    <a:alpha val="67998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0096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5372" name="Text Box 10"/>
            <p:cNvSpPr txBox="1">
              <a:spLocks noChangeArrowheads="1"/>
            </p:cNvSpPr>
            <p:nvPr/>
          </p:nvSpPr>
          <p:spPr bwMode="auto">
            <a:xfrm>
              <a:off x="2925" y="981"/>
              <a:ext cx="2314" cy="8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>
                  <a:solidFill>
                    <a:srgbClr val="000096"/>
                  </a:solidFill>
                  <a:latin typeface="Arial Narrow" pitchFamily="34" charset="0"/>
                </a:rPr>
                <a:t>греки укрепляли свои поселения крепостными стенами, опасаясь внешних врагов</a:t>
              </a:r>
            </a:p>
          </p:txBody>
        </p:sp>
      </p:grpSp>
      <p:pic>
        <p:nvPicPr>
          <p:cNvPr id="20492" name="Picture 12" descr="Геры храм на Сицилии"/>
          <p:cNvPicPr>
            <a:picLocks noChangeAspect="1" noChangeArrowheads="1"/>
          </p:cNvPicPr>
          <p:nvPr/>
        </p:nvPicPr>
        <p:blipFill>
          <a:blip r:embed="rId5">
            <a:lum bright="-6000"/>
          </a:blip>
          <a:srcRect/>
          <a:stretch>
            <a:fillRect/>
          </a:stretch>
        </p:blipFill>
        <p:spPr bwMode="auto">
          <a:xfrm>
            <a:off x="5364163" y="4130675"/>
            <a:ext cx="3779837" cy="2727325"/>
          </a:xfrm>
          <a:prstGeom prst="rect">
            <a:avLst/>
          </a:prstGeom>
          <a:noFill/>
          <a:effectLst>
            <a:outerShdw dist="28398" dir="17793903" algn="ctr" rotWithShape="0">
              <a:srgbClr val="AFC2FF"/>
            </a:outerShdw>
          </a:effectLst>
        </p:spPr>
      </p:pic>
      <p:sp>
        <p:nvSpPr>
          <p:cNvPr id="15370" name="Text Box 68"/>
          <p:cNvSpPr txBox="1">
            <a:spLocks noChangeArrowheads="1"/>
          </p:cNvSpPr>
          <p:nvPr/>
        </p:nvSpPr>
        <p:spPr bwMode="auto">
          <a:xfrm>
            <a:off x="1763713" y="6308725"/>
            <a:ext cx="3816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>
                <a:solidFill>
                  <a:srgbClr val="660066"/>
                </a:solidFill>
                <a:latin typeface="Arial Narrow" pitchFamily="34" charset="0"/>
              </a:rPr>
              <a:t>Храм Геры на о.Сицилия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9" grpId="0" animBg="1"/>
      <p:bldP spid="204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4"/>
          <p:cNvGrpSpPr>
            <a:grpSpLocks/>
          </p:cNvGrpSpPr>
          <p:nvPr/>
        </p:nvGrpSpPr>
        <p:grpSpPr bwMode="auto">
          <a:xfrm rot="5400000">
            <a:off x="5336381" y="3356769"/>
            <a:ext cx="6940551" cy="173037"/>
            <a:chOff x="204" y="3748"/>
            <a:chExt cx="5329" cy="136"/>
          </a:xfrm>
        </p:grpSpPr>
        <p:pic>
          <p:nvPicPr>
            <p:cNvPr id="16413" name="Picture 105" descr="Орнамент греческий-кусочек-бело-синий3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80" y="3748"/>
              <a:ext cx="11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06"/>
            <p:cNvGrpSpPr>
              <a:grpSpLocks/>
            </p:cNvGrpSpPr>
            <p:nvPr/>
          </p:nvGrpSpPr>
          <p:grpSpPr bwMode="auto">
            <a:xfrm>
              <a:off x="204" y="3748"/>
              <a:ext cx="5329" cy="136"/>
              <a:chOff x="204" y="3748"/>
              <a:chExt cx="5329" cy="136"/>
            </a:xfrm>
          </p:grpSpPr>
          <p:pic>
            <p:nvPicPr>
              <p:cNvPr id="16415" name="Picture 10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99" y="3748"/>
                <a:ext cx="11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416" name="Picture 108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586" y="3748"/>
                <a:ext cx="11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" name="Group 109"/>
              <p:cNvGrpSpPr>
                <a:grpSpLocks/>
              </p:cNvGrpSpPr>
              <p:nvPr/>
            </p:nvGrpSpPr>
            <p:grpSpPr bwMode="auto">
              <a:xfrm>
                <a:off x="204" y="3748"/>
                <a:ext cx="5329" cy="136"/>
                <a:chOff x="204" y="3748"/>
                <a:chExt cx="5329" cy="136"/>
              </a:xfrm>
            </p:grpSpPr>
            <p:grpSp>
              <p:nvGrpSpPr>
                <p:cNvPr id="5" name="Group 110"/>
                <p:cNvGrpSpPr>
                  <a:grpSpLocks/>
                </p:cNvGrpSpPr>
                <p:nvPr/>
              </p:nvGrpSpPr>
              <p:grpSpPr bwMode="auto">
                <a:xfrm>
                  <a:off x="204" y="3748"/>
                  <a:ext cx="2381" cy="136"/>
                  <a:chOff x="204" y="3748"/>
                  <a:chExt cx="2381" cy="136"/>
                </a:xfrm>
              </p:grpSpPr>
              <p:grpSp>
                <p:nvGrpSpPr>
                  <p:cNvPr id="6" name="Group 111"/>
                  <p:cNvGrpSpPr>
                    <a:grpSpLocks/>
                  </p:cNvGrpSpPr>
                  <p:nvPr/>
                </p:nvGrpSpPr>
                <p:grpSpPr bwMode="auto">
                  <a:xfrm>
                    <a:off x="204" y="3748"/>
                    <a:ext cx="907" cy="136"/>
                    <a:chOff x="1152" y="1008"/>
                    <a:chExt cx="1536" cy="161"/>
                  </a:xfrm>
                </p:grpSpPr>
                <p:pic>
                  <p:nvPicPr>
                    <p:cNvPr id="16459" name="Picture 112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34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6460" name="Picture 113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5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6461" name="Picture 114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728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6462" name="Picture 115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3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6463" name="Picture 116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11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6464" name="Picture 117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920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6465" name="Picture 118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49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6466" name="Picture 119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30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  <p:pic>
                <p:nvPicPr>
                  <p:cNvPr id="16445" name="Picture 120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2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018" y="3748"/>
                    <a:ext cx="113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46" name="Picture 121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58" y="3748"/>
                    <a:ext cx="114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47" name="Picture 122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2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32" y="3748"/>
                    <a:ext cx="113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48" name="Picture 123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2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72" y="3748"/>
                    <a:ext cx="113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49" name="Picture 124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245" y="3748"/>
                    <a:ext cx="114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grpSp>
                <p:nvGrpSpPr>
                  <p:cNvPr id="7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1111" y="3748"/>
                    <a:ext cx="907" cy="136"/>
                    <a:chOff x="1152" y="1008"/>
                    <a:chExt cx="1536" cy="161"/>
                  </a:xfrm>
                </p:grpSpPr>
                <p:pic>
                  <p:nvPicPr>
                    <p:cNvPr id="16451" name="Picture 126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34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6452" name="Picture 127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5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6453" name="Picture 128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728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6454" name="Picture 129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3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6455" name="Picture 130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11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6456" name="Picture 131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920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6457" name="Picture 132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49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6458" name="Picture 133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email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30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</p:grpSp>
            <p:grpSp>
              <p:nvGrpSpPr>
                <p:cNvPr id="8" name="Group 134"/>
                <p:cNvGrpSpPr>
                  <a:grpSpLocks/>
                </p:cNvGrpSpPr>
                <p:nvPr/>
              </p:nvGrpSpPr>
              <p:grpSpPr bwMode="auto">
                <a:xfrm>
                  <a:off x="2812" y="3748"/>
                  <a:ext cx="907" cy="136"/>
                  <a:chOff x="1152" y="1008"/>
                  <a:chExt cx="1536" cy="161"/>
                </a:xfrm>
              </p:grpSpPr>
              <p:pic>
                <p:nvPicPr>
                  <p:cNvPr id="16436" name="Picture 135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34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37" name="Picture 136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5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38" name="Picture 137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28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39" name="Picture 138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3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40" name="Picture 139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1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41" name="Picture 140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20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42" name="Picture 141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9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43" name="Picture 142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0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pic>
              <p:nvPicPr>
                <p:cNvPr id="16420" name="Picture 143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2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626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6421" name="Picture 144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966" y="3748"/>
                  <a:ext cx="114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6422" name="Picture 145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2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740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6423" name="Picture 146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853" y="3748"/>
                  <a:ext cx="114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9" name="Group 147"/>
                <p:cNvGrpSpPr>
                  <a:grpSpLocks/>
                </p:cNvGrpSpPr>
                <p:nvPr/>
              </p:nvGrpSpPr>
              <p:grpSpPr bwMode="auto">
                <a:xfrm>
                  <a:off x="3719" y="3748"/>
                  <a:ext cx="907" cy="136"/>
                  <a:chOff x="1152" y="1008"/>
                  <a:chExt cx="1536" cy="161"/>
                </a:xfrm>
              </p:grpSpPr>
              <p:pic>
                <p:nvPicPr>
                  <p:cNvPr id="16428" name="Picture 148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34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29" name="Picture 149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5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30" name="Picture 150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28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31" name="Picture 151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3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32" name="Picture 152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1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33" name="Picture 153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20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34" name="Picture 154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9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6435" name="Picture 155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0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pic>
              <p:nvPicPr>
                <p:cNvPr id="16425" name="Picture 156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2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193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6426" name="Picture 157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2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307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6427" name="Picture 158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2" cstate="email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420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sp>
        <p:nvSpPr>
          <p:cNvPr id="21600" name="Rectangle 96"/>
          <p:cNvSpPr>
            <a:spLocks noChangeArrowheads="1"/>
          </p:cNvSpPr>
          <p:nvPr/>
        </p:nvSpPr>
        <p:spPr bwMode="auto">
          <a:xfrm>
            <a:off x="5064125" y="3328988"/>
            <a:ext cx="3513138" cy="2663825"/>
          </a:xfrm>
          <a:prstGeom prst="rect">
            <a:avLst/>
          </a:prstGeom>
          <a:gradFill rotWithShape="1">
            <a:gsLst>
              <a:gs pos="0">
                <a:schemeClr val="bg1">
                  <a:alpha val="67998"/>
                </a:schemeClr>
              </a:gs>
              <a:gs pos="100000">
                <a:srgbClr val="FFFFE3">
                  <a:alpha val="67998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5148263" y="1917700"/>
            <a:ext cx="3311525" cy="720725"/>
            <a:chOff x="3334" y="1207"/>
            <a:chExt cx="2086" cy="454"/>
          </a:xfrm>
        </p:grpSpPr>
        <p:sp>
          <p:nvSpPr>
            <p:cNvPr id="16411" name="Oval 70"/>
            <p:cNvSpPr>
              <a:spLocks noChangeArrowheads="1"/>
            </p:cNvSpPr>
            <p:nvPr/>
          </p:nvSpPr>
          <p:spPr bwMode="auto">
            <a:xfrm>
              <a:off x="3334" y="1207"/>
              <a:ext cx="2086" cy="45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7998"/>
                  </a:schemeClr>
                </a:gs>
                <a:gs pos="100000">
                  <a:srgbClr val="FFFFE3">
                    <a:alpha val="67998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accent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6412" name="Text Box 62"/>
            <p:cNvSpPr txBox="1">
              <a:spLocks noChangeArrowheads="1"/>
            </p:cNvSpPr>
            <p:nvPr/>
          </p:nvSpPr>
          <p:spPr bwMode="auto">
            <a:xfrm>
              <a:off x="3696" y="1290"/>
              <a:ext cx="136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>
                  <a:solidFill>
                    <a:srgbClr val="000096"/>
                  </a:solidFill>
                  <a:latin typeface="Arial Narrow" pitchFamily="34" charset="0"/>
                </a:rPr>
                <a:t>в колонии</a:t>
              </a:r>
            </a:p>
          </p:txBody>
        </p:sp>
      </p:grpSp>
      <p:sp>
        <p:nvSpPr>
          <p:cNvPr id="16389" name="AutoShape 69"/>
          <p:cNvSpPr>
            <a:spLocks noChangeArrowheads="1"/>
          </p:cNvSpPr>
          <p:nvPr/>
        </p:nvSpPr>
        <p:spPr bwMode="auto">
          <a:xfrm rot="438543">
            <a:off x="3779838" y="1557338"/>
            <a:ext cx="1873250" cy="595312"/>
          </a:xfrm>
          <a:prstGeom prst="curvedDownArrow">
            <a:avLst>
              <a:gd name="adj1" fmla="val 27373"/>
              <a:gd name="adj2" fmla="val 112566"/>
              <a:gd name="adj3" fmla="val 47958"/>
            </a:avLst>
          </a:prstGeom>
          <a:solidFill>
            <a:srgbClr val="AFC2FF"/>
          </a:solidFill>
          <a:ln w="9525">
            <a:solidFill>
              <a:srgbClr val="00009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6390" name="WordArt 58"/>
          <p:cNvSpPr>
            <a:spLocks noChangeArrowheads="1" noChangeShapeType="1" noTextEdit="1"/>
          </p:cNvSpPr>
          <p:nvPr/>
        </p:nvSpPr>
        <p:spPr bwMode="auto">
          <a:xfrm>
            <a:off x="2339975" y="279400"/>
            <a:ext cx="6264275" cy="41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96"/>
                </a:solidFill>
                <a:latin typeface="Book Antiqua"/>
              </a:rPr>
              <a:t>РАЗВИТИЕ ТОРГОВЛИ</a:t>
            </a:r>
          </a:p>
        </p:txBody>
      </p:sp>
      <p:grpSp>
        <p:nvGrpSpPr>
          <p:cNvPr id="11" name="Group 73"/>
          <p:cNvGrpSpPr>
            <a:grpSpLocks/>
          </p:cNvGrpSpPr>
          <p:nvPr/>
        </p:nvGrpSpPr>
        <p:grpSpPr bwMode="auto">
          <a:xfrm>
            <a:off x="755650" y="1844675"/>
            <a:ext cx="3384550" cy="720725"/>
            <a:chOff x="476" y="1207"/>
            <a:chExt cx="2132" cy="454"/>
          </a:xfrm>
        </p:grpSpPr>
        <p:sp>
          <p:nvSpPr>
            <p:cNvPr id="16409" name="Oval 61"/>
            <p:cNvSpPr>
              <a:spLocks noChangeArrowheads="1"/>
            </p:cNvSpPr>
            <p:nvPr/>
          </p:nvSpPr>
          <p:spPr bwMode="auto">
            <a:xfrm>
              <a:off x="476" y="1207"/>
              <a:ext cx="2086" cy="45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7998"/>
                  </a:schemeClr>
                </a:gs>
                <a:gs pos="100000">
                  <a:srgbClr val="FFFFE3">
                    <a:alpha val="67998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accent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6410" name="Text Box 65"/>
            <p:cNvSpPr txBox="1">
              <a:spLocks noChangeArrowheads="1"/>
            </p:cNvSpPr>
            <p:nvPr/>
          </p:nvSpPr>
          <p:spPr bwMode="auto">
            <a:xfrm>
              <a:off x="476" y="1282"/>
              <a:ext cx="213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>
                  <a:solidFill>
                    <a:srgbClr val="000096"/>
                  </a:solidFill>
                  <a:latin typeface="Arial Narrow" pitchFamily="34" charset="0"/>
                </a:rPr>
                <a:t>из городов Греции</a:t>
              </a:r>
            </a:p>
          </p:txBody>
        </p:sp>
      </p:grpSp>
      <p:sp>
        <p:nvSpPr>
          <p:cNvPr id="21572" name="Text Box 68"/>
          <p:cNvSpPr txBox="1">
            <a:spLocks noChangeArrowheads="1"/>
          </p:cNvSpPr>
          <p:nvPr/>
        </p:nvSpPr>
        <p:spPr bwMode="auto">
          <a:xfrm>
            <a:off x="323850" y="836613"/>
            <a:ext cx="51117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990033"/>
                </a:solidFill>
                <a:latin typeface="Arial Narrow" pitchFamily="34" charset="0"/>
              </a:rPr>
              <a:t>Греческие купцы привозили:</a:t>
            </a:r>
          </a:p>
        </p:txBody>
      </p:sp>
      <p:sp>
        <p:nvSpPr>
          <p:cNvPr id="21593" name="Text Box 89"/>
          <p:cNvSpPr txBox="1">
            <a:spLocks noChangeArrowheads="1"/>
          </p:cNvSpPr>
          <p:nvPr/>
        </p:nvSpPr>
        <p:spPr bwMode="auto">
          <a:xfrm>
            <a:off x="5062538" y="2752725"/>
            <a:ext cx="3529012" cy="457200"/>
          </a:xfrm>
          <a:prstGeom prst="rect">
            <a:avLst/>
          </a:prstGeom>
          <a:gradFill rotWithShape="1">
            <a:gsLst>
              <a:gs pos="0">
                <a:schemeClr val="bg1">
                  <a:alpha val="67998"/>
                </a:schemeClr>
              </a:gs>
              <a:gs pos="100000">
                <a:srgbClr val="FFFFE3">
                  <a:alpha val="67998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580058"/>
                </a:solidFill>
                <a:latin typeface="Arial Narrow" pitchFamily="34" charset="0"/>
              </a:rPr>
              <a:t>    оливковое масло, вино</a:t>
            </a:r>
          </a:p>
        </p:txBody>
      </p:sp>
      <p:sp>
        <p:nvSpPr>
          <p:cNvPr id="21594" name="Text Box 90"/>
          <p:cNvSpPr txBox="1">
            <a:spLocks noChangeArrowheads="1"/>
          </p:cNvSpPr>
          <p:nvPr/>
        </p:nvSpPr>
        <p:spPr bwMode="auto">
          <a:xfrm>
            <a:off x="5064125" y="3402013"/>
            <a:ext cx="2808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580058"/>
                </a:solidFill>
                <a:latin typeface="Arial Narrow" pitchFamily="34" charset="0"/>
              </a:rPr>
              <a:t>    изделия ремесла:</a:t>
            </a:r>
          </a:p>
        </p:txBody>
      </p:sp>
      <p:sp>
        <p:nvSpPr>
          <p:cNvPr id="21595" name="Text Box 91"/>
          <p:cNvSpPr txBox="1">
            <a:spLocks noChangeArrowheads="1"/>
          </p:cNvSpPr>
          <p:nvPr/>
        </p:nvSpPr>
        <p:spPr bwMode="auto">
          <a:xfrm>
            <a:off x="5783263" y="3905250"/>
            <a:ext cx="14414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>
                <a:solidFill>
                  <a:srgbClr val="580058"/>
                </a:solidFill>
                <a:latin typeface="Arial Narrow" pitchFamily="34" charset="0"/>
              </a:rPr>
              <a:t> оружие</a:t>
            </a:r>
          </a:p>
        </p:txBody>
      </p:sp>
      <p:sp>
        <p:nvSpPr>
          <p:cNvPr id="21596" name="Text Box 92"/>
          <p:cNvSpPr txBox="1">
            <a:spLocks noChangeArrowheads="1"/>
          </p:cNvSpPr>
          <p:nvPr/>
        </p:nvSpPr>
        <p:spPr bwMode="auto">
          <a:xfrm>
            <a:off x="5784850" y="4456113"/>
            <a:ext cx="1295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>
                <a:solidFill>
                  <a:srgbClr val="580058"/>
                </a:solidFill>
                <a:latin typeface="Arial Narrow" pitchFamily="34" charset="0"/>
              </a:rPr>
              <a:t> ва</a:t>
            </a:r>
            <a:r>
              <a:rPr lang="ru-RU" sz="2400">
                <a:solidFill>
                  <a:srgbClr val="580058"/>
                </a:solidFill>
                <a:latin typeface="Arial Unicode MS" pitchFamily="34" charset="-128"/>
              </a:rPr>
              <a:t>з</a:t>
            </a:r>
            <a:r>
              <a:rPr lang="ru-RU" sz="2400">
                <a:solidFill>
                  <a:srgbClr val="580058"/>
                </a:solidFill>
                <a:latin typeface="Arial Narrow" pitchFamily="34" charset="0"/>
              </a:rPr>
              <a:t>ы</a:t>
            </a:r>
          </a:p>
        </p:txBody>
      </p:sp>
      <p:sp>
        <p:nvSpPr>
          <p:cNvPr id="21597" name="Text Box 93"/>
          <p:cNvSpPr txBox="1">
            <a:spLocks noChangeArrowheads="1"/>
          </p:cNvSpPr>
          <p:nvPr/>
        </p:nvSpPr>
        <p:spPr bwMode="auto">
          <a:xfrm>
            <a:off x="5756275" y="4986338"/>
            <a:ext cx="2736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>
                <a:solidFill>
                  <a:srgbClr val="580058"/>
                </a:solidFill>
                <a:latin typeface="Arial Narrow" pitchFamily="34" charset="0"/>
              </a:rPr>
              <a:t> статуи из мрамора</a:t>
            </a:r>
          </a:p>
        </p:txBody>
      </p:sp>
      <p:sp>
        <p:nvSpPr>
          <p:cNvPr id="21601" name="Text Box 97"/>
          <p:cNvSpPr txBox="1">
            <a:spLocks noChangeArrowheads="1"/>
          </p:cNvSpPr>
          <p:nvPr/>
        </p:nvSpPr>
        <p:spPr bwMode="auto">
          <a:xfrm>
            <a:off x="5783263" y="5489575"/>
            <a:ext cx="1152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>
                <a:solidFill>
                  <a:srgbClr val="580058"/>
                </a:solidFill>
                <a:latin typeface="Arial Narrow" pitchFamily="34" charset="0"/>
              </a:rPr>
              <a:t> ткани</a:t>
            </a:r>
          </a:p>
        </p:txBody>
      </p:sp>
      <p:sp>
        <p:nvSpPr>
          <p:cNvPr id="21606" name="Oval 102"/>
          <p:cNvSpPr>
            <a:spLocks noChangeArrowheads="1"/>
          </p:cNvSpPr>
          <p:nvPr/>
        </p:nvSpPr>
        <p:spPr bwMode="auto">
          <a:xfrm>
            <a:off x="5207000" y="2968625"/>
            <a:ext cx="130175" cy="115888"/>
          </a:xfrm>
          <a:prstGeom prst="ellipse">
            <a:avLst/>
          </a:prstGeom>
          <a:solidFill>
            <a:srgbClr val="420042">
              <a:alpha val="67842"/>
            </a:srgbClr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1607" name="Oval 103"/>
          <p:cNvSpPr>
            <a:spLocks noChangeArrowheads="1"/>
          </p:cNvSpPr>
          <p:nvPr/>
        </p:nvSpPr>
        <p:spPr bwMode="auto">
          <a:xfrm>
            <a:off x="5221288" y="3575050"/>
            <a:ext cx="130175" cy="115888"/>
          </a:xfrm>
          <a:prstGeom prst="ellipse">
            <a:avLst/>
          </a:prstGeom>
          <a:solidFill>
            <a:srgbClr val="420042">
              <a:alpha val="67842"/>
            </a:srgbClr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pic>
        <p:nvPicPr>
          <p:cNvPr id="16401" name="Picture 159" descr="амфора-древня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4487863"/>
            <a:ext cx="1438275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2" name="Text Box 160"/>
          <p:cNvSpPr txBox="1">
            <a:spLocks noChangeArrowheads="1"/>
          </p:cNvSpPr>
          <p:nvPr/>
        </p:nvSpPr>
        <p:spPr bwMode="auto">
          <a:xfrm>
            <a:off x="5003800" y="6021388"/>
            <a:ext cx="3529013" cy="671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580058"/>
                </a:solidFill>
                <a:latin typeface="Arial Narrow" pitchFamily="34" charset="0"/>
              </a:rPr>
              <a:t>Амфора – </a:t>
            </a:r>
            <a:r>
              <a:rPr lang="ru-RU" sz="1800">
                <a:solidFill>
                  <a:srgbClr val="580058"/>
                </a:solidFill>
                <a:latin typeface="Arial Narrow" pitchFamily="34" charset="0"/>
              </a:rPr>
              <a:t>сосуд для хранения вина или масла</a:t>
            </a:r>
            <a:endParaRPr lang="ru-RU" sz="1400">
              <a:solidFill>
                <a:srgbClr val="580058"/>
              </a:solidFill>
              <a:latin typeface="Arial Narrow" pitchFamily="34" charset="0"/>
            </a:endParaRPr>
          </a:p>
        </p:txBody>
      </p:sp>
      <p:pic>
        <p:nvPicPr>
          <p:cNvPr id="16403" name="Picture 164" descr="Статуя-2"/>
          <p:cNvPicPr>
            <a:picLocks noChangeAspect="1" noChangeArrowheads="1"/>
          </p:cNvPicPr>
          <p:nvPr/>
        </p:nvPicPr>
        <p:blipFill>
          <a:blip r:embed="rId5">
            <a:lum bright="6000" contrast="12000"/>
          </a:blip>
          <a:srcRect/>
          <a:stretch>
            <a:fillRect/>
          </a:stretch>
        </p:blipFill>
        <p:spPr bwMode="auto">
          <a:xfrm>
            <a:off x="250825" y="2276475"/>
            <a:ext cx="2009775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4" name="Picture 162" descr="сбор-оливок-мал"/>
          <p:cNvPicPr>
            <a:picLocks noChangeAspect="1" noChangeArrowheads="1"/>
          </p:cNvPicPr>
          <p:nvPr/>
        </p:nvPicPr>
        <p:blipFill>
          <a:blip r:embed="rId6">
            <a:lum contrast="6000"/>
          </a:blip>
          <a:srcRect/>
          <a:stretch>
            <a:fillRect/>
          </a:stretch>
        </p:blipFill>
        <p:spPr bwMode="auto">
          <a:xfrm>
            <a:off x="1331913" y="4508500"/>
            <a:ext cx="1438275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5" name="Picture 161" descr="кратер-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95513" y="5229225"/>
            <a:ext cx="1512887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6" name="Picture 165" descr="афинская монетка"/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2916238" y="4292600"/>
            <a:ext cx="720725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7" name="Picture 166" descr="монеточка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191008">
            <a:off x="2268538" y="3644900"/>
            <a:ext cx="80803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8" name="Text Box 167"/>
          <p:cNvSpPr txBox="1">
            <a:spLocks noChangeArrowheads="1"/>
          </p:cNvSpPr>
          <p:nvPr/>
        </p:nvSpPr>
        <p:spPr bwMode="auto">
          <a:xfrm>
            <a:off x="2124075" y="3284538"/>
            <a:ext cx="18716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>
                <a:solidFill>
                  <a:srgbClr val="580058"/>
                </a:solidFill>
                <a:latin typeface="Arial Narrow" pitchFamily="34" charset="0"/>
              </a:rPr>
              <a:t>Монеты</a:t>
            </a:r>
            <a:r>
              <a:rPr lang="en-US" sz="1800">
                <a:solidFill>
                  <a:srgbClr val="580058"/>
                </a:solidFill>
                <a:latin typeface="Arial Narrow" pitchFamily="34" charset="0"/>
              </a:rPr>
              <a:t> </a:t>
            </a:r>
            <a:r>
              <a:rPr lang="ru-RU" sz="1800">
                <a:solidFill>
                  <a:srgbClr val="580058"/>
                </a:solidFill>
                <a:latin typeface="Arial Narrow" pitchFamily="34" charset="0"/>
              </a:rPr>
              <a:t>из Афин </a:t>
            </a:r>
            <a:endParaRPr lang="ru-RU" sz="1400">
              <a:solidFill>
                <a:srgbClr val="580058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0" grpId="0" animBg="1"/>
      <p:bldP spid="21572" grpId="0"/>
      <p:bldP spid="21593" grpId="0" animBg="1"/>
      <p:bldP spid="21594" grpId="0"/>
      <p:bldP spid="21595" grpId="0"/>
      <p:bldP spid="21596" grpId="0"/>
      <p:bldP spid="21597" grpId="0"/>
      <p:bldP spid="21601" grpId="0"/>
      <p:bldP spid="21606" grpId="0" animBg="1"/>
      <p:bldP spid="2160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212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Дом, Западная 21-1, Ртищево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Евграфовы Дарья и Надежда</dc:creator>
  <cp:lastModifiedBy>Евграфовы Дарья и Надежда</cp:lastModifiedBy>
  <cp:revision>2</cp:revision>
  <dcterms:created xsi:type="dcterms:W3CDTF">2011-11-19T15:22:57Z</dcterms:created>
  <dcterms:modified xsi:type="dcterms:W3CDTF">2011-11-19T15:27:25Z</dcterms:modified>
</cp:coreProperties>
</file>