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71" r:id="rId5"/>
    <p:sldId id="282" r:id="rId6"/>
    <p:sldId id="281" r:id="rId7"/>
    <p:sldId id="258" r:id="rId8"/>
    <p:sldId id="276" r:id="rId9"/>
    <p:sldId id="278" r:id="rId10"/>
    <p:sldId id="269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40D510-58AD-42B6-A84F-857AC24126EA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F5B400C-A959-4A29-A97B-099EC9B8966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0D510-58AD-42B6-A84F-857AC24126EA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B400C-A959-4A29-A97B-099EC9B8966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40D510-58AD-42B6-A84F-857AC24126EA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5B400C-A959-4A29-A97B-099EC9B8966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0D510-58AD-42B6-A84F-857AC24126EA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B400C-A959-4A29-A97B-099EC9B8966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40D510-58AD-42B6-A84F-857AC24126EA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F5B400C-A959-4A29-A97B-099EC9B8966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0D510-58AD-42B6-A84F-857AC24126EA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B400C-A959-4A29-A97B-099EC9B8966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0D510-58AD-42B6-A84F-857AC24126EA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B400C-A959-4A29-A97B-099EC9B8966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0D510-58AD-42B6-A84F-857AC24126EA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B400C-A959-4A29-A97B-099EC9B8966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40D510-58AD-42B6-A84F-857AC24126EA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B400C-A959-4A29-A97B-099EC9B8966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0D510-58AD-42B6-A84F-857AC24126EA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B400C-A959-4A29-A97B-099EC9B8966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0D510-58AD-42B6-A84F-857AC24126EA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B400C-A959-4A29-A97B-099EC9B8966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40D510-58AD-42B6-A84F-857AC24126EA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F5B400C-A959-4A29-A97B-099EC9B8966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/>
              <a:t>Организация работы в группах в условиях малочисленного класса</a:t>
            </a:r>
            <a:endParaRPr lang="fr-FR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учитель начальных классов ГБОУ СОШ д. Екатериновка </a:t>
            </a:r>
            <a:r>
              <a:rPr lang="ru-RU" dirty="0" err="1" smtClean="0"/>
              <a:t>Покшиванова</a:t>
            </a:r>
            <a:r>
              <a:rPr lang="ru-RU" dirty="0" smtClean="0"/>
              <a:t> Лариса Валентиновна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7030A0"/>
                </a:solidFill>
              </a:rPr>
              <a:t>Выводы:</a:t>
            </a:r>
            <a:endParaRPr lang="fr-FR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Char char="§"/>
            </a:pPr>
            <a:r>
              <a:rPr lang="ru-RU" dirty="0" smtClean="0"/>
              <a:t>групповые приёмы работы приобщают к важным навыкам жизни;  </a:t>
            </a:r>
            <a:endParaRPr lang="ru-RU" i="1" dirty="0" smtClean="0"/>
          </a:p>
          <a:p>
            <a:pPr marL="0" indent="0">
              <a:buFont typeface="Wingdings" pitchFamily="2" charset="2"/>
              <a:buChar char="§"/>
            </a:pPr>
            <a:r>
              <a:rPr lang="ru-RU" dirty="0" smtClean="0"/>
              <a:t>улучшается успеваемость; </a:t>
            </a:r>
            <a:endParaRPr lang="ru-RU" i="1" dirty="0" smtClean="0"/>
          </a:p>
          <a:p>
            <a:pPr marL="0" indent="0">
              <a:buFont typeface="Wingdings" pitchFamily="2" charset="2"/>
              <a:buChar char="§"/>
            </a:pPr>
            <a:r>
              <a:rPr lang="ru-RU" dirty="0" smtClean="0"/>
              <a:t>формируется мотивация учения и обучения;</a:t>
            </a:r>
            <a:endParaRPr lang="ru-RU" i="1" dirty="0" smtClean="0"/>
          </a:p>
          <a:p>
            <a:pPr marL="0" indent="0">
              <a:buFont typeface="Wingdings" pitchFamily="2" charset="2"/>
              <a:buChar char="§"/>
            </a:pPr>
            <a:r>
              <a:rPr lang="ru-RU" dirty="0" smtClean="0"/>
              <a:t>соблюдается дифференцированный подход;</a:t>
            </a:r>
            <a:endParaRPr lang="ru-RU" i="1" dirty="0" smtClean="0"/>
          </a:p>
          <a:p>
            <a:pPr marL="0" indent="0">
              <a:buFont typeface="Wingdings" pitchFamily="2" charset="2"/>
              <a:buChar char="§"/>
            </a:pPr>
            <a:r>
              <a:rPr lang="ru-RU" dirty="0" smtClean="0"/>
              <a:t>работа в группе помогает ребенку   проявить себя,  </a:t>
            </a:r>
            <a:endParaRPr lang="ru-RU" i="1" dirty="0" smtClean="0"/>
          </a:p>
          <a:p>
            <a:pPr marL="0" indent="0">
              <a:buFont typeface="Wingdings" pitchFamily="2" charset="2"/>
              <a:buChar char="§"/>
            </a:pPr>
            <a:r>
              <a:rPr lang="ru-RU" dirty="0" smtClean="0"/>
              <a:t>укрепляется дружба,  </a:t>
            </a:r>
            <a:endParaRPr lang="ru-RU" i="1" dirty="0" smtClean="0"/>
          </a:p>
          <a:p>
            <a:pPr marL="0" indent="0">
              <a:buFont typeface="Wingdings" pitchFamily="2" charset="2"/>
              <a:buChar char="§"/>
            </a:pPr>
            <a:r>
              <a:rPr lang="ru-RU" dirty="0" smtClean="0"/>
              <a:t>улучшаются межличностные отношения; </a:t>
            </a:r>
          </a:p>
          <a:p>
            <a:pPr marL="0" indent="0">
              <a:buFont typeface="Wingdings" pitchFamily="2" charset="2"/>
              <a:buChar char="§"/>
            </a:pPr>
            <a:r>
              <a:rPr lang="ru-RU" dirty="0" smtClean="0"/>
              <a:t>устанавливается психологический комфорт в коллективе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BE0F02"/>
                </a:solidFill>
              </a:rPr>
              <a:t>Необходимость нового подхода к обучению</a:t>
            </a:r>
            <a:endParaRPr lang="fr-FR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Современное общество ставит перед школой новые требования по модернизации и совершенствованию учебно-воспитательного процесса. Учителю, работающему в школе XXI века, постоянно приходится задумываться о том, как сделать процесс обучения более результативным.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Групповая работа </a:t>
            </a:r>
            <a:r>
              <a:rPr lang="ru-RU" dirty="0" smtClean="0"/>
              <a:t>– это полноценная, самостоятельная форма организации обучения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Определение </a:t>
            </a:r>
            <a:br>
              <a:rPr lang="ru-RU" dirty="0" smtClean="0"/>
            </a:br>
            <a:endParaRPr lang="fr-FR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Группа</a:t>
            </a:r>
            <a:r>
              <a:rPr lang="ru-RU" dirty="0" smtClean="0"/>
              <a:t> – это совокупность людей, объединённых общностью интересов,  вовлечённых в познавательную деятельность и имеющих общую цель.</a:t>
            </a:r>
            <a:endParaRPr lang="fr-FR" dirty="0"/>
          </a:p>
        </p:txBody>
      </p:sp>
      <p:pic>
        <p:nvPicPr>
          <p:cNvPr id="4" name="Рисунок 3" descr="P281112_09.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3286123"/>
            <a:ext cx="5041552" cy="31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групповой работы</a:t>
            </a:r>
            <a:endParaRPr lang="fr-FR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мышления учащихся, формирование саморазвивающейся личности, т.е. личности, желающей и умеющей учиться.</a:t>
            </a:r>
          </a:p>
          <a:p>
            <a:r>
              <a:rPr lang="ru-RU" dirty="0" smtClean="0"/>
              <a:t>Создание детского коллектива на основе эмоционального стремления к совместной деятельности.</a:t>
            </a:r>
            <a:endParaRPr lang="fr-FR" dirty="0"/>
          </a:p>
        </p:txBody>
      </p:sp>
      <p:pic>
        <p:nvPicPr>
          <p:cNvPr id="4" name="Рисунок 3" descr="P281112_09.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711" y="4071942"/>
            <a:ext cx="4000495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Обучение грамоте. Групповая работа</a:t>
            </a:r>
            <a:endParaRPr lang="fr-FR" dirty="0"/>
          </a:p>
        </p:txBody>
      </p:sp>
      <p:pic>
        <p:nvPicPr>
          <p:cNvPr id="4" name="Содержимое 3" descr="IMG_169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2844" y="1500174"/>
            <a:ext cx="3720240" cy="4428000"/>
          </a:xfrm>
        </p:spPr>
      </p:pic>
      <p:pic>
        <p:nvPicPr>
          <p:cNvPr id="5" name="Рисунок 4" descr="IMG_16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500174"/>
            <a:ext cx="3420000" cy="4472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Групповая работа на уроке математики «Геометрические фигуры»</a:t>
            </a:r>
            <a:endParaRPr lang="fr-FR" sz="2800" dirty="0"/>
          </a:p>
        </p:txBody>
      </p:sp>
      <p:pic>
        <p:nvPicPr>
          <p:cNvPr id="6" name="Содержимое 5" descr="IMG_16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609729"/>
            <a:ext cx="3924000" cy="4088042"/>
          </a:xfrm>
        </p:spPr>
      </p:pic>
      <p:pic>
        <p:nvPicPr>
          <p:cNvPr id="7" name="Рисунок 6" descr="IMG_16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643054"/>
            <a:ext cx="3384000" cy="4047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	</a:t>
            </a:r>
            <a:endParaRPr lang="fr-FR" dirty="0"/>
          </a:p>
        </p:txBody>
      </p:sp>
      <p:pic>
        <p:nvPicPr>
          <p:cNvPr id="4" name="Содержимое 3" descr="Фото-01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2" y="285729"/>
            <a:ext cx="2736000" cy="2950587"/>
          </a:xfrm>
        </p:spPr>
      </p:pic>
      <p:sp>
        <p:nvSpPr>
          <p:cNvPr id="6" name="TextBox 5"/>
          <p:cNvSpPr txBox="1"/>
          <p:nvPr/>
        </p:nvSpPr>
        <p:spPr>
          <a:xfrm>
            <a:off x="428596" y="3643315"/>
            <a:ext cx="40005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Групповая работа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на уроке изобразительного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искусства «Изображать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можно линией»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IMG_16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7" y="285731"/>
            <a:ext cx="4254543" cy="2880000"/>
          </a:xfrm>
          <a:prstGeom prst="rect">
            <a:avLst/>
          </a:prstGeom>
        </p:spPr>
      </p:pic>
      <p:pic>
        <p:nvPicPr>
          <p:cNvPr id="10" name="Рисунок 9" descr="IMG_16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3571879"/>
            <a:ext cx="3885794" cy="28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Внеурочная деятельность. Групповая работа «изучаем правила дорожного движения»</a:t>
            </a:r>
            <a:endParaRPr lang="fr-FR" sz="3200" dirty="0"/>
          </a:p>
        </p:txBody>
      </p:sp>
      <p:pic>
        <p:nvPicPr>
          <p:cNvPr id="4" name="Содержимое 3" descr="IMG_16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5" y="1609725"/>
            <a:ext cx="6432003" cy="482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Внеурочная деятельность. Групповая работа «Наши мамочки»</a:t>
            </a:r>
            <a:endParaRPr lang="fr-FR" dirty="0"/>
          </a:p>
        </p:txBody>
      </p:sp>
      <p:pic>
        <p:nvPicPr>
          <p:cNvPr id="4" name="Содержимое 3" descr="IMG_16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012000" cy="450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529</TotalTime>
  <Words>213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Организация работы в группах в условиях малочисленного класса</vt:lpstr>
      <vt:lpstr>Необходимость нового подхода к обучению</vt:lpstr>
      <vt:lpstr>             Определение  </vt:lpstr>
      <vt:lpstr>Цель групповой работы</vt:lpstr>
      <vt:lpstr>Обучение грамоте. Групповая работа</vt:lpstr>
      <vt:lpstr>Групповая работа на уроке математики «Геометрические фигуры»</vt:lpstr>
      <vt:lpstr> </vt:lpstr>
      <vt:lpstr>Внеурочная деятельность. Групповая работа «изучаем правила дорожного движения»</vt:lpstr>
      <vt:lpstr>Внеурочная деятельность. Групповая работа «Наши мамочки»</vt:lpstr>
      <vt:lpstr>Выводы: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в группах на уроках в начальной школе </dc:title>
  <dc:creator>Admin</dc:creator>
  <cp:lastModifiedBy>Admin</cp:lastModifiedBy>
  <cp:revision>23</cp:revision>
  <dcterms:created xsi:type="dcterms:W3CDTF">2012-11-27T11:44:36Z</dcterms:created>
  <dcterms:modified xsi:type="dcterms:W3CDTF">2012-12-19T20:39:25Z</dcterms:modified>
</cp:coreProperties>
</file>