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7" r:id="rId5"/>
    <p:sldId id="273" r:id="rId6"/>
    <p:sldId id="267" r:id="rId7"/>
    <p:sldId id="276" r:id="rId8"/>
    <p:sldId id="272" r:id="rId9"/>
    <p:sldId id="270" r:id="rId10"/>
    <p:sldId id="274" r:id="rId11"/>
    <p:sldId id="278" r:id="rId12"/>
    <p:sldId id="261" r:id="rId13"/>
    <p:sldId id="258" r:id="rId14"/>
    <p:sldId id="275" r:id="rId15"/>
    <p:sldId id="268" r:id="rId16"/>
    <p:sldId id="279" r:id="rId17"/>
    <p:sldId id="266" r:id="rId18"/>
    <p:sldId id="26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09EE2F-6ED0-4453-BCC4-CC97B2137BD8}" type="doc">
      <dgm:prSet loTypeId="urn:microsoft.com/office/officeart/2005/8/layout/vList4#1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13E4583-0779-4658-9929-DF07E94D8E8B}">
      <dgm:prSet phldrT="[Текст]" custT="1"/>
      <dgm:spPr/>
      <dgm:t>
        <a:bodyPr/>
        <a:lstStyle/>
        <a:p>
          <a:r>
            <a:rPr lang="ru-RU" sz="1400" dirty="0" smtClean="0"/>
            <a:t>- Воспитание речевой активности</a:t>
          </a:r>
        </a:p>
        <a:p>
          <a:r>
            <a:rPr lang="ru-RU" sz="1400" dirty="0" smtClean="0"/>
            <a:t>- Формирование активного и пассивного словаря</a:t>
          </a:r>
        </a:p>
        <a:p>
          <a:r>
            <a:rPr lang="ru-RU" sz="1400" dirty="0" smtClean="0"/>
            <a:t>- Работа над диалогом, небольшим простым рассказом</a:t>
          </a:r>
        </a:p>
        <a:p>
          <a:r>
            <a:rPr lang="ru-RU" sz="1400" dirty="0" smtClean="0"/>
            <a:t>- Распространение предложений</a:t>
          </a:r>
        </a:p>
        <a:p>
          <a:r>
            <a:rPr lang="ru-RU" sz="1400" dirty="0" smtClean="0"/>
            <a:t>- Формирование психофизиологических предпосылок речевой деятельности</a:t>
          </a:r>
        </a:p>
        <a:p>
          <a:r>
            <a:rPr lang="ru-RU" sz="1400" dirty="0" smtClean="0"/>
            <a:t>- Формирование первоначальных навыков общения</a:t>
          </a:r>
          <a:endParaRPr lang="ru-RU" sz="1400" dirty="0"/>
        </a:p>
      </dgm:t>
    </dgm:pt>
    <dgm:pt modelId="{E1C722B6-65C9-421E-9AC3-9360BF2A4363}" type="parTrans" cxnId="{729553EF-6563-494C-A3A4-B3ECA994BF73}">
      <dgm:prSet/>
      <dgm:spPr/>
      <dgm:t>
        <a:bodyPr/>
        <a:lstStyle/>
        <a:p>
          <a:endParaRPr lang="ru-RU"/>
        </a:p>
      </dgm:t>
    </dgm:pt>
    <dgm:pt modelId="{4AE896D2-D3A3-4239-97C3-AE6CA8014C24}" type="sibTrans" cxnId="{729553EF-6563-494C-A3A4-B3ECA994BF73}">
      <dgm:prSet/>
      <dgm:spPr/>
      <dgm:t>
        <a:bodyPr/>
        <a:lstStyle/>
        <a:p>
          <a:endParaRPr lang="ru-RU"/>
        </a:p>
      </dgm:t>
    </dgm:pt>
    <dgm:pt modelId="{00F71305-69B2-4339-BFF5-8631C3F36585}">
      <dgm:prSet phldrT="[Текст]" custT="1"/>
      <dgm:spPr/>
      <dgm:t>
        <a:bodyPr/>
        <a:lstStyle/>
        <a:p>
          <a:r>
            <a:rPr lang="ru-RU" sz="1400" dirty="0" smtClean="0"/>
            <a:t>- Формирование фразовой речи на фоне усложнения словаря и структуры фразы:</a:t>
          </a:r>
        </a:p>
        <a:p>
          <a:r>
            <a:rPr lang="ru-RU" sz="1400" dirty="0" smtClean="0"/>
            <a:t>     - распространение предложений, их грамматическое оформление</a:t>
          </a:r>
        </a:p>
        <a:p>
          <a:r>
            <a:rPr lang="ru-RU" sz="1400" dirty="0" smtClean="0"/>
            <a:t>     - работа над диалогом</a:t>
          </a:r>
        </a:p>
        <a:p>
          <a:r>
            <a:rPr lang="ru-RU" sz="1400" dirty="0" smtClean="0"/>
            <a:t>     - работа над рассказами описательного характера</a:t>
          </a:r>
        </a:p>
        <a:p>
          <a:r>
            <a:rPr lang="ru-RU" sz="1400" dirty="0" smtClean="0"/>
            <a:t>- Формирование высказывания как основной единицы речевого действия</a:t>
          </a:r>
          <a:endParaRPr lang="ru-RU" sz="1400" dirty="0"/>
        </a:p>
      </dgm:t>
    </dgm:pt>
    <dgm:pt modelId="{D946D71D-68F0-4C46-9192-30459A87BBEE}" type="parTrans" cxnId="{8669EF2D-F73A-45B8-81B5-CCA81D5AF604}">
      <dgm:prSet/>
      <dgm:spPr/>
      <dgm:t>
        <a:bodyPr/>
        <a:lstStyle/>
        <a:p>
          <a:endParaRPr lang="ru-RU"/>
        </a:p>
      </dgm:t>
    </dgm:pt>
    <dgm:pt modelId="{6B3E4238-8041-4858-94E7-B940C9803833}" type="sibTrans" cxnId="{8669EF2D-F73A-45B8-81B5-CCA81D5AF604}">
      <dgm:prSet/>
      <dgm:spPr/>
      <dgm:t>
        <a:bodyPr/>
        <a:lstStyle/>
        <a:p>
          <a:endParaRPr lang="ru-RU"/>
        </a:p>
      </dgm:t>
    </dgm:pt>
    <dgm:pt modelId="{89B29992-3122-4905-837A-C951A0B645C9}">
      <dgm:prSet phldrT="[Текст]" custT="1"/>
      <dgm:spPr/>
      <dgm:t>
        <a:bodyPr/>
        <a:lstStyle/>
        <a:p>
          <a:r>
            <a:rPr lang="ru-RU" sz="1400" dirty="0" smtClean="0"/>
            <a:t>- Формирование связной речи</a:t>
          </a:r>
        </a:p>
        <a:p>
          <a:r>
            <a:rPr lang="ru-RU" sz="1400" dirty="0" smtClean="0"/>
            <a:t>- Формирование коммуникативных умений</a:t>
          </a:r>
        </a:p>
        <a:p>
          <a:r>
            <a:rPr lang="ru-RU" sz="1400" dirty="0" smtClean="0"/>
            <a:t>- Автоматизация грамматических структур</a:t>
          </a:r>
          <a:endParaRPr lang="ru-RU" sz="1400" dirty="0"/>
        </a:p>
      </dgm:t>
    </dgm:pt>
    <dgm:pt modelId="{E00AB9EF-D2AB-4E61-AD06-FB1BA2D3C12F}" type="parTrans" cxnId="{7C09735B-5F25-477D-9DA2-176E89779DBB}">
      <dgm:prSet/>
      <dgm:spPr/>
      <dgm:t>
        <a:bodyPr/>
        <a:lstStyle/>
        <a:p>
          <a:endParaRPr lang="ru-RU"/>
        </a:p>
      </dgm:t>
    </dgm:pt>
    <dgm:pt modelId="{A0B14459-00F8-47CF-813D-0D6E99787D5F}" type="sibTrans" cxnId="{7C09735B-5F25-477D-9DA2-176E89779DBB}">
      <dgm:prSet/>
      <dgm:spPr/>
      <dgm:t>
        <a:bodyPr/>
        <a:lstStyle/>
        <a:p>
          <a:endParaRPr lang="ru-RU"/>
        </a:p>
      </dgm:t>
    </dgm:pt>
    <dgm:pt modelId="{3D542402-5569-48CB-9F9C-75142303F8BC}" type="pres">
      <dgm:prSet presAssocID="{E709EE2F-6ED0-4453-BCC4-CC97B2137BD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CE2C2C-E808-498A-BA3A-F8BBB319B9C3}" type="pres">
      <dgm:prSet presAssocID="{A13E4583-0779-4658-9929-DF07E94D8E8B}" presName="comp" presStyleCnt="0"/>
      <dgm:spPr/>
    </dgm:pt>
    <dgm:pt modelId="{34BB71F3-1262-495A-958C-1B590CFE2FC9}" type="pres">
      <dgm:prSet presAssocID="{A13E4583-0779-4658-9929-DF07E94D8E8B}" presName="box" presStyleLbl="node1" presStyleIdx="0" presStyleCnt="3" custScaleY="74014" custLinFactNeighborX="-228" custLinFactNeighborY="18557"/>
      <dgm:spPr/>
      <dgm:t>
        <a:bodyPr/>
        <a:lstStyle/>
        <a:p>
          <a:endParaRPr lang="ru-RU"/>
        </a:p>
      </dgm:t>
    </dgm:pt>
    <dgm:pt modelId="{2A1DE767-BC33-4AE6-9AE3-7C5B912ADE65}" type="pres">
      <dgm:prSet presAssocID="{A13E4583-0779-4658-9929-DF07E94D8E8B}" presName="img" presStyleLbl="fgImgPlace1" presStyleIdx="0" presStyleCnt="3" custScaleY="72465" custLinFactNeighborX="-1712" custLinFactNeighborY="21936"/>
      <dgm:spPr/>
      <dgm:t>
        <a:bodyPr/>
        <a:lstStyle/>
        <a:p>
          <a:endParaRPr lang="ru-RU"/>
        </a:p>
      </dgm:t>
    </dgm:pt>
    <dgm:pt modelId="{5071C6EB-69C7-4D80-A729-3352EC1B3170}" type="pres">
      <dgm:prSet presAssocID="{A13E4583-0779-4658-9929-DF07E94D8E8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D36E4-2BD0-4665-8930-E2060665688B}" type="pres">
      <dgm:prSet presAssocID="{4AE896D2-D3A3-4239-97C3-AE6CA8014C24}" presName="spacer" presStyleCnt="0"/>
      <dgm:spPr/>
    </dgm:pt>
    <dgm:pt modelId="{8BE6E5D1-8C17-4EE5-9CD9-1603CBA6299F}" type="pres">
      <dgm:prSet presAssocID="{00F71305-69B2-4339-BFF5-8631C3F36585}" presName="comp" presStyleCnt="0"/>
      <dgm:spPr/>
    </dgm:pt>
    <dgm:pt modelId="{E1F504CA-3979-43A6-B245-D4BE243D78AE}" type="pres">
      <dgm:prSet presAssocID="{00F71305-69B2-4339-BFF5-8631C3F36585}" presName="box" presStyleLbl="node1" presStyleIdx="1" presStyleCnt="3" custScaleY="81644" custLinFactNeighborX="-114" custLinFactNeighborY="10301"/>
      <dgm:spPr/>
      <dgm:t>
        <a:bodyPr/>
        <a:lstStyle/>
        <a:p>
          <a:endParaRPr lang="ru-RU"/>
        </a:p>
      </dgm:t>
    </dgm:pt>
    <dgm:pt modelId="{4AE0EE59-A1C4-4412-8AE7-7C17A88642D6}" type="pres">
      <dgm:prSet presAssocID="{00F71305-69B2-4339-BFF5-8631C3F36585}" presName="img" presStyleLbl="fgImgPlace1" presStyleIdx="1" presStyleCnt="3" custScaleY="79835" custLinFactNeighborX="-1712" custLinFactNeighborY="11036"/>
      <dgm:spPr/>
      <dgm:t>
        <a:bodyPr/>
        <a:lstStyle/>
        <a:p>
          <a:endParaRPr lang="ru-RU"/>
        </a:p>
      </dgm:t>
    </dgm:pt>
    <dgm:pt modelId="{7832C3D7-8505-4164-8E83-422A5FABBBBA}" type="pres">
      <dgm:prSet presAssocID="{00F71305-69B2-4339-BFF5-8631C3F3658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F3EFD-7226-4C69-A062-3E13BA46A74C}" type="pres">
      <dgm:prSet presAssocID="{6B3E4238-8041-4858-94E7-B940C9803833}" presName="spacer" presStyleCnt="0"/>
      <dgm:spPr/>
    </dgm:pt>
    <dgm:pt modelId="{46063DE0-10F4-45B7-8FE1-F983BE0C70E9}" type="pres">
      <dgm:prSet presAssocID="{89B29992-3122-4905-837A-C951A0B645C9}" presName="comp" presStyleCnt="0"/>
      <dgm:spPr/>
    </dgm:pt>
    <dgm:pt modelId="{AEEDC8BB-2FCE-4F85-88A0-AB228132EF30}" type="pres">
      <dgm:prSet presAssocID="{89B29992-3122-4905-837A-C951A0B645C9}" presName="box" presStyleLbl="node1" presStyleIdx="2" presStyleCnt="3" custScaleY="66959" custLinFactNeighborX="114" custLinFactNeighborY="7605"/>
      <dgm:spPr/>
      <dgm:t>
        <a:bodyPr/>
        <a:lstStyle/>
        <a:p>
          <a:endParaRPr lang="ru-RU"/>
        </a:p>
      </dgm:t>
    </dgm:pt>
    <dgm:pt modelId="{D7D15804-9047-4F4C-887C-FD112F7ED298}" type="pres">
      <dgm:prSet presAssocID="{89B29992-3122-4905-837A-C951A0B645C9}" presName="img" presStyleLbl="fgImgPlace1" presStyleIdx="2" presStyleCnt="3" custScaleY="66440"/>
      <dgm:spPr/>
      <dgm:t>
        <a:bodyPr/>
        <a:lstStyle/>
        <a:p>
          <a:endParaRPr lang="ru-RU"/>
        </a:p>
      </dgm:t>
    </dgm:pt>
    <dgm:pt modelId="{41424C55-9AA2-4541-8446-F2D8334DF90F}" type="pres">
      <dgm:prSet presAssocID="{89B29992-3122-4905-837A-C951A0B645C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605F29-25FB-4E45-9C62-556D7D1B3D72}" type="presOf" srcId="{E709EE2F-6ED0-4453-BCC4-CC97B2137BD8}" destId="{3D542402-5569-48CB-9F9C-75142303F8BC}" srcOrd="0" destOrd="0" presId="urn:microsoft.com/office/officeart/2005/8/layout/vList4#1"/>
    <dgm:cxn modelId="{DC6715F0-4A62-4F20-8321-21CBA4A37EA8}" type="presOf" srcId="{A13E4583-0779-4658-9929-DF07E94D8E8B}" destId="{5071C6EB-69C7-4D80-A729-3352EC1B3170}" srcOrd="1" destOrd="0" presId="urn:microsoft.com/office/officeart/2005/8/layout/vList4#1"/>
    <dgm:cxn modelId="{99A509A6-D8EE-45EA-98BB-712B522EEAD6}" type="presOf" srcId="{00F71305-69B2-4339-BFF5-8631C3F36585}" destId="{E1F504CA-3979-43A6-B245-D4BE243D78AE}" srcOrd="0" destOrd="0" presId="urn:microsoft.com/office/officeart/2005/8/layout/vList4#1"/>
    <dgm:cxn modelId="{729553EF-6563-494C-A3A4-B3ECA994BF73}" srcId="{E709EE2F-6ED0-4453-BCC4-CC97B2137BD8}" destId="{A13E4583-0779-4658-9929-DF07E94D8E8B}" srcOrd="0" destOrd="0" parTransId="{E1C722B6-65C9-421E-9AC3-9360BF2A4363}" sibTransId="{4AE896D2-D3A3-4239-97C3-AE6CA8014C24}"/>
    <dgm:cxn modelId="{7C09735B-5F25-477D-9DA2-176E89779DBB}" srcId="{E709EE2F-6ED0-4453-BCC4-CC97B2137BD8}" destId="{89B29992-3122-4905-837A-C951A0B645C9}" srcOrd="2" destOrd="0" parTransId="{E00AB9EF-D2AB-4E61-AD06-FB1BA2D3C12F}" sibTransId="{A0B14459-00F8-47CF-813D-0D6E99787D5F}"/>
    <dgm:cxn modelId="{7048CA85-0ADA-4BB8-B6C1-972C9786ECF5}" type="presOf" srcId="{00F71305-69B2-4339-BFF5-8631C3F36585}" destId="{7832C3D7-8505-4164-8E83-422A5FABBBBA}" srcOrd="1" destOrd="0" presId="urn:microsoft.com/office/officeart/2005/8/layout/vList4#1"/>
    <dgm:cxn modelId="{8669EF2D-F73A-45B8-81B5-CCA81D5AF604}" srcId="{E709EE2F-6ED0-4453-BCC4-CC97B2137BD8}" destId="{00F71305-69B2-4339-BFF5-8631C3F36585}" srcOrd="1" destOrd="0" parTransId="{D946D71D-68F0-4C46-9192-30459A87BBEE}" sibTransId="{6B3E4238-8041-4858-94E7-B940C9803833}"/>
    <dgm:cxn modelId="{6637B22F-F8D7-4D14-9232-B0B11BC6DDF7}" type="presOf" srcId="{89B29992-3122-4905-837A-C951A0B645C9}" destId="{AEEDC8BB-2FCE-4F85-88A0-AB228132EF30}" srcOrd="0" destOrd="0" presId="urn:microsoft.com/office/officeart/2005/8/layout/vList4#1"/>
    <dgm:cxn modelId="{F28A5D40-8108-4E80-BDE5-0688F3E3705D}" type="presOf" srcId="{A13E4583-0779-4658-9929-DF07E94D8E8B}" destId="{34BB71F3-1262-495A-958C-1B590CFE2FC9}" srcOrd="0" destOrd="0" presId="urn:microsoft.com/office/officeart/2005/8/layout/vList4#1"/>
    <dgm:cxn modelId="{016184E3-B976-46CD-A86C-7CC2C9E17214}" type="presOf" srcId="{89B29992-3122-4905-837A-C951A0B645C9}" destId="{41424C55-9AA2-4541-8446-F2D8334DF90F}" srcOrd="1" destOrd="0" presId="urn:microsoft.com/office/officeart/2005/8/layout/vList4#1"/>
    <dgm:cxn modelId="{EF1A4B4C-8CFF-4925-AF62-9936CF68553D}" type="presParOf" srcId="{3D542402-5569-48CB-9F9C-75142303F8BC}" destId="{B5CE2C2C-E808-498A-BA3A-F8BBB319B9C3}" srcOrd="0" destOrd="0" presId="urn:microsoft.com/office/officeart/2005/8/layout/vList4#1"/>
    <dgm:cxn modelId="{65ADFF6B-6E0C-4D63-9CA5-81D38B8BFAE5}" type="presParOf" srcId="{B5CE2C2C-E808-498A-BA3A-F8BBB319B9C3}" destId="{34BB71F3-1262-495A-958C-1B590CFE2FC9}" srcOrd="0" destOrd="0" presId="urn:microsoft.com/office/officeart/2005/8/layout/vList4#1"/>
    <dgm:cxn modelId="{37D7425F-E3CF-44A5-BB37-4B37658DF694}" type="presParOf" srcId="{B5CE2C2C-E808-498A-BA3A-F8BBB319B9C3}" destId="{2A1DE767-BC33-4AE6-9AE3-7C5B912ADE65}" srcOrd="1" destOrd="0" presId="urn:microsoft.com/office/officeart/2005/8/layout/vList4#1"/>
    <dgm:cxn modelId="{50DE9659-9949-4239-B82F-014F6A4006D0}" type="presParOf" srcId="{B5CE2C2C-E808-498A-BA3A-F8BBB319B9C3}" destId="{5071C6EB-69C7-4D80-A729-3352EC1B3170}" srcOrd="2" destOrd="0" presId="urn:microsoft.com/office/officeart/2005/8/layout/vList4#1"/>
    <dgm:cxn modelId="{D159FDD7-E86B-4E9A-95F9-40B94C107725}" type="presParOf" srcId="{3D542402-5569-48CB-9F9C-75142303F8BC}" destId="{25ED36E4-2BD0-4665-8930-E2060665688B}" srcOrd="1" destOrd="0" presId="urn:microsoft.com/office/officeart/2005/8/layout/vList4#1"/>
    <dgm:cxn modelId="{59BE0523-4BD4-4109-B04F-85060C0DE22C}" type="presParOf" srcId="{3D542402-5569-48CB-9F9C-75142303F8BC}" destId="{8BE6E5D1-8C17-4EE5-9CD9-1603CBA6299F}" srcOrd="2" destOrd="0" presId="urn:microsoft.com/office/officeart/2005/8/layout/vList4#1"/>
    <dgm:cxn modelId="{4065FDC4-FFE9-4D26-8C0D-E90131A3B752}" type="presParOf" srcId="{8BE6E5D1-8C17-4EE5-9CD9-1603CBA6299F}" destId="{E1F504CA-3979-43A6-B245-D4BE243D78AE}" srcOrd="0" destOrd="0" presId="urn:microsoft.com/office/officeart/2005/8/layout/vList4#1"/>
    <dgm:cxn modelId="{2B5A2441-DA31-4D83-AF57-605320C7DEFF}" type="presParOf" srcId="{8BE6E5D1-8C17-4EE5-9CD9-1603CBA6299F}" destId="{4AE0EE59-A1C4-4412-8AE7-7C17A88642D6}" srcOrd="1" destOrd="0" presId="urn:microsoft.com/office/officeart/2005/8/layout/vList4#1"/>
    <dgm:cxn modelId="{64BD3971-EC53-4711-A225-3CF201EF4F7A}" type="presParOf" srcId="{8BE6E5D1-8C17-4EE5-9CD9-1603CBA6299F}" destId="{7832C3D7-8505-4164-8E83-422A5FABBBBA}" srcOrd="2" destOrd="0" presId="urn:microsoft.com/office/officeart/2005/8/layout/vList4#1"/>
    <dgm:cxn modelId="{6A1A0D87-23FC-4949-9EE1-C8E790C58BF1}" type="presParOf" srcId="{3D542402-5569-48CB-9F9C-75142303F8BC}" destId="{E74F3EFD-7226-4C69-A062-3E13BA46A74C}" srcOrd="3" destOrd="0" presId="urn:microsoft.com/office/officeart/2005/8/layout/vList4#1"/>
    <dgm:cxn modelId="{8D0BA3DB-3D09-4D9B-A9A2-639B3B422B14}" type="presParOf" srcId="{3D542402-5569-48CB-9F9C-75142303F8BC}" destId="{46063DE0-10F4-45B7-8FE1-F983BE0C70E9}" srcOrd="4" destOrd="0" presId="urn:microsoft.com/office/officeart/2005/8/layout/vList4#1"/>
    <dgm:cxn modelId="{24F580BB-0A37-4C07-87BE-045215D8984F}" type="presParOf" srcId="{46063DE0-10F4-45B7-8FE1-F983BE0C70E9}" destId="{AEEDC8BB-2FCE-4F85-88A0-AB228132EF30}" srcOrd="0" destOrd="0" presId="urn:microsoft.com/office/officeart/2005/8/layout/vList4#1"/>
    <dgm:cxn modelId="{41D510B2-9A7D-4535-8786-97775353B98B}" type="presParOf" srcId="{46063DE0-10F4-45B7-8FE1-F983BE0C70E9}" destId="{D7D15804-9047-4F4C-887C-FD112F7ED298}" srcOrd="1" destOrd="0" presId="urn:microsoft.com/office/officeart/2005/8/layout/vList4#1"/>
    <dgm:cxn modelId="{C537979E-BE17-44D4-86BF-3F651AFA968C}" type="presParOf" srcId="{46063DE0-10F4-45B7-8FE1-F983BE0C70E9}" destId="{41424C55-9AA2-4541-8446-F2D8334DF90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09EE2F-6ED0-4453-BCC4-CC97B2137BD8}" type="doc">
      <dgm:prSet loTypeId="urn:microsoft.com/office/officeart/2005/8/layout/vList4#1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13E4583-0779-4658-9929-DF07E94D8E8B}">
      <dgm:prSet phldrT="[Текст]" custT="1"/>
      <dgm:spPr/>
      <dgm:t>
        <a:bodyPr/>
        <a:lstStyle/>
        <a:p>
          <a:r>
            <a:rPr lang="ru-RU" sz="1400" dirty="0" smtClean="0"/>
            <a:t>- Воспитание речевой активности</a:t>
          </a:r>
        </a:p>
        <a:p>
          <a:r>
            <a:rPr lang="ru-RU" sz="1400" dirty="0" smtClean="0"/>
            <a:t>- Формирование активного и пассивного словаря</a:t>
          </a:r>
        </a:p>
        <a:p>
          <a:r>
            <a:rPr lang="ru-RU" sz="1400" dirty="0" smtClean="0"/>
            <a:t>- Работа над диалогом, небольшим простым рассказом</a:t>
          </a:r>
        </a:p>
        <a:p>
          <a:r>
            <a:rPr lang="ru-RU" sz="1400" dirty="0" smtClean="0"/>
            <a:t>- Распространение предложений</a:t>
          </a:r>
        </a:p>
        <a:p>
          <a:r>
            <a:rPr lang="ru-RU" sz="1400" dirty="0" smtClean="0"/>
            <a:t>- Формирование психофизиологических предпосылок речевой деятельности</a:t>
          </a:r>
        </a:p>
        <a:p>
          <a:r>
            <a:rPr lang="ru-RU" sz="1400" dirty="0" smtClean="0"/>
            <a:t>- Формирование первоначальных навыков общения</a:t>
          </a:r>
          <a:endParaRPr lang="ru-RU" sz="1400" dirty="0"/>
        </a:p>
      </dgm:t>
    </dgm:pt>
    <dgm:pt modelId="{E1C722B6-65C9-421E-9AC3-9360BF2A4363}" type="parTrans" cxnId="{729553EF-6563-494C-A3A4-B3ECA994BF73}">
      <dgm:prSet/>
      <dgm:spPr/>
      <dgm:t>
        <a:bodyPr/>
        <a:lstStyle/>
        <a:p>
          <a:endParaRPr lang="ru-RU"/>
        </a:p>
      </dgm:t>
    </dgm:pt>
    <dgm:pt modelId="{4AE896D2-D3A3-4239-97C3-AE6CA8014C24}" type="sibTrans" cxnId="{729553EF-6563-494C-A3A4-B3ECA994BF73}">
      <dgm:prSet/>
      <dgm:spPr/>
      <dgm:t>
        <a:bodyPr/>
        <a:lstStyle/>
        <a:p>
          <a:endParaRPr lang="ru-RU"/>
        </a:p>
      </dgm:t>
    </dgm:pt>
    <dgm:pt modelId="{00F71305-69B2-4339-BFF5-8631C3F36585}">
      <dgm:prSet phldrT="[Текст]" custT="1"/>
      <dgm:spPr/>
      <dgm:t>
        <a:bodyPr/>
        <a:lstStyle/>
        <a:p>
          <a:r>
            <a:rPr lang="ru-RU" sz="1400" dirty="0" smtClean="0"/>
            <a:t>- Формирование фразовой речи на фоне усложнения словаря и структуры фразы:</a:t>
          </a:r>
        </a:p>
        <a:p>
          <a:r>
            <a:rPr lang="ru-RU" sz="1400" dirty="0" smtClean="0"/>
            <a:t>     - распространение предложений, их грамматическое оформление</a:t>
          </a:r>
        </a:p>
        <a:p>
          <a:r>
            <a:rPr lang="ru-RU" sz="1400" dirty="0" smtClean="0"/>
            <a:t>     - работа над диалогом</a:t>
          </a:r>
        </a:p>
        <a:p>
          <a:r>
            <a:rPr lang="ru-RU" sz="1400" dirty="0" smtClean="0"/>
            <a:t>     - работа над рассказами описательного характера</a:t>
          </a:r>
        </a:p>
        <a:p>
          <a:r>
            <a:rPr lang="ru-RU" sz="1400" dirty="0" smtClean="0"/>
            <a:t>- Формирование высказывания как основной единицы речевого действия</a:t>
          </a:r>
          <a:endParaRPr lang="ru-RU" sz="1400" dirty="0"/>
        </a:p>
      </dgm:t>
    </dgm:pt>
    <dgm:pt modelId="{D946D71D-68F0-4C46-9192-30459A87BBEE}" type="parTrans" cxnId="{8669EF2D-F73A-45B8-81B5-CCA81D5AF604}">
      <dgm:prSet/>
      <dgm:spPr/>
      <dgm:t>
        <a:bodyPr/>
        <a:lstStyle/>
        <a:p>
          <a:endParaRPr lang="ru-RU"/>
        </a:p>
      </dgm:t>
    </dgm:pt>
    <dgm:pt modelId="{6B3E4238-8041-4858-94E7-B940C9803833}" type="sibTrans" cxnId="{8669EF2D-F73A-45B8-81B5-CCA81D5AF604}">
      <dgm:prSet/>
      <dgm:spPr/>
      <dgm:t>
        <a:bodyPr/>
        <a:lstStyle/>
        <a:p>
          <a:endParaRPr lang="ru-RU"/>
        </a:p>
      </dgm:t>
    </dgm:pt>
    <dgm:pt modelId="{89B29992-3122-4905-837A-C951A0B645C9}">
      <dgm:prSet phldrT="[Текст]" custT="1"/>
      <dgm:spPr/>
      <dgm:t>
        <a:bodyPr/>
        <a:lstStyle/>
        <a:p>
          <a:r>
            <a:rPr lang="ru-RU" sz="1400" dirty="0" smtClean="0"/>
            <a:t>- Формирование связной речи</a:t>
          </a:r>
        </a:p>
        <a:p>
          <a:r>
            <a:rPr lang="ru-RU" sz="1400" dirty="0" smtClean="0"/>
            <a:t>- Формирование коммуникативных умений</a:t>
          </a:r>
        </a:p>
        <a:p>
          <a:r>
            <a:rPr lang="ru-RU" sz="1400" dirty="0" smtClean="0"/>
            <a:t>- Автоматизация грамматических структур</a:t>
          </a:r>
          <a:endParaRPr lang="ru-RU" sz="1400" dirty="0"/>
        </a:p>
      </dgm:t>
    </dgm:pt>
    <dgm:pt modelId="{E00AB9EF-D2AB-4E61-AD06-FB1BA2D3C12F}" type="parTrans" cxnId="{7C09735B-5F25-477D-9DA2-176E89779DBB}">
      <dgm:prSet/>
      <dgm:spPr/>
      <dgm:t>
        <a:bodyPr/>
        <a:lstStyle/>
        <a:p>
          <a:endParaRPr lang="ru-RU"/>
        </a:p>
      </dgm:t>
    </dgm:pt>
    <dgm:pt modelId="{A0B14459-00F8-47CF-813D-0D6E99787D5F}" type="sibTrans" cxnId="{7C09735B-5F25-477D-9DA2-176E89779DBB}">
      <dgm:prSet/>
      <dgm:spPr/>
      <dgm:t>
        <a:bodyPr/>
        <a:lstStyle/>
        <a:p>
          <a:endParaRPr lang="ru-RU"/>
        </a:p>
      </dgm:t>
    </dgm:pt>
    <dgm:pt modelId="{3D542402-5569-48CB-9F9C-75142303F8BC}" type="pres">
      <dgm:prSet presAssocID="{E709EE2F-6ED0-4453-BCC4-CC97B2137BD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CE2C2C-E808-498A-BA3A-F8BBB319B9C3}" type="pres">
      <dgm:prSet presAssocID="{A13E4583-0779-4658-9929-DF07E94D8E8B}" presName="comp" presStyleCnt="0"/>
      <dgm:spPr/>
    </dgm:pt>
    <dgm:pt modelId="{34BB71F3-1262-495A-958C-1B590CFE2FC9}" type="pres">
      <dgm:prSet presAssocID="{A13E4583-0779-4658-9929-DF07E94D8E8B}" presName="box" presStyleLbl="node1" presStyleIdx="0" presStyleCnt="3" custScaleY="74014" custLinFactNeighborX="-228" custLinFactNeighborY="18557"/>
      <dgm:spPr/>
      <dgm:t>
        <a:bodyPr/>
        <a:lstStyle/>
        <a:p>
          <a:endParaRPr lang="ru-RU"/>
        </a:p>
      </dgm:t>
    </dgm:pt>
    <dgm:pt modelId="{2A1DE767-BC33-4AE6-9AE3-7C5B912ADE65}" type="pres">
      <dgm:prSet presAssocID="{A13E4583-0779-4658-9929-DF07E94D8E8B}" presName="img" presStyleLbl="fgImgPlace1" presStyleIdx="0" presStyleCnt="3" custScaleY="72465" custLinFactNeighborX="-1712" custLinFactNeighborY="21936"/>
      <dgm:spPr/>
      <dgm:t>
        <a:bodyPr/>
        <a:lstStyle/>
        <a:p>
          <a:endParaRPr lang="ru-RU"/>
        </a:p>
      </dgm:t>
    </dgm:pt>
    <dgm:pt modelId="{5071C6EB-69C7-4D80-A729-3352EC1B3170}" type="pres">
      <dgm:prSet presAssocID="{A13E4583-0779-4658-9929-DF07E94D8E8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D36E4-2BD0-4665-8930-E2060665688B}" type="pres">
      <dgm:prSet presAssocID="{4AE896D2-D3A3-4239-97C3-AE6CA8014C24}" presName="spacer" presStyleCnt="0"/>
      <dgm:spPr/>
    </dgm:pt>
    <dgm:pt modelId="{8BE6E5D1-8C17-4EE5-9CD9-1603CBA6299F}" type="pres">
      <dgm:prSet presAssocID="{00F71305-69B2-4339-BFF5-8631C3F36585}" presName="comp" presStyleCnt="0"/>
      <dgm:spPr/>
    </dgm:pt>
    <dgm:pt modelId="{E1F504CA-3979-43A6-B245-D4BE243D78AE}" type="pres">
      <dgm:prSet presAssocID="{00F71305-69B2-4339-BFF5-8631C3F36585}" presName="box" presStyleLbl="node1" presStyleIdx="1" presStyleCnt="3" custScaleY="81644" custLinFactNeighborX="-114" custLinFactNeighborY="10301"/>
      <dgm:spPr/>
      <dgm:t>
        <a:bodyPr/>
        <a:lstStyle/>
        <a:p>
          <a:endParaRPr lang="ru-RU"/>
        </a:p>
      </dgm:t>
    </dgm:pt>
    <dgm:pt modelId="{4AE0EE59-A1C4-4412-8AE7-7C17A88642D6}" type="pres">
      <dgm:prSet presAssocID="{00F71305-69B2-4339-BFF5-8631C3F36585}" presName="img" presStyleLbl="fgImgPlace1" presStyleIdx="1" presStyleCnt="3" custScaleY="79835" custLinFactNeighborX="-1712" custLinFactNeighborY="11036"/>
      <dgm:spPr/>
      <dgm:t>
        <a:bodyPr/>
        <a:lstStyle/>
        <a:p>
          <a:endParaRPr lang="ru-RU"/>
        </a:p>
      </dgm:t>
    </dgm:pt>
    <dgm:pt modelId="{7832C3D7-8505-4164-8E83-422A5FABBBBA}" type="pres">
      <dgm:prSet presAssocID="{00F71305-69B2-4339-BFF5-8631C3F3658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F3EFD-7226-4C69-A062-3E13BA46A74C}" type="pres">
      <dgm:prSet presAssocID="{6B3E4238-8041-4858-94E7-B940C9803833}" presName="spacer" presStyleCnt="0"/>
      <dgm:spPr/>
    </dgm:pt>
    <dgm:pt modelId="{46063DE0-10F4-45B7-8FE1-F983BE0C70E9}" type="pres">
      <dgm:prSet presAssocID="{89B29992-3122-4905-837A-C951A0B645C9}" presName="comp" presStyleCnt="0"/>
      <dgm:spPr/>
    </dgm:pt>
    <dgm:pt modelId="{AEEDC8BB-2FCE-4F85-88A0-AB228132EF30}" type="pres">
      <dgm:prSet presAssocID="{89B29992-3122-4905-837A-C951A0B645C9}" presName="box" presStyleLbl="node1" presStyleIdx="2" presStyleCnt="3" custScaleY="66959" custLinFactNeighborX="114" custLinFactNeighborY="7605"/>
      <dgm:spPr/>
      <dgm:t>
        <a:bodyPr/>
        <a:lstStyle/>
        <a:p>
          <a:endParaRPr lang="ru-RU"/>
        </a:p>
      </dgm:t>
    </dgm:pt>
    <dgm:pt modelId="{D7D15804-9047-4F4C-887C-FD112F7ED298}" type="pres">
      <dgm:prSet presAssocID="{89B29992-3122-4905-837A-C951A0B645C9}" presName="img" presStyleLbl="fgImgPlace1" presStyleIdx="2" presStyleCnt="3" custScaleY="66440"/>
      <dgm:spPr/>
      <dgm:t>
        <a:bodyPr/>
        <a:lstStyle/>
        <a:p>
          <a:endParaRPr lang="ru-RU"/>
        </a:p>
      </dgm:t>
    </dgm:pt>
    <dgm:pt modelId="{41424C55-9AA2-4541-8446-F2D8334DF90F}" type="pres">
      <dgm:prSet presAssocID="{89B29992-3122-4905-837A-C951A0B645C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B59AAC-9A3F-4D6D-B58B-0E300C3C59C8}" type="presOf" srcId="{00F71305-69B2-4339-BFF5-8631C3F36585}" destId="{7832C3D7-8505-4164-8E83-422A5FABBBBA}" srcOrd="1" destOrd="0" presId="urn:microsoft.com/office/officeart/2005/8/layout/vList4#1"/>
    <dgm:cxn modelId="{3CD671A0-E382-4A0C-BC15-ECF4B8FC176F}" type="presOf" srcId="{89B29992-3122-4905-837A-C951A0B645C9}" destId="{AEEDC8BB-2FCE-4F85-88A0-AB228132EF30}" srcOrd="0" destOrd="0" presId="urn:microsoft.com/office/officeart/2005/8/layout/vList4#1"/>
    <dgm:cxn modelId="{729553EF-6563-494C-A3A4-B3ECA994BF73}" srcId="{E709EE2F-6ED0-4453-BCC4-CC97B2137BD8}" destId="{A13E4583-0779-4658-9929-DF07E94D8E8B}" srcOrd="0" destOrd="0" parTransId="{E1C722B6-65C9-421E-9AC3-9360BF2A4363}" sibTransId="{4AE896D2-D3A3-4239-97C3-AE6CA8014C24}"/>
    <dgm:cxn modelId="{CC3534FC-3DDD-46B4-A51C-15905B351C06}" type="presOf" srcId="{A13E4583-0779-4658-9929-DF07E94D8E8B}" destId="{5071C6EB-69C7-4D80-A729-3352EC1B3170}" srcOrd="1" destOrd="0" presId="urn:microsoft.com/office/officeart/2005/8/layout/vList4#1"/>
    <dgm:cxn modelId="{7C09735B-5F25-477D-9DA2-176E89779DBB}" srcId="{E709EE2F-6ED0-4453-BCC4-CC97B2137BD8}" destId="{89B29992-3122-4905-837A-C951A0B645C9}" srcOrd="2" destOrd="0" parTransId="{E00AB9EF-D2AB-4E61-AD06-FB1BA2D3C12F}" sibTransId="{A0B14459-00F8-47CF-813D-0D6E99787D5F}"/>
    <dgm:cxn modelId="{38E71FD4-97B7-4269-9E4E-B2D949ABFF1F}" type="presOf" srcId="{89B29992-3122-4905-837A-C951A0B645C9}" destId="{41424C55-9AA2-4541-8446-F2D8334DF90F}" srcOrd="1" destOrd="0" presId="urn:microsoft.com/office/officeart/2005/8/layout/vList4#1"/>
    <dgm:cxn modelId="{24E1E5B0-AF25-46D8-A41D-F9D89520C70A}" type="presOf" srcId="{00F71305-69B2-4339-BFF5-8631C3F36585}" destId="{E1F504CA-3979-43A6-B245-D4BE243D78AE}" srcOrd="0" destOrd="0" presId="urn:microsoft.com/office/officeart/2005/8/layout/vList4#1"/>
    <dgm:cxn modelId="{F623D484-55FF-47A1-BDA0-D28B4C4FC24E}" type="presOf" srcId="{E709EE2F-6ED0-4453-BCC4-CC97B2137BD8}" destId="{3D542402-5569-48CB-9F9C-75142303F8BC}" srcOrd="0" destOrd="0" presId="urn:microsoft.com/office/officeart/2005/8/layout/vList4#1"/>
    <dgm:cxn modelId="{8669EF2D-F73A-45B8-81B5-CCA81D5AF604}" srcId="{E709EE2F-6ED0-4453-BCC4-CC97B2137BD8}" destId="{00F71305-69B2-4339-BFF5-8631C3F36585}" srcOrd="1" destOrd="0" parTransId="{D946D71D-68F0-4C46-9192-30459A87BBEE}" sibTransId="{6B3E4238-8041-4858-94E7-B940C9803833}"/>
    <dgm:cxn modelId="{E7A9855F-27B5-4BCD-85B3-D519F4D3F268}" type="presOf" srcId="{A13E4583-0779-4658-9929-DF07E94D8E8B}" destId="{34BB71F3-1262-495A-958C-1B590CFE2FC9}" srcOrd="0" destOrd="0" presId="urn:microsoft.com/office/officeart/2005/8/layout/vList4#1"/>
    <dgm:cxn modelId="{5F4950ED-4CC4-496E-BB08-A2B62E6C548B}" type="presParOf" srcId="{3D542402-5569-48CB-9F9C-75142303F8BC}" destId="{B5CE2C2C-E808-498A-BA3A-F8BBB319B9C3}" srcOrd="0" destOrd="0" presId="urn:microsoft.com/office/officeart/2005/8/layout/vList4#1"/>
    <dgm:cxn modelId="{BBE9F66A-12AA-45C4-A4AD-682F33958563}" type="presParOf" srcId="{B5CE2C2C-E808-498A-BA3A-F8BBB319B9C3}" destId="{34BB71F3-1262-495A-958C-1B590CFE2FC9}" srcOrd="0" destOrd="0" presId="urn:microsoft.com/office/officeart/2005/8/layout/vList4#1"/>
    <dgm:cxn modelId="{490BC957-2A1F-4CE0-9368-99543F68230E}" type="presParOf" srcId="{B5CE2C2C-E808-498A-BA3A-F8BBB319B9C3}" destId="{2A1DE767-BC33-4AE6-9AE3-7C5B912ADE65}" srcOrd="1" destOrd="0" presId="urn:microsoft.com/office/officeart/2005/8/layout/vList4#1"/>
    <dgm:cxn modelId="{EA74C365-4671-4EA9-BBDC-758740AB01C2}" type="presParOf" srcId="{B5CE2C2C-E808-498A-BA3A-F8BBB319B9C3}" destId="{5071C6EB-69C7-4D80-A729-3352EC1B3170}" srcOrd="2" destOrd="0" presId="urn:microsoft.com/office/officeart/2005/8/layout/vList4#1"/>
    <dgm:cxn modelId="{0DCE1CCA-DEE2-4FC6-8DBB-FCBC82873BBE}" type="presParOf" srcId="{3D542402-5569-48CB-9F9C-75142303F8BC}" destId="{25ED36E4-2BD0-4665-8930-E2060665688B}" srcOrd="1" destOrd="0" presId="urn:microsoft.com/office/officeart/2005/8/layout/vList4#1"/>
    <dgm:cxn modelId="{FA26A770-AD1C-474A-84FF-51466C7A87A2}" type="presParOf" srcId="{3D542402-5569-48CB-9F9C-75142303F8BC}" destId="{8BE6E5D1-8C17-4EE5-9CD9-1603CBA6299F}" srcOrd="2" destOrd="0" presId="urn:microsoft.com/office/officeart/2005/8/layout/vList4#1"/>
    <dgm:cxn modelId="{42AE8B2F-CE2E-49B7-9BA4-1CAD808C3C6C}" type="presParOf" srcId="{8BE6E5D1-8C17-4EE5-9CD9-1603CBA6299F}" destId="{E1F504CA-3979-43A6-B245-D4BE243D78AE}" srcOrd="0" destOrd="0" presId="urn:microsoft.com/office/officeart/2005/8/layout/vList4#1"/>
    <dgm:cxn modelId="{4482550F-CB85-4C2D-9EE3-EB9D2B7E6D5A}" type="presParOf" srcId="{8BE6E5D1-8C17-4EE5-9CD9-1603CBA6299F}" destId="{4AE0EE59-A1C4-4412-8AE7-7C17A88642D6}" srcOrd="1" destOrd="0" presId="urn:microsoft.com/office/officeart/2005/8/layout/vList4#1"/>
    <dgm:cxn modelId="{27987C1B-F252-4318-A46E-1D28C126E91D}" type="presParOf" srcId="{8BE6E5D1-8C17-4EE5-9CD9-1603CBA6299F}" destId="{7832C3D7-8505-4164-8E83-422A5FABBBBA}" srcOrd="2" destOrd="0" presId="urn:microsoft.com/office/officeart/2005/8/layout/vList4#1"/>
    <dgm:cxn modelId="{016868EE-7341-4A90-BA82-DDFB76ECE60E}" type="presParOf" srcId="{3D542402-5569-48CB-9F9C-75142303F8BC}" destId="{E74F3EFD-7226-4C69-A062-3E13BA46A74C}" srcOrd="3" destOrd="0" presId="urn:microsoft.com/office/officeart/2005/8/layout/vList4#1"/>
    <dgm:cxn modelId="{0A30690E-C33B-4F11-A43C-BB76FA073175}" type="presParOf" srcId="{3D542402-5569-48CB-9F9C-75142303F8BC}" destId="{46063DE0-10F4-45B7-8FE1-F983BE0C70E9}" srcOrd="4" destOrd="0" presId="urn:microsoft.com/office/officeart/2005/8/layout/vList4#1"/>
    <dgm:cxn modelId="{1F8F71C0-EB5E-4056-9722-9B3E70470DD2}" type="presParOf" srcId="{46063DE0-10F4-45B7-8FE1-F983BE0C70E9}" destId="{AEEDC8BB-2FCE-4F85-88A0-AB228132EF30}" srcOrd="0" destOrd="0" presId="urn:microsoft.com/office/officeart/2005/8/layout/vList4#1"/>
    <dgm:cxn modelId="{F0CB9ADE-3E39-44B6-AC56-01E5C637A2AE}" type="presParOf" srcId="{46063DE0-10F4-45B7-8FE1-F983BE0C70E9}" destId="{D7D15804-9047-4F4C-887C-FD112F7ED298}" srcOrd="1" destOrd="0" presId="urn:microsoft.com/office/officeart/2005/8/layout/vList4#1"/>
    <dgm:cxn modelId="{509EF5F1-9C81-4D97-83E8-9D2E1BBB5D27}" type="presParOf" srcId="{46063DE0-10F4-45B7-8FE1-F983BE0C70E9}" destId="{41424C55-9AA2-4541-8446-F2D8334DF90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C2AF29B-2CE2-403A-8BA9-B0AE6E0044DA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D1EB40C-7B01-428B-B041-AB79AD0EDB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46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F29B-2CE2-403A-8BA9-B0AE6E0044DA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B40C-7B01-428B-B041-AB79AD0EDB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67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F29B-2CE2-403A-8BA9-B0AE6E0044DA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B40C-7B01-428B-B041-AB79AD0EDB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642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F29B-2CE2-403A-8BA9-B0AE6E0044DA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B40C-7B01-428B-B041-AB79AD0EDB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0701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F29B-2CE2-403A-8BA9-B0AE6E0044DA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B40C-7B01-428B-B041-AB79AD0EDB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880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F29B-2CE2-403A-8BA9-B0AE6E0044DA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B40C-7B01-428B-B041-AB79AD0EDB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538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F29B-2CE2-403A-8BA9-B0AE6E0044DA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B40C-7B01-428B-B041-AB79AD0EDB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256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F29B-2CE2-403A-8BA9-B0AE6E0044DA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B40C-7B01-428B-B041-AB79AD0EDB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796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F29B-2CE2-403A-8BA9-B0AE6E0044DA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B40C-7B01-428B-B041-AB79AD0EDB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07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F29B-2CE2-403A-8BA9-B0AE6E0044DA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B40C-7B01-428B-B041-AB79AD0EDB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15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F29B-2CE2-403A-8BA9-B0AE6E0044DA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B40C-7B01-428B-B041-AB79AD0EDB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75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F29B-2CE2-403A-8BA9-B0AE6E0044DA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B40C-7B01-428B-B041-AB79AD0EDB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40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F29B-2CE2-403A-8BA9-B0AE6E0044DA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B40C-7B01-428B-B041-AB79AD0EDB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909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F29B-2CE2-403A-8BA9-B0AE6E0044DA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B40C-7B01-428B-B041-AB79AD0EDB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80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F29B-2CE2-403A-8BA9-B0AE6E0044DA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B40C-7B01-428B-B041-AB79AD0EDB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910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F29B-2CE2-403A-8BA9-B0AE6E0044DA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B40C-7B01-428B-B041-AB79AD0EDB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175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F29B-2CE2-403A-8BA9-B0AE6E0044DA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B40C-7B01-428B-B041-AB79AD0EDB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102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C2AF29B-2CE2-403A-8BA9-B0AE6E0044DA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D1EB40C-7B01-428B-B041-AB79AD0EDB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17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118" y="-32658"/>
            <a:ext cx="9168882" cy="68766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5770" y="144625"/>
            <a:ext cx="8346230" cy="115196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Муниципальное  дошкольное  образовательное учреждение  МДОУ №6 «Сказка»  </a:t>
            </a:r>
            <a:r>
              <a:rPr lang="ru-RU" sz="2800" dirty="0" err="1" smtClean="0"/>
              <a:t>сп</a:t>
            </a:r>
            <a:r>
              <a:rPr lang="ru-RU" sz="2800" dirty="0" smtClean="0"/>
              <a:t> «Теремок» Волжского муниципального района</a:t>
            </a:r>
            <a:endParaRPr lang="ru-RU" sz="2800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-1" y="144625"/>
            <a:ext cx="3415005" cy="5309117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Система коррекционного воздействия при работе над слоговой структурой </a:t>
            </a:r>
            <a:r>
              <a:rPr lang="ru-RU" sz="2000" dirty="0" smtClean="0">
                <a:solidFill>
                  <a:srgbClr val="C00000"/>
                </a:solidFill>
              </a:rPr>
              <a:t>слова у дошкольников с моторной алалией.</a:t>
            </a:r>
            <a:endParaRPr lang="ru-RU" sz="2000" dirty="0" smtClean="0">
              <a:solidFill>
                <a:srgbClr val="C00000"/>
              </a:solidFill>
            </a:endParaRP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выполнила:</a:t>
            </a:r>
          </a:p>
          <a:p>
            <a:pPr algn="ctr"/>
            <a:r>
              <a:rPr lang="ru-RU" dirty="0"/>
              <a:t>у</a:t>
            </a:r>
            <a:r>
              <a:rPr lang="ru-RU" dirty="0" smtClean="0"/>
              <a:t>читель-логопед</a:t>
            </a:r>
          </a:p>
          <a:p>
            <a:pPr algn="ctr"/>
            <a:r>
              <a:rPr lang="ru-RU" dirty="0" smtClean="0"/>
              <a:t>Зинина</a:t>
            </a:r>
          </a:p>
          <a:p>
            <a:pPr algn="ctr"/>
            <a:r>
              <a:rPr lang="ru-RU" dirty="0" smtClean="0"/>
              <a:t>Марина</a:t>
            </a:r>
          </a:p>
          <a:p>
            <a:pPr algn="ctr"/>
            <a:r>
              <a:rPr lang="ru-RU" dirty="0"/>
              <a:t>В</a:t>
            </a:r>
            <a:r>
              <a:rPr lang="ru-RU" dirty="0" smtClean="0"/>
              <a:t>ладимировна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39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559838"/>
            <a:ext cx="10396882" cy="127792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Работа по устранению нарушений слоговой  структуры  слова  предполагает: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flipV="1">
            <a:off x="685800" y="5822302"/>
            <a:ext cx="10394707" cy="55984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47165" y="1963272"/>
            <a:ext cx="9950823" cy="33752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chemeClr val="tx1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Воздействие на все компоненты речевой системы;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Широкое использование учебно-игровых приемов;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Построение занятий с учетом возрастных и индивидуальных особенностей;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Занятия целесообразно проводить индивидуально и по подгруппам.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Продолжительность занятий — 15-20минут.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69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559838"/>
            <a:ext cx="10396882" cy="127792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формирование слоговой структуры слова ,</a:t>
            </a:r>
            <a:br>
              <a:rPr lang="ru-RU" sz="4000" dirty="0" smtClean="0"/>
            </a:br>
            <a:r>
              <a:rPr lang="ru-RU" sz="4000" dirty="0" smtClean="0"/>
              <a:t>Направления    работы: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flipV="1">
            <a:off x="685800" y="5822302"/>
            <a:ext cx="10394707" cy="55984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71599" y="2508068"/>
            <a:ext cx="3396343" cy="26256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обучение произношению слов из имеющихся у ребенка  звуков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53200" y="2495005"/>
            <a:ext cx="3897085" cy="2651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работа над словом в период автоматизации новых осваиваемых звуков.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 rot="2058629">
            <a:off x="4284619" y="18288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733466">
            <a:off x="6566264" y="182444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69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559838"/>
            <a:ext cx="10396882" cy="1277928"/>
          </a:xfrm>
        </p:spPr>
        <p:txBody>
          <a:bodyPr>
            <a:normAutofit/>
          </a:bodyPr>
          <a:lstStyle/>
          <a:p>
            <a:r>
              <a:rPr lang="ru-RU" dirty="0" smtClean="0"/>
              <a:t>Приёмы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1" y="1632857"/>
            <a:ext cx="6812280" cy="455893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300" dirty="0"/>
              <a:t>игра, включающая в себя отдельные слова и восклицания</a:t>
            </a:r>
            <a:br>
              <a:rPr lang="ru-RU" sz="2300" dirty="0"/>
            </a:br>
            <a:r>
              <a:rPr lang="ru-RU" sz="2300" dirty="0" smtClean="0"/>
              <a:t>Игра </a:t>
            </a:r>
            <a:r>
              <a:rPr lang="ru-RU" sz="2300" dirty="0"/>
              <a:t>в мяч с восклицаниями: «лови!», «дай</a:t>
            </a:r>
            <a:r>
              <a:rPr lang="ru-RU" sz="2300" dirty="0" smtClean="0"/>
              <a:t>!»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300" dirty="0" smtClean="0"/>
              <a:t>Подвижная </a:t>
            </a:r>
            <a:r>
              <a:rPr lang="ru-RU" sz="2300" dirty="0"/>
              <a:t>игра «Гуси-лебеди</a:t>
            </a:r>
            <a:r>
              <a:rPr lang="ru-RU" sz="2300" dirty="0" smtClean="0"/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300" dirty="0" smtClean="0"/>
              <a:t>Картинное </a:t>
            </a:r>
            <a:r>
              <a:rPr lang="ru-RU" sz="2300" dirty="0"/>
              <a:t>лото( у меня кот, а у тебя дом</a:t>
            </a:r>
            <a:r>
              <a:rPr lang="ru-RU" sz="2300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300" dirty="0" smtClean="0"/>
              <a:t>Работа </a:t>
            </a:r>
            <a:r>
              <a:rPr lang="ru-RU" sz="2300" dirty="0"/>
              <a:t>с раскрасками(что ты будешь раскрашивать</a:t>
            </a:r>
            <a:r>
              <a:rPr lang="ru-RU" sz="2300" dirty="0" smtClean="0"/>
              <a:t>?)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300" dirty="0" smtClean="0"/>
              <a:t>Игра </a:t>
            </a:r>
            <a:r>
              <a:rPr lang="ru-RU" sz="2300" dirty="0"/>
              <a:t>«Прятки» (чего нет? чего не стало</a:t>
            </a:r>
            <a:r>
              <a:rPr lang="ru-RU" sz="2300" dirty="0" smtClean="0"/>
              <a:t>?)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300" dirty="0" smtClean="0"/>
              <a:t>Совместное </a:t>
            </a:r>
            <a:r>
              <a:rPr lang="ru-RU" sz="2300" dirty="0"/>
              <a:t>рассматривание картин</a:t>
            </a:r>
            <a:br>
              <a:rPr lang="ru-RU" sz="23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996" y="326131"/>
            <a:ext cx="3962665" cy="5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5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306" y="940526"/>
            <a:ext cx="5217459" cy="1045028"/>
          </a:xfrm>
        </p:spPr>
        <p:txBody>
          <a:bodyPr>
            <a:noAutofit/>
          </a:bodyPr>
          <a:lstStyle/>
          <a:p>
            <a:r>
              <a:rPr lang="ru-RU" sz="4400" dirty="0" smtClean="0"/>
              <a:t>подготовительный этап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3771" y="2625633"/>
            <a:ext cx="5003075" cy="2304815"/>
          </a:xfrm>
        </p:spPr>
        <p:txBody>
          <a:bodyPr>
            <a:normAutofit/>
          </a:bodyPr>
          <a:lstStyle/>
          <a:p>
            <a:r>
              <a:rPr lang="ru-RU" dirty="0" smtClean="0"/>
              <a:t>Цель: </a:t>
            </a:r>
          </a:p>
          <a:p>
            <a:r>
              <a:rPr lang="ru-RU" smtClean="0"/>
              <a:t>Создание   установки  на   коррекционную работу,   </a:t>
            </a:r>
            <a:r>
              <a:rPr lang="ru-RU" dirty="0" smtClean="0"/>
              <a:t>повышение уверенности</a:t>
            </a:r>
            <a:r>
              <a:rPr lang="ru-RU" smtClean="0"/>
              <a:t>,   воспитание фонематического   </a:t>
            </a:r>
            <a:r>
              <a:rPr lang="ru-RU" dirty="0" smtClean="0"/>
              <a:t>слуха</a:t>
            </a:r>
            <a:r>
              <a:rPr lang="ru-RU" smtClean="0"/>
              <a:t>,   самоконтроля</a:t>
            </a:r>
            <a:r>
              <a:rPr lang="ru-RU" dirty="0" smtClean="0"/>
              <a:t>.</a:t>
            </a:r>
          </a:p>
          <a:p>
            <a:endParaRPr lang="ru-RU" dirty="0" smtClean="0"/>
          </a:p>
        </p:txBody>
      </p:sp>
      <p:pic>
        <p:nvPicPr>
          <p:cNvPr id="1026" name="Picture 2" descr="C:\Users\Глеб\Desktop\МАМА\Биоэнергопластика\Фото на конференцию\Фото054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2536" y="672737"/>
            <a:ext cx="3517106" cy="4689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93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266" y="535576"/>
            <a:ext cx="4126860" cy="736561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Основной   этап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1391" y="1358538"/>
            <a:ext cx="4126861" cy="3989922"/>
          </a:xfrm>
        </p:spPr>
        <p:txBody>
          <a:bodyPr>
            <a:normAutofit/>
          </a:bodyPr>
          <a:lstStyle/>
          <a:p>
            <a:r>
              <a:rPr lang="ru-RU" dirty="0" smtClean="0"/>
              <a:t>Цель: </a:t>
            </a:r>
          </a:p>
          <a:p>
            <a:r>
              <a:rPr lang="ru-RU" dirty="0" smtClean="0"/>
              <a:t>коррекционная работа по устранению нарушений слоговой структуры слова</a:t>
            </a:r>
          </a:p>
          <a:p>
            <a:endParaRPr lang="ru-RU" dirty="0" smtClean="0"/>
          </a:p>
          <a:p>
            <a:r>
              <a:rPr lang="ru-RU" dirty="0" smtClean="0"/>
              <a:t>Направления:</a:t>
            </a:r>
          </a:p>
          <a:p>
            <a:r>
              <a:rPr lang="ru-RU" dirty="0" smtClean="0"/>
              <a:t>Автоматизация речевого подражания</a:t>
            </a:r>
          </a:p>
          <a:p>
            <a:r>
              <a:rPr lang="ru-RU" dirty="0" smtClean="0"/>
              <a:t>Развитие слуховых функций</a:t>
            </a:r>
          </a:p>
          <a:p>
            <a:r>
              <a:rPr lang="ru-RU" dirty="0" smtClean="0"/>
              <a:t>Работа над слухоречевым ритмом</a:t>
            </a:r>
            <a:endParaRPr lang="ru-RU" dirty="0"/>
          </a:p>
        </p:txBody>
      </p:sp>
      <p:pic>
        <p:nvPicPr>
          <p:cNvPr id="1026" name="Picture 2" descr="C:\Users\Глеб\Desktop\МАМА\Биоэнергопластика\Фото на конференцию\Фото054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2536" y="672737"/>
            <a:ext cx="3517106" cy="4689475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5211">
            <a:off x="5381897" y="446004"/>
            <a:ext cx="3631474" cy="52093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667">
            <a:off x="8258501" y="722935"/>
            <a:ext cx="3071806" cy="465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78" y="227317"/>
            <a:ext cx="3621241" cy="53515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33" y="357945"/>
            <a:ext cx="3518008" cy="52312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17" y="632266"/>
            <a:ext cx="3627669" cy="53515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42" y="255160"/>
            <a:ext cx="4201963" cy="615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9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1625943" cy="12573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Этапы коррекционной работы при моторной алалии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 flipV="1">
            <a:off x="615617" y="6360912"/>
            <a:ext cx="10394707" cy="8560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838872081"/>
              </p:ext>
            </p:extLst>
          </p:nvPr>
        </p:nvGraphicFramePr>
        <p:xfrm>
          <a:off x="182881" y="719666"/>
          <a:ext cx="1144306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471896" y="3272245"/>
            <a:ext cx="2068830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 этап</a:t>
            </a:r>
            <a:endParaRPr lang="ru-RU" sz="3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4959" y="1601289"/>
            <a:ext cx="2068830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 этап</a:t>
            </a:r>
            <a:endParaRPr lang="ru-RU" sz="3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5770" y="4838698"/>
            <a:ext cx="2068830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3 этап</a:t>
            </a:r>
            <a:endParaRPr lang="ru-RU" sz="32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155430" y="1304653"/>
            <a:ext cx="2423160" cy="14173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Этап формирования первоначальных речевых навыков в ситуации диалогического общения </a:t>
            </a:r>
            <a:endParaRPr lang="ru-RU" sz="1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176657" y="3095897"/>
            <a:ext cx="2297430" cy="137159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Этап формирования высказывания как основной единицы речевого действия</a:t>
            </a:r>
            <a:endParaRPr lang="ru-RU" sz="14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176657" y="4859382"/>
            <a:ext cx="2297430" cy="114953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Этап формирования коммуникативных умений и связной речи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8181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0"/>
            <a:ext cx="10394707" cy="933061"/>
          </a:xfrm>
        </p:spPr>
        <p:txBody>
          <a:bodyPr/>
          <a:lstStyle/>
          <a:p>
            <a:pPr algn="ctr"/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67951" y="933062"/>
            <a:ext cx="11700588" cy="546773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Голубева Л.П. Развитие речи неговорящих детей. / Из опыта работы с неговорящими детьми. — М.: 1951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>
                <a:solidFill>
                  <a:schemeClr val="tx1"/>
                </a:solidFill>
              </a:rPr>
              <a:t>Гришпун</a:t>
            </a:r>
            <a:r>
              <a:rPr lang="ru-RU" dirty="0">
                <a:solidFill>
                  <a:schemeClr val="tx1"/>
                </a:solidFill>
              </a:rPr>
              <a:t> Б.М. О принципах логопедической работы на начальных этапах формирования речи у моторных </a:t>
            </a:r>
            <a:r>
              <a:rPr lang="ru-RU" dirty="0" err="1">
                <a:solidFill>
                  <a:schemeClr val="tx1"/>
                </a:solidFill>
              </a:rPr>
              <a:t>алаликах</a:t>
            </a:r>
            <a:r>
              <a:rPr lang="ru-RU" dirty="0">
                <a:solidFill>
                  <a:schemeClr val="tx1"/>
                </a:solidFill>
              </a:rPr>
              <a:t>. М.: 1975.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Маркова А.К. Особенности усвоения слоговой структуры слова у детей, страдающих алалией. / Школа для детей с тяжелыми нарушениями речи / Под ред. Левиной Р.Е. — М., 1961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>
                <a:solidFill>
                  <a:schemeClr val="tx1"/>
                </a:solidFill>
              </a:rPr>
              <a:t>Орфинская</a:t>
            </a:r>
            <a:r>
              <a:rPr lang="ru-RU" dirty="0">
                <a:solidFill>
                  <a:schemeClr val="tx1"/>
                </a:solidFill>
              </a:rPr>
              <a:t> В.К. Принципы построения дифференцированной методики обучения </a:t>
            </a:r>
            <a:r>
              <a:rPr lang="ru-RU" dirty="0" err="1">
                <a:solidFill>
                  <a:schemeClr val="tx1"/>
                </a:solidFill>
              </a:rPr>
              <a:t>алаликов</a:t>
            </a:r>
            <a:r>
              <a:rPr lang="ru-RU" dirty="0">
                <a:solidFill>
                  <a:schemeClr val="tx1"/>
                </a:solidFill>
              </a:rPr>
              <a:t> на основе лингвистической классификации форм алалии / Хрестоматия по логопедии. Извлечения из текстов: Учебное пособие для студентов высших и средних специальных педагогических учебных заведений: в 2 </a:t>
            </a:r>
            <a:r>
              <a:rPr lang="ru-RU" dirty="0" err="1">
                <a:solidFill>
                  <a:schemeClr val="tx1"/>
                </a:solidFill>
              </a:rPr>
              <a:t>тт.Т</a:t>
            </a:r>
            <a:r>
              <a:rPr lang="ru-RU" dirty="0">
                <a:solidFill>
                  <a:schemeClr val="tx1"/>
                </a:solidFill>
              </a:rPr>
              <a:t>. II / Под </a:t>
            </a:r>
            <a:r>
              <a:rPr lang="ru-RU" dirty="0" err="1">
                <a:solidFill>
                  <a:schemeClr val="tx1"/>
                </a:solidFill>
              </a:rPr>
              <a:t>ред.Л.С</a:t>
            </a:r>
            <a:r>
              <a:rPr lang="ru-RU" dirty="0">
                <a:solidFill>
                  <a:schemeClr val="tx1"/>
                </a:solidFill>
              </a:rPr>
              <a:t>. Волковой и В.И. Селиверстова — М.: Гуманитарный издательский центр «</a:t>
            </a:r>
            <a:r>
              <a:rPr lang="ru-RU" dirty="0" err="1">
                <a:solidFill>
                  <a:schemeClr val="tx1"/>
                </a:solidFill>
              </a:rPr>
              <a:t>Владос</a:t>
            </a:r>
            <a:r>
              <a:rPr lang="ru-RU" dirty="0">
                <a:solidFill>
                  <a:schemeClr val="tx1"/>
                </a:solidFill>
              </a:rPr>
              <a:t>», 1997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Кузьмина Н.И., Рождественская В.И. Развитие воспринимаемой и самостоятельной речи у детей — </a:t>
            </a:r>
            <a:r>
              <a:rPr lang="ru-RU" dirty="0" err="1">
                <a:solidFill>
                  <a:schemeClr val="tx1"/>
                </a:solidFill>
              </a:rPr>
              <a:t>алаликов</a:t>
            </a:r>
            <a:r>
              <a:rPr lang="ru-RU" dirty="0">
                <a:solidFill>
                  <a:schemeClr val="tx1"/>
                </a:solidFill>
              </a:rPr>
              <a:t> (1972) — Хрестоматия по логопедии Т.2, с.131.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0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0051" y="368326"/>
            <a:ext cx="10680457" cy="3193487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  </a:t>
            </a:r>
            <a:r>
              <a:rPr lang="ru-RU" sz="6600" dirty="0" smtClean="0"/>
              <a:t>желаю   удачи   и   Творческих     успехов!</a:t>
            </a:r>
            <a:endParaRPr lang="ru-RU" sz="6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5801" y="5336161"/>
            <a:ext cx="10394707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63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768151"/>
            <a:ext cx="10396882" cy="1151965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8000" dirty="0" smtClean="0"/>
              <a:t>Алалия</a:t>
            </a:r>
            <a:r>
              <a:rPr lang="ru-RU" dirty="0" smtClean="0"/>
              <a:t> – </a:t>
            </a:r>
            <a:r>
              <a:rPr lang="ru-RU" sz="5300" dirty="0" smtClean="0">
                <a:solidFill>
                  <a:schemeClr val="tx1"/>
                </a:solidFill>
              </a:rPr>
              <a:t>отсутствие или недоразвитие речи вследствие органического поражения речевых зон коры головного мозга во внутриутробном или раннем периоде развития ребёнка</a:t>
            </a:r>
            <a:endParaRPr lang="ru-RU" sz="53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4553339"/>
            <a:ext cx="10396882" cy="82124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27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41258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/>
              <a:t>Алалия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5122873"/>
            <a:ext cx="10716208" cy="25171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191" y="2235650"/>
            <a:ext cx="3750907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Моторная алалия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51293" y="2235685"/>
            <a:ext cx="3865003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Сенсорная алалия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3020057">
            <a:off x="4092074" y="1490592"/>
            <a:ext cx="484632" cy="959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8881389">
            <a:off x="6978807" y="1556846"/>
            <a:ext cx="484632" cy="959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58451" y="3669443"/>
            <a:ext cx="492022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Сенсомоторная алалия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185771" y="1727649"/>
            <a:ext cx="484632" cy="18202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7221" y="3653117"/>
            <a:ext cx="914400" cy="17214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Эфферентная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моторная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23516" y="3669443"/>
            <a:ext cx="914400" cy="170514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Афферентная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моторная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955650" y="3207823"/>
            <a:ext cx="691941" cy="3619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787372" y="3231741"/>
            <a:ext cx="588626" cy="3619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06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223934"/>
            <a:ext cx="10396882" cy="12779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Признаки  алалии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11926" y="1251803"/>
            <a:ext cx="10394707" cy="454437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отмечается стремление к языковой коммуникации   ( невербальной и вербальной);</a:t>
            </a:r>
            <a:br>
              <a:rPr lang="ru-RU" dirty="0" smtClean="0"/>
            </a:br>
            <a:r>
              <a:rPr lang="ru-RU" dirty="0" smtClean="0"/>
              <a:t>активное использование жестов, выразительная мимика;</a:t>
            </a:r>
            <a:br>
              <a:rPr lang="ru-RU" dirty="0" smtClean="0"/>
            </a:br>
            <a:r>
              <a:rPr lang="ru-RU" dirty="0" smtClean="0"/>
              <a:t>как компенсаторные средства выступают мелодика, звукоподражания, «звуковые жесты»;</a:t>
            </a:r>
            <a:br>
              <a:rPr lang="ru-RU" dirty="0" smtClean="0"/>
            </a:br>
            <a:r>
              <a:rPr lang="ru-RU" dirty="0" smtClean="0"/>
              <a:t>- бедность словарного запаса;</a:t>
            </a:r>
            <a:br>
              <a:rPr lang="ru-RU" dirty="0" smtClean="0"/>
            </a:br>
            <a:r>
              <a:rPr lang="ru-RU" dirty="0" smtClean="0"/>
              <a:t>- резкое  расхождение  между  достаточным </a:t>
            </a:r>
            <a:r>
              <a:rPr lang="ru-RU" dirty="0" err="1" smtClean="0"/>
              <a:t>п</a:t>
            </a:r>
            <a:r>
              <a:rPr lang="ru-RU" dirty="0" smtClean="0"/>
              <a:t> </a:t>
            </a:r>
            <a:r>
              <a:rPr lang="ru-RU" dirty="0" err="1" smtClean="0"/>
              <a:t>ониманием</a:t>
            </a:r>
            <a:r>
              <a:rPr lang="ru-RU" dirty="0" smtClean="0"/>
              <a:t> значений слов и возможностью их называния, вследствие неустойчивых звуковых образов слов;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эхолалия</a:t>
            </a:r>
            <a:r>
              <a:rPr lang="ru-RU" dirty="0" smtClean="0"/>
              <a:t>    отсутствует;</a:t>
            </a:r>
            <a:br>
              <a:rPr lang="ru-RU" dirty="0" smtClean="0"/>
            </a:br>
            <a:r>
              <a:rPr lang="ru-RU" dirty="0" smtClean="0"/>
              <a:t>- повторение услышанного затруднено;</a:t>
            </a:r>
            <a:br>
              <a:rPr lang="ru-RU" dirty="0" smtClean="0"/>
            </a:br>
            <a:r>
              <a:rPr lang="ru-RU" dirty="0" smtClean="0"/>
              <a:t>-множественные   </a:t>
            </a:r>
            <a:r>
              <a:rPr lang="ru-RU" dirty="0" err="1" smtClean="0"/>
              <a:t>аграмматизмы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-неумение   оперировать   словами;</a:t>
            </a:r>
            <a:br>
              <a:rPr lang="ru-RU" dirty="0" smtClean="0"/>
            </a:br>
            <a:r>
              <a:rPr lang="ru-RU" dirty="0" smtClean="0"/>
              <a:t>-значительные  затруднения  в  связной речи;</a:t>
            </a:r>
            <a:br>
              <a:rPr lang="ru-RU" dirty="0" smtClean="0"/>
            </a:br>
            <a:r>
              <a:rPr lang="ru-RU" dirty="0" smtClean="0"/>
              <a:t>-несовершенная моторика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06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223934"/>
            <a:ext cx="10396882" cy="12779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Признаки  алалии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11926" y="1251803"/>
            <a:ext cx="10394707" cy="454437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Задержка темпа нормального усвоения языка;</a:t>
            </a:r>
            <a:r>
              <a:rPr lang="ru-RU" b="1" dirty="0" smtClean="0"/>
              <a:t> </a:t>
            </a:r>
            <a:r>
              <a:rPr lang="ru-RU" dirty="0" smtClean="0"/>
              <a:t>Первые слова и фразы появляются поздно. </a:t>
            </a:r>
          </a:p>
          <a:p>
            <a:r>
              <a:rPr lang="ru-RU" dirty="0" smtClean="0"/>
              <a:t>Патологическое развитие языка (Уже в раннем возрасте обращает на себя внимание отсутствие или ограничение лепета, Вместо речи развиваются мимика и жестикуляции)</a:t>
            </a:r>
          </a:p>
          <a:p>
            <a:r>
              <a:rPr lang="ru-RU" dirty="0" smtClean="0"/>
              <a:t>Словарный запас формируется медленно, он беден, ограничен обиходно-бытовой тематикой</a:t>
            </a:r>
          </a:p>
          <a:p>
            <a:r>
              <a:rPr lang="ru-RU" dirty="0" smtClean="0"/>
              <a:t>Наличие в разной степени выраженности нарушений всех подсистем языка;</a:t>
            </a:r>
          </a:p>
          <a:p>
            <a:r>
              <a:rPr lang="ru-RU" dirty="0" smtClean="0"/>
              <a:t>Сохранность слуха;</a:t>
            </a:r>
          </a:p>
          <a:p>
            <a:r>
              <a:rPr lang="ru-RU" dirty="0" smtClean="0"/>
              <a:t>Удовлетворительное понимание обращенной речи </a:t>
            </a:r>
          </a:p>
          <a:p>
            <a:r>
              <a:rPr lang="ru-RU" dirty="0" smtClean="0"/>
              <a:t>Постепенно развиваются патологические качества личности (невротические черты характера)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06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38" y="468398"/>
            <a:ext cx="10396882" cy="12779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Комплексный подход к реабилитации детей - </a:t>
            </a:r>
            <a:r>
              <a:rPr lang="ru-RU" dirty="0" err="1" smtClean="0"/>
              <a:t>алаликов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0040" y="1919704"/>
            <a:ext cx="6276703" cy="375890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медицинское </a:t>
            </a:r>
            <a:r>
              <a:rPr lang="ru-RU" dirty="0" smtClean="0"/>
              <a:t>сопровождение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логопедическая коррекция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организация </a:t>
            </a:r>
            <a:r>
              <a:rPr lang="ru-RU" dirty="0"/>
              <a:t>совместной деятельности логопеда, воспитателя, </a:t>
            </a:r>
            <a:r>
              <a:rPr lang="ru-RU" dirty="0" smtClean="0"/>
              <a:t>психолога</a:t>
            </a:r>
            <a:r>
              <a:rPr lang="ru-RU" dirty="0"/>
              <a:t>, </a:t>
            </a:r>
            <a:r>
              <a:rPr lang="ru-RU" dirty="0" smtClean="0"/>
              <a:t>дефектолога (</a:t>
            </a:r>
            <a:r>
              <a:rPr lang="ru-RU" dirty="0"/>
              <a:t>по показаниям), </a:t>
            </a:r>
            <a:r>
              <a:rPr lang="ru-RU" dirty="0" smtClean="0"/>
              <a:t>родителей;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Строгая </a:t>
            </a:r>
            <a:r>
              <a:rPr lang="ru-RU" dirty="0"/>
              <a:t>организация и соблюдение режима дня и речевого общения.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137" y="1839158"/>
            <a:ext cx="3174273" cy="417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9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38" y="468398"/>
            <a:ext cx="10396882" cy="12779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Последовательность реализуемых задач: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3145" y="2054175"/>
            <a:ext cx="6276703" cy="375890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Формирование фонематического восприятия, фонематического анализа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Уточнение, обогащение словаря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Формирование грамматического строя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Развитие связной речи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Коррекция звукопроизношения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Работа над развитием самостоятельной речи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20" y="1215237"/>
            <a:ext cx="3348421" cy="497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9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223934"/>
            <a:ext cx="10396882" cy="12779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Организация </a:t>
            </a:r>
            <a:r>
              <a:rPr lang="ru-RU" dirty="0"/>
              <a:t>обучения детей с алалией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669814"/>
            <a:ext cx="10394707" cy="454437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Раннее начало работы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Создание благоприятных для развития речи ребенка условий, исключить возможное травмирующее воздействие окружающей среды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Связь работы над речью с предметно-практической и игровой деятельностью </a:t>
            </a:r>
            <a:r>
              <a:rPr lang="ru-RU" dirty="0" smtClean="0"/>
              <a:t>ребенка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Строгая дозировка </a:t>
            </a:r>
            <a:r>
              <a:rPr lang="ru-RU" dirty="0" smtClean="0"/>
              <a:t>занятий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Использование в работе над речью возможно большего числа анализаторов: двигательного, слухового, зрительного, осязательного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 Обеспечение возможности общения ребенка с нормально говорящими детьми, которые младше его по возрасту. 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 Индивидуальный подход ребенку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06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1625943" cy="12573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Этапы коррекционной работы при моторной алалии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 flipV="1">
            <a:off x="615617" y="6360912"/>
            <a:ext cx="10394707" cy="8560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838872081"/>
              </p:ext>
            </p:extLst>
          </p:nvPr>
        </p:nvGraphicFramePr>
        <p:xfrm>
          <a:off x="182881" y="719666"/>
          <a:ext cx="1144306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471896" y="3272245"/>
            <a:ext cx="2068830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 этап</a:t>
            </a:r>
            <a:endParaRPr lang="ru-RU" sz="3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4959" y="1601289"/>
            <a:ext cx="2068830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 этап</a:t>
            </a:r>
            <a:endParaRPr lang="ru-RU" sz="3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5770" y="4838698"/>
            <a:ext cx="2068830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3 этап</a:t>
            </a:r>
            <a:endParaRPr lang="ru-RU" sz="32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155430" y="1304653"/>
            <a:ext cx="2423160" cy="14173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Этап формирования первоначальных речевых навыков в ситуации диалогического общения </a:t>
            </a:r>
            <a:endParaRPr lang="ru-RU" sz="1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176657" y="3095897"/>
            <a:ext cx="2297430" cy="137159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Этап формирования высказывания как основной единицы речевого действия</a:t>
            </a:r>
            <a:endParaRPr lang="ru-RU" sz="14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176657" y="4859382"/>
            <a:ext cx="2297430" cy="114953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Этап формирования коммуникативных умений и связной речи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8181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906</TotalTime>
  <Words>746</Words>
  <Application>Microsoft Office PowerPoint</Application>
  <PresentationFormat>Широкоэкранный</PresentationFormat>
  <Paragraphs>126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Impact</vt:lpstr>
      <vt:lpstr>Times New Roman</vt:lpstr>
      <vt:lpstr>Wingdings</vt:lpstr>
      <vt:lpstr>Главное мероприятие</vt:lpstr>
      <vt:lpstr>Муниципальное  дошкольное  образовательное учреждение  МДОУ №6 «Сказка»  сп «Теремок» Волжского муниципального района</vt:lpstr>
      <vt:lpstr>Алалия – отсутствие или недоразвитие речи вследствие органического поражения речевых зон коры головного мозга во внутриутробном или раннем периоде развития ребёнка</vt:lpstr>
      <vt:lpstr>Алалия</vt:lpstr>
      <vt:lpstr>Признаки  алалии</vt:lpstr>
      <vt:lpstr>Признаки  алалии</vt:lpstr>
      <vt:lpstr>Комплексный подход к реабилитации детей - алаликов</vt:lpstr>
      <vt:lpstr>Последовательность реализуемых задач:</vt:lpstr>
      <vt:lpstr>Организация обучения детей с алалией</vt:lpstr>
      <vt:lpstr>Этапы коррекционной работы при моторной алалии</vt:lpstr>
      <vt:lpstr>Работа по устранению нарушений слоговой  структуры  слова  предполагает:</vt:lpstr>
      <vt:lpstr>формирование слоговой структуры слова , Направления    работы:</vt:lpstr>
      <vt:lpstr>Приёмы работы</vt:lpstr>
      <vt:lpstr>подготовительный этап</vt:lpstr>
      <vt:lpstr>Основной   этап</vt:lpstr>
      <vt:lpstr>Презентация PowerPoint</vt:lpstr>
      <vt:lpstr>Этапы коррекционной работы при моторной алалии</vt:lpstr>
      <vt:lpstr>литература</vt:lpstr>
      <vt:lpstr>  желаю   удачи   и   Творческих     успехов!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78</cp:revision>
  <dcterms:created xsi:type="dcterms:W3CDTF">2016-02-08T17:56:21Z</dcterms:created>
  <dcterms:modified xsi:type="dcterms:W3CDTF">2016-02-24T15:07:28Z</dcterms:modified>
</cp:coreProperties>
</file>