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ED477B-8E07-4E93-B598-A2BE0C9C68E4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138CC5-C44F-4C39-9B69-E7E26E5E3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285860"/>
            <a:ext cx="6858048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на тему: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«Эмоции положительные и отрицательные»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714356"/>
          <a:ext cx="6096000" cy="45796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907174"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latin typeface="Times New Roman" pitchFamily="18" charset="0"/>
                          <a:cs typeface="Times New Roman" pitchFamily="18" charset="0"/>
                        </a:rPr>
                        <a:t>При общении с детьми желательно употреблять</a:t>
                      </a:r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Как хорошо, что у меня есть ты…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Ты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у меня молодец, умница…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тебя очень люблю…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ты хорошо это сделала, научи меня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Спасибо тебе, я тебе очень благодарна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Если бы не ты, я бы никогда с этим не справился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Ты у меня самый умный, красивый…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Ты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мне можешь помочь, без твоей помощи у меня ничего не выходит…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заимоотношения с ребёнком в семье - 12136/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1546"/>
            <a:ext cx="55007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-1"/>
          <a:ext cx="7143800" cy="6299308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353173">
                <a:tc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404040"/>
                        </a:solidFill>
                        <a:latin typeface="inherit"/>
                      </a:endParaRPr>
                    </a:p>
                  </a:txBody>
                  <a:tcPr marL="82798" marR="82798" marT="41399" marB="413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771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 (самоанализ)</a:t>
                      </a:r>
                      <a:endParaRPr lang="ru-RU" sz="2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798" marR="82798" marT="41399" marB="4139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7577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у меня ребёнок? Есть ли у него друзья? Как оцениваете их выбор? В чём вы видите смысл жизни? Как сделать, чтобы ваш ребёнок чаще улыбался? Всё хорошее в этом мире начинается с улыбки. Какие слова и выражения вы намерены употреблять в общении с ребёнком? Нужны ли запреты того или иного? Поставьте себе оценку воспитания своего ребёнка.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</a:t>
                      </a:r>
                      <a:r>
                        <a:rPr lang="ru-RU" sz="2400" b="1" i="0" dirty="0">
                          <a:latin typeface="Times New Roman" pitchFamily="18" charset="0"/>
                          <a:cs typeface="Times New Roman" pitchFamily="18" charset="0"/>
                        </a:rPr>
                        <a:t>: чаще приходите в школу для беседы с учителем, с целью помочь учителю и себе, а вместе с тем и ребёнку. Не ведите разговоры осуждающие взрослых людей или их поступки в присутствии детей. </a:t>
                      </a:r>
                    </a:p>
                  </a:txBody>
                  <a:tcPr marL="82798" marR="82798" marT="86248" marB="86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65722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sz="2400" b="1" dirty="0"/>
              <a:t>Школа – это мастерская человечности» Я.А.Каменский. Цели и задачи нашей с вами деятельности сводятся к единому: воспитать и вырастить хорошего человека. Высшая ценность в жизни -сам человек. Есть ли в этом смысл? Каждый сидящий здесь взрослый может сказать: «В моей жизни есть смысл» - как можно это трактовать? Примерно так: «Я живу хорошо и правильно, пусть даже трудно, бедно, страдаю, но мне есть за что себя уважать. Я осознаю свою внутреннюю значимость. Моя жизнь идёт на то, что значительнее меня лично, что больше меня, сильнее меня, главнее меня, ради чего я могу даже добровольно пожертвовать какими-то личными интересами и испытываю при этом удовлетворение.»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-500091"/>
          <a:ext cx="8072494" cy="5786480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778189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rgbClr val="404040"/>
                        </a:solidFill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8189">
                <a:tc>
                  <a:txBody>
                    <a:bodyPr/>
                    <a:lstStyle/>
                    <a:p>
                      <a:endParaRPr lang="ru-RU" b="0" i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0102">
                <a:tc>
                  <a:txBody>
                    <a:bodyPr/>
                    <a:lstStyle/>
                    <a:p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Попробуйте изобразить для себя схематический рисунок, в чём вы видите смысл своей жизни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. Разделите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это в процентном соотношении. Выделите приоритетные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r>
                        <a:rPr lang="ru-RU" sz="2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незначительные. Моя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жизнь, дети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семья, муж, карьера, блага материальные, духовные  и культурные ценности.</a:t>
                      </a:r>
                      <a:endParaRPr lang="ru-RU" sz="2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Относительная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 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дети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-30%;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духовные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культурные ценности – 30%; материальные блага -30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%;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остальное -10%.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человеческие «созидательные и духовные ценности» условны; они только через осознание способны доставлять какие-то эмоции, ощущения.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еные из Канады начали разрабатывать программу, основной за…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707236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ого ребенка можно назвать агрессивным - Картинка 18700/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6"/>
            <a:ext cx="664373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928670"/>
          <a:ext cx="8001056" cy="4929222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4929222">
                <a:tc>
                  <a:txBody>
                    <a:bodyPr/>
                    <a:lstStyle/>
                    <a:p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Со стороны учителя очень хорошо видно проявление этих негативных эмоций, моменты эти наблюдаются всё больше и больше. Случаи на перемене, на уроке физкультуры,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музыки.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У детей проявляются такие отрицательные качества: лживость; хитрость;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насмешки,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злость ( агрессия, переходящая в драку); 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вредность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( меняется выражение лица); оскорбление ( придумывание кличек</a:t>
                      </a:r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endParaRPr lang="ru-RU" sz="2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(Анкеты детей)</a:t>
                      </a:r>
                      <a:endParaRPr lang="ru-RU" sz="2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"/>
          <a:ext cx="6096000" cy="542926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58004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rgbClr val="404040"/>
                        </a:solidFill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004">
                <a:tc>
                  <a:txBody>
                    <a:bodyPr/>
                    <a:lstStyle/>
                    <a:p>
                      <a:endParaRPr lang="ru-RU" b="0" i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3254">
                <a:tc>
                  <a:txBody>
                    <a:bodyPr/>
                    <a:lstStyle/>
                    <a:p>
                      <a:r>
                        <a:rPr lang="ru-RU" sz="2800" b="1" i="0" u="sng" dirty="0">
                          <a:latin typeface="Times New Roman" pitchFamily="18" charset="0"/>
                          <a:cs typeface="Times New Roman" pitchFamily="18" charset="0"/>
                        </a:rPr>
                        <a:t>Родительский тренинг. </a:t>
                      </a:r>
                      <a:endParaRPr lang="ru-RU" sz="2800" b="1" i="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 </a:t>
                      </a:r>
                      <a:r>
                        <a:rPr lang="ru-RU" sz="2800" b="1" i="0" dirty="0">
                          <a:latin typeface="Times New Roman" pitchFamily="18" charset="0"/>
                          <a:cs typeface="Times New Roman" pitchFamily="18" charset="0"/>
                        </a:rPr>
                        <a:t>Вами лежат листочки бумаги. Запишите на них выражения, запрещённые в общении с ребёнком в семье, рекомендуемые и желательные. Сравните выражения, записанные вами, с представленными на доске.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-1"/>
          <a:ext cx="6096000" cy="653296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23888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rgbClr val="404040"/>
                        </a:solidFill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888">
                <a:tc>
                  <a:txBody>
                    <a:bodyPr/>
                    <a:lstStyle/>
                    <a:p>
                      <a:endParaRPr lang="ru-RU" b="0" i="0"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5186">
                <a:tc>
                  <a:txBody>
                    <a:bodyPr/>
                    <a:lstStyle/>
                    <a:p>
                      <a:r>
                        <a:rPr lang="ru-RU" sz="2400" b="1" i="0" dirty="0">
                          <a:latin typeface="Times New Roman" pitchFamily="18" charset="0"/>
                          <a:cs typeface="Times New Roman" pitchFamily="18" charset="0"/>
                        </a:rPr>
                        <a:t>При общении с детьми не употреблять: </a:t>
                      </a:r>
                      <a:endParaRPr lang="ru-RU" sz="24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тысячу раз тебе говорил, что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Сколько раз надо тебе повторять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О чём ты только думаешь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Неужели тебе трудно запомнить, что…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Ты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становишься…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Ты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такой же, как…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Отстань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, некогда мне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Почему у людей такие дети, а у меня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Почему Лена, Петя такие, а ты – нет</a:t>
                      </a:r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Оставь меня, я устала…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Спроси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у отца (или у матери)..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617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13</cp:revision>
  <dcterms:created xsi:type="dcterms:W3CDTF">2015-02-09T13:00:43Z</dcterms:created>
  <dcterms:modified xsi:type="dcterms:W3CDTF">2015-02-10T11:58:42Z</dcterms:modified>
</cp:coreProperties>
</file>