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372452215617901E-2"/>
          <c:y val="0.21826014856449924"/>
          <c:w val="0.9296275572225311"/>
          <c:h val="0.737545482380575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непроизв. запоминание 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1"/>
                <c:pt idx="0">
                  <c:v>Топоркова С. 2012-2013 гг.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восприятие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1"/>
                <c:pt idx="0">
                  <c:v>Топоркова С. 2012-2013 гг.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уровень узнавания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1"/>
                <c:pt idx="0">
                  <c:v>Топоркова С. 2012-2013 гг.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прочность сохранения 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1"/>
                <c:pt idx="0">
                  <c:v>Топоркова С. 2012-2013 гг.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570816"/>
        <c:axId val="81581184"/>
        <c:axId val="0"/>
      </c:bar3DChart>
      <c:catAx>
        <c:axId val="81570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81581184"/>
        <c:crosses val="autoZero"/>
        <c:auto val="1"/>
        <c:lblAlgn val="ctr"/>
        <c:lblOffset val="100"/>
        <c:noMultiLvlLbl val="0"/>
      </c:catAx>
      <c:valAx>
        <c:axId val="81581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570816"/>
        <c:crosses val="autoZero"/>
        <c:crossBetween val="between"/>
      </c:valAx>
      <c:spPr>
        <a:noFill/>
        <a:ln w="25386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66358591222608798"/>
          <c:y val="0"/>
          <c:w val="0.33583978302169171"/>
          <c:h val="0.2776186929042459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598994220898471E-2"/>
          <c:y val="0.13297204228501297"/>
          <c:w val="0.84669306702362779"/>
          <c:h val="0.630959145825183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непроизв. Запоминание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1"/>
                <c:pt idx="0">
                  <c:v>Топоркова С. 2014 - 2015 гг.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восприятие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1"/>
                <c:pt idx="0">
                  <c:v>Топоркова С. 2014 - 2015 гг.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уровень узнавания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1"/>
                <c:pt idx="0">
                  <c:v>Топоркова С. 2014 - 2015 гг.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прочность сохранения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1"/>
                <c:pt idx="0">
                  <c:v>Топоркова С. 2014 - 2015 гг.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9492096"/>
        <c:axId val="89674496"/>
        <c:axId val="0"/>
      </c:bar3DChart>
      <c:catAx>
        <c:axId val="89492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674496"/>
        <c:crosses val="autoZero"/>
        <c:auto val="1"/>
        <c:lblAlgn val="ctr"/>
        <c:lblOffset val="100"/>
        <c:noMultiLvlLbl val="0"/>
      </c:catAx>
      <c:valAx>
        <c:axId val="89674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492096"/>
        <c:crosses val="autoZero"/>
        <c:crossBetween val="between"/>
      </c:valAx>
      <c:spPr>
        <a:noFill/>
        <a:ln w="25394">
          <a:noFill/>
        </a:ln>
      </c:spPr>
    </c:plotArea>
    <c:legend>
      <c:legendPos val="r"/>
      <c:layout>
        <c:manualLayout>
          <c:xMode val="edge"/>
          <c:yMode val="edge"/>
          <c:x val="0.66214695163104609"/>
          <c:y val="7.4145777649353467E-4"/>
          <c:w val="0.33785304836895391"/>
          <c:h val="0.2489726215415733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Любоз-ость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2013-2014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память 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2013-2014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</c:v>
                </c:pt>
                <c:pt idx="1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мышление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2013-2014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</c:v>
                </c:pt>
                <c:pt idx="1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наблюдательность 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2013-2014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4</c:v>
                </c:pt>
                <c:pt idx="1">
                  <c:v>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внимание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2013-2014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4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082304"/>
        <c:axId val="90272512"/>
        <c:axId val="0"/>
      </c:bar3DChart>
      <c:catAx>
        <c:axId val="90082304"/>
        <c:scaling>
          <c:orientation val="minMax"/>
        </c:scaling>
        <c:delete val="0"/>
        <c:axPos val="b"/>
        <c:majorTickMark val="out"/>
        <c:minorTickMark val="none"/>
        <c:tickLblPos val="nextTo"/>
        <c:crossAx val="90272512"/>
        <c:crosses val="autoZero"/>
        <c:auto val="1"/>
        <c:lblAlgn val="ctr"/>
        <c:lblOffset val="100"/>
        <c:noMultiLvlLbl val="0"/>
      </c:catAx>
      <c:valAx>
        <c:axId val="90272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0823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AE20-209F-496B-89D1-4CE0416CCA66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4CDDA6D-8D37-44F7-9C03-2702723C89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AE20-209F-496B-89D1-4CE0416CCA66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DA6D-8D37-44F7-9C03-2702723C89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AE20-209F-496B-89D1-4CE0416CCA66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DA6D-8D37-44F7-9C03-2702723C89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AE20-209F-496B-89D1-4CE0416CCA66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4CDDA6D-8D37-44F7-9C03-2702723C89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AE20-209F-496B-89D1-4CE0416CCA66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DA6D-8D37-44F7-9C03-2702723C893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AE20-209F-496B-89D1-4CE0416CCA66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DA6D-8D37-44F7-9C03-2702723C89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AE20-209F-496B-89D1-4CE0416CCA66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4CDDA6D-8D37-44F7-9C03-2702723C893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AE20-209F-496B-89D1-4CE0416CCA66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DA6D-8D37-44F7-9C03-2702723C89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AE20-209F-496B-89D1-4CE0416CCA66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DA6D-8D37-44F7-9C03-2702723C89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AE20-209F-496B-89D1-4CE0416CCA66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DA6D-8D37-44F7-9C03-2702723C89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AE20-209F-496B-89D1-4CE0416CCA66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DA6D-8D37-44F7-9C03-2702723C893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B7AE20-209F-496B-89D1-4CE0416CCA66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4CDDA6D-8D37-44F7-9C03-2702723C893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3.xml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FF9900"/>
                </a:solidFill>
              </a:rPr>
              <a:t>Визитная карточка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610600" cy="5486400"/>
          </a:xfrm>
        </p:spPr>
        <p:txBody>
          <a:bodyPr/>
          <a:lstStyle/>
          <a:p>
            <a:r>
              <a:rPr lang="ru-RU" sz="2800" b="1" dirty="0" smtClean="0"/>
              <a:t>Денисова Альбина Аркадьевна</a:t>
            </a:r>
          </a:p>
          <a:p>
            <a:r>
              <a:rPr lang="ru-RU" sz="2800" b="1" dirty="0" smtClean="0"/>
              <a:t>Должность</a:t>
            </a:r>
            <a:r>
              <a:rPr lang="ru-RU" sz="2800" b="1" dirty="0"/>
              <a:t>: учитель</a:t>
            </a:r>
          </a:p>
          <a:p>
            <a:r>
              <a:rPr lang="ru-RU" sz="2800" b="1" dirty="0"/>
              <a:t>Место работы: </a:t>
            </a:r>
            <a:r>
              <a:rPr lang="ru-RU" sz="2800" dirty="0" smtClean="0"/>
              <a:t>МАОУ </a:t>
            </a:r>
            <a:r>
              <a:rPr lang="ru-RU" sz="2800" dirty="0" err="1" smtClean="0"/>
              <a:t>Редькинская</a:t>
            </a:r>
            <a:r>
              <a:rPr lang="ru-RU" sz="2800" dirty="0" smtClean="0"/>
              <a:t> ОШ</a:t>
            </a:r>
          </a:p>
          <a:p>
            <a:r>
              <a:rPr lang="ru-RU" sz="2800" b="1" dirty="0" smtClean="0"/>
              <a:t>Образование</a:t>
            </a:r>
            <a:r>
              <a:rPr lang="ru-RU" sz="2800" b="1" dirty="0"/>
              <a:t>: высшее</a:t>
            </a:r>
            <a:endParaRPr lang="en-US" sz="2800" b="1" dirty="0"/>
          </a:p>
          <a:p>
            <a:pPr>
              <a:buFont typeface="Wingdings" pitchFamily="2" charset="2"/>
              <a:buNone/>
            </a:pPr>
            <a:endParaRPr lang="ru-RU" sz="2800" b="1" dirty="0"/>
          </a:p>
          <a:p>
            <a:r>
              <a:rPr lang="ru-RU" sz="2800" b="1" dirty="0"/>
              <a:t>Педагогическое кредо:</a:t>
            </a:r>
          </a:p>
          <a:p>
            <a:r>
              <a:rPr lang="ru-RU" sz="2400" b="1" dirty="0" smtClean="0"/>
              <a:t>" Способность снизойти до влечений ребёнка и руководить ими присуща лишь душе возвышенной и сильной." </a:t>
            </a:r>
          </a:p>
          <a:p>
            <a:pPr marL="0" indent="0" algn="r">
              <a:buNone/>
            </a:pPr>
            <a:r>
              <a:rPr lang="ru-RU" sz="2400" i="1" dirty="0" smtClean="0">
                <a:effectLst/>
              </a:rPr>
              <a:t>Мишель де Монтень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342226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4" descr="C:\Documents and Settings\Admin\Рабочий стол\DSC033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143375"/>
            <a:ext cx="3857625" cy="2459038"/>
          </a:xfrm>
          <a:prstGeom prst="rect">
            <a:avLst/>
          </a:prstGeom>
          <a:noFill/>
          <a:ln w="9525">
            <a:solidFill>
              <a:schemeClr val="accent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7254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i="1" cap="none" smtClean="0">
                <a:solidFill>
                  <a:schemeClr val="accent2"/>
                </a:solidFill>
              </a:rPr>
              <a:t>ТЕСТ ПО ТЕМЕ «ГЛАГОЛ»</a:t>
            </a:r>
          </a:p>
        </p:txBody>
      </p:sp>
      <p:grpSp>
        <p:nvGrpSpPr>
          <p:cNvPr id="5" name="Скругленный прямоугольник 4"/>
          <p:cNvGrpSpPr>
            <a:grpSpLocks/>
          </p:cNvGrpSpPr>
          <p:nvPr/>
        </p:nvGrpSpPr>
        <p:grpSpPr bwMode="auto">
          <a:xfrm>
            <a:off x="792163" y="1169988"/>
            <a:ext cx="4133850" cy="920750"/>
            <a:chOff x="499" y="737"/>
            <a:chExt cx="2604" cy="580"/>
          </a:xfrm>
        </p:grpSpPr>
        <p:pic>
          <p:nvPicPr>
            <p:cNvPr id="16388" name="Скругленный прямоугольник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" y="737"/>
              <a:ext cx="2604" cy="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89" name="Text Box 5"/>
            <p:cNvSpPr txBox="1">
              <a:spLocks noChangeArrowheads="1"/>
            </p:cNvSpPr>
            <p:nvPr/>
          </p:nvSpPr>
          <p:spPr bwMode="auto">
            <a:xfrm>
              <a:off x="564" y="789"/>
              <a:ext cx="2472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>
                  <a:solidFill>
                    <a:srgbClr val="000000"/>
                  </a:solidFill>
                  <a:latin typeface="Century Schoolbook" pitchFamily="18" charset="0"/>
                </a:rPr>
                <a:t>Глагол отвечает на вопросы…</a:t>
              </a:r>
            </a:p>
          </p:txBody>
        </p:sp>
      </p:grpSp>
      <p:sp>
        <p:nvSpPr>
          <p:cNvPr id="9" name="Блок-схема: перфолента 8"/>
          <p:cNvSpPr/>
          <p:nvPr/>
        </p:nvSpPr>
        <p:spPr>
          <a:xfrm>
            <a:off x="357158" y="2500306"/>
            <a:ext cx="2000264" cy="1000132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Что?   Кто?</a:t>
            </a: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1500166" y="3857628"/>
            <a:ext cx="2000264" cy="1000132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Что сделал?</a:t>
            </a:r>
          </a:p>
          <a:p>
            <a:pPr algn="ctr">
              <a:defRPr/>
            </a:pPr>
            <a:r>
              <a:rPr lang="ru-RU" dirty="0"/>
              <a:t> Что делал?</a:t>
            </a: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3500430" y="2643182"/>
            <a:ext cx="2000264" cy="1000132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Какой? Какая?</a:t>
            </a:r>
          </a:p>
        </p:txBody>
      </p:sp>
    </p:spTree>
    <p:extLst>
      <p:ext uri="{BB962C8B-B14F-4D97-AF65-F5344CB8AC3E}">
        <p14:creationId xmlns:p14="http://schemas.microsoft.com/office/powerpoint/2010/main" val="160701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5" t="16667" r="13882" b="9920"/>
          <a:stretch/>
        </p:blipFill>
        <p:spPr bwMode="auto">
          <a:xfrm>
            <a:off x="611560" y="1412776"/>
            <a:ext cx="811639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632848" cy="720080"/>
          </a:xfrm>
        </p:spPr>
        <p:txBody>
          <a:bodyPr>
            <a:noAutofit/>
          </a:bodyPr>
          <a:lstStyle/>
          <a:p>
            <a:r>
              <a:rPr lang="ru-RU" sz="2400" dirty="0" smtClean="0"/>
              <a:t>Тест по теме «</a:t>
            </a:r>
            <a:r>
              <a:rPr lang="ru-RU" sz="2400" dirty="0" smtClean="0">
                <a:effectLst/>
              </a:rPr>
              <a:t>Правописание </a:t>
            </a:r>
            <a:r>
              <a:rPr lang="ru-RU" sz="2400" dirty="0">
                <a:effectLst/>
              </a:rPr>
              <a:t>согласных в корне </a:t>
            </a:r>
            <a:r>
              <a:rPr lang="ru-RU" sz="2400" dirty="0" smtClean="0">
                <a:effectLst/>
              </a:rPr>
              <a:t>слова</a:t>
            </a:r>
            <a:r>
              <a:rPr lang="ru-RU" sz="2400" dirty="0" smtClean="0"/>
              <a:t>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17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Проверка результатов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3" t="17236" r="14104" b="8729"/>
          <a:stretch/>
        </p:blipFill>
        <p:spPr bwMode="auto">
          <a:xfrm>
            <a:off x="611560" y="1556792"/>
            <a:ext cx="8117091" cy="468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64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228600" y="188640"/>
            <a:ext cx="8686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2800" i="1" cap="none" dirty="0" smtClean="0">
                <a:solidFill>
                  <a:schemeClr val="accent2"/>
                </a:solidFill>
              </a:rPr>
              <a:t>ВЗАИМОДЕЙСТВИЕ  С РАЗЛИЧНЫМИ ОБРАЗОВАТЕЛЬНЫМИ ОБЛАСТЯМИ</a:t>
            </a:r>
          </a:p>
        </p:txBody>
      </p:sp>
      <p:grpSp>
        <p:nvGrpSpPr>
          <p:cNvPr id="4" name="Овал 3"/>
          <p:cNvGrpSpPr>
            <a:grpSpLocks/>
          </p:cNvGrpSpPr>
          <p:nvPr/>
        </p:nvGrpSpPr>
        <p:grpSpPr bwMode="auto">
          <a:xfrm>
            <a:off x="3359150" y="3028950"/>
            <a:ext cx="2206625" cy="1274763"/>
            <a:chOff x="2116" y="1908"/>
            <a:chExt cx="1390" cy="803"/>
          </a:xfrm>
        </p:grpSpPr>
        <p:pic>
          <p:nvPicPr>
            <p:cNvPr id="18435" name="Овал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" y="1908"/>
              <a:ext cx="1390" cy="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36" name="Text Box 4"/>
            <p:cNvSpPr txBox="1">
              <a:spLocks noChangeArrowheads="1"/>
            </p:cNvSpPr>
            <p:nvPr/>
          </p:nvSpPr>
          <p:spPr bwMode="auto">
            <a:xfrm>
              <a:off x="2351" y="2040"/>
              <a:ext cx="923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>
                  <a:solidFill>
                    <a:srgbClr val="000000"/>
                  </a:solidFill>
                  <a:latin typeface="Century Schoolbook" pitchFamily="18" charset="0"/>
                </a:rPr>
                <a:t>Учащийся </a:t>
              </a:r>
            </a:p>
          </p:txBody>
        </p:sp>
      </p:grpSp>
      <p:grpSp>
        <p:nvGrpSpPr>
          <p:cNvPr id="6" name="Овал 5"/>
          <p:cNvGrpSpPr>
            <a:grpSpLocks/>
          </p:cNvGrpSpPr>
          <p:nvPr/>
        </p:nvGrpSpPr>
        <p:grpSpPr bwMode="auto">
          <a:xfrm>
            <a:off x="5718175" y="1816100"/>
            <a:ext cx="2566988" cy="1274763"/>
            <a:chOff x="3602" y="1144"/>
            <a:chExt cx="1617" cy="803"/>
          </a:xfrm>
        </p:grpSpPr>
        <p:pic>
          <p:nvPicPr>
            <p:cNvPr id="18438" name="Овал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" y="1144"/>
              <a:ext cx="1617" cy="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>
              <a:off x="3869" y="1275"/>
              <a:ext cx="1082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dirty="0">
                  <a:solidFill>
                    <a:srgbClr val="000000"/>
                  </a:solidFill>
                  <a:latin typeface="Century Schoolbook" pitchFamily="18" charset="0"/>
                </a:rPr>
                <a:t>Внеклассная деятельность</a:t>
              </a:r>
            </a:p>
          </p:txBody>
        </p:sp>
      </p:grpSp>
      <p:grpSp>
        <p:nvGrpSpPr>
          <p:cNvPr id="7" name="Овал 6"/>
          <p:cNvGrpSpPr>
            <a:grpSpLocks/>
          </p:cNvGrpSpPr>
          <p:nvPr/>
        </p:nvGrpSpPr>
        <p:grpSpPr bwMode="auto">
          <a:xfrm>
            <a:off x="646113" y="1957388"/>
            <a:ext cx="2206625" cy="1279525"/>
            <a:chOff x="407" y="1233"/>
            <a:chExt cx="1390" cy="806"/>
          </a:xfrm>
        </p:grpSpPr>
        <p:pic>
          <p:nvPicPr>
            <p:cNvPr id="18441" name="Овал 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" y="1233"/>
              <a:ext cx="1390" cy="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641" y="1365"/>
              <a:ext cx="923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>
                  <a:solidFill>
                    <a:srgbClr val="000000"/>
                  </a:solidFill>
                  <a:latin typeface="Century Schoolbook" pitchFamily="18" charset="0"/>
                </a:rPr>
                <a:t>Учебные занятия</a:t>
              </a:r>
            </a:p>
          </p:txBody>
        </p:sp>
      </p:grpSp>
      <p:grpSp>
        <p:nvGrpSpPr>
          <p:cNvPr id="8" name="Овал 7"/>
          <p:cNvGrpSpPr>
            <a:grpSpLocks/>
          </p:cNvGrpSpPr>
          <p:nvPr/>
        </p:nvGrpSpPr>
        <p:grpSpPr bwMode="auto">
          <a:xfrm>
            <a:off x="2859088" y="5102225"/>
            <a:ext cx="3140075" cy="1274763"/>
            <a:chOff x="1801" y="3214"/>
            <a:chExt cx="1978" cy="803"/>
          </a:xfrm>
        </p:grpSpPr>
        <p:pic>
          <p:nvPicPr>
            <p:cNvPr id="18444" name="Овал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" y="3214"/>
              <a:ext cx="1978" cy="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5" name="Text Box 13"/>
            <p:cNvSpPr txBox="1">
              <a:spLocks noChangeArrowheads="1"/>
            </p:cNvSpPr>
            <p:nvPr/>
          </p:nvSpPr>
          <p:spPr bwMode="auto">
            <a:xfrm>
              <a:off x="2122" y="3345"/>
              <a:ext cx="1336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>
                  <a:solidFill>
                    <a:srgbClr val="000000"/>
                  </a:solidFill>
                  <a:latin typeface="Century Schoolbook" pitchFamily="18" charset="0"/>
                </a:rPr>
                <a:t>Дополнительное образование</a:t>
              </a:r>
            </a:p>
          </p:txBody>
        </p:sp>
      </p:grpSp>
      <p:sp>
        <p:nvSpPr>
          <p:cNvPr id="10" name="Двойная стрелка вверх/вниз 9"/>
          <p:cNvSpPr/>
          <p:nvPr/>
        </p:nvSpPr>
        <p:spPr>
          <a:xfrm rot="1361637">
            <a:off x="6061075" y="2906713"/>
            <a:ext cx="252413" cy="2576512"/>
          </a:xfrm>
          <a:prstGeom prst="up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Двойная стрелка вверх/вниз 10"/>
          <p:cNvSpPr/>
          <p:nvPr/>
        </p:nvSpPr>
        <p:spPr>
          <a:xfrm rot="20104037">
            <a:off x="2474913" y="3024188"/>
            <a:ext cx="254000" cy="2500312"/>
          </a:xfrm>
          <a:prstGeom prst="up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2786063" y="2357438"/>
            <a:ext cx="3071812" cy="214312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336912">
            <a:off x="2509838" y="3052763"/>
            <a:ext cx="1071562" cy="21431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20074519">
            <a:off x="5286375" y="3003550"/>
            <a:ext cx="963613" cy="20955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4357688" y="4143375"/>
            <a:ext cx="214312" cy="928688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68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086725" cy="13573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2700" b="1" cap="none" dirty="0" smtClean="0"/>
              <a:t/>
            </a:r>
            <a:br>
              <a:rPr lang="ru-RU" sz="2700" b="1" cap="none" dirty="0" smtClean="0"/>
            </a:br>
            <a:r>
              <a:rPr lang="ru-RU" sz="2700" b="1" cap="none" dirty="0" smtClean="0">
                <a:solidFill>
                  <a:schemeClr val="accent2"/>
                </a:solidFill>
              </a:rPr>
              <a:t>ПРЕДПОЛАГАЕМЫЙ РЕЗУЛЬТАТ РАБОТЫ ПО ДАННОМУ НАПРАВЛЕНИЮ</a:t>
            </a:r>
            <a:r>
              <a:rPr lang="ru-RU" sz="2700" cap="none" dirty="0" smtClean="0"/>
              <a:t/>
            </a:r>
            <a:br>
              <a:rPr lang="ru-RU" sz="2700" cap="none" dirty="0" smtClean="0"/>
            </a:br>
            <a:endParaRPr lang="ru-RU" sz="2700" cap="none" dirty="0" smtClean="0"/>
          </a:p>
        </p:txBody>
      </p:sp>
      <p:pic>
        <p:nvPicPr>
          <p:cNvPr id="19461" name="Рисунок 5" descr="C:\Documents and Settings\Admin\Рабочий стол\DSC033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263" y="4365104"/>
            <a:ext cx="3638040" cy="2501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2" descr="H:\Новая папка (2)\DSC032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0" y="24360188"/>
            <a:ext cx="12301538" cy="820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Содержимое 2"/>
          <p:cNvSpPr>
            <a:spLocks noGrp="1"/>
          </p:cNvSpPr>
          <p:nvPr>
            <p:ph sz="quarter" idx="1"/>
          </p:nvPr>
        </p:nvSpPr>
        <p:spPr>
          <a:xfrm>
            <a:off x="382828" y="1052736"/>
            <a:ext cx="8229600" cy="50006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dirty="0" smtClean="0"/>
              <a:t>	</a:t>
            </a:r>
            <a:r>
              <a:rPr lang="ru-RU" sz="2800" dirty="0" smtClean="0"/>
              <a:t>Процесс </a:t>
            </a:r>
            <a:r>
              <a:rPr lang="ru-RU" sz="2800" dirty="0" smtClean="0"/>
              <a:t>развития и коррекции памяти детей  школьного возраста с нарушением интеллекта будет протекать более эффективно, если на уроках русского языка использовать систему специально подобранных тестовых заданий</a:t>
            </a:r>
            <a:r>
              <a:rPr lang="ru-RU" sz="2800" dirty="0" smtClean="0"/>
              <a:t>. Вместе с этим ребенок приобретает навык работы с ПК.</a:t>
            </a:r>
            <a:endParaRPr lang="ru-RU" sz="2800" dirty="0" smtClean="0"/>
          </a:p>
          <a:p>
            <a:pPr algn="ctr" eaLnBrk="1" hangingPunct="1">
              <a:buFont typeface="Wingdings" pitchFamily="2" charset="2"/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9554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6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cap="none" smtClean="0">
                <a:solidFill>
                  <a:schemeClr val="accent2"/>
                </a:solidFill>
              </a:rPr>
              <a:t>ИТОГОВАЯ ДИАГНОСТИКА</a:t>
            </a:r>
            <a:r>
              <a:rPr lang="ru-RU" cap="none" smtClean="0"/>
              <a:t> </a:t>
            </a: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26008055"/>
              </p:ext>
            </p:extLst>
          </p:nvPr>
        </p:nvGraphicFramePr>
        <p:xfrm>
          <a:off x="336550" y="1122363"/>
          <a:ext cx="8328025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582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7237066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4124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Карта психологической индивидуальности Топорковой с. По </a:t>
            </a:r>
            <a:r>
              <a:rPr lang="ru-RU" sz="1800" dirty="0" err="1" smtClean="0"/>
              <a:t>Гильбуху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843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0"/>
            <a:ext cx="7477125" cy="1071563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Информационные источники: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63524" y="928688"/>
            <a:ext cx="8700964" cy="5668664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US" sz="1400" dirty="0" smtClean="0"/>
          </a:p>
          <a:p>
            <a:pPr algn="just" eaLnBrk="1" hangingPunct="1"/>
            <a:r>
              <a:rPr lang="ru-RU" sz="1400" dirty="0" err="1" smtClean="0"/>
              <a:t>И.А.Липина</a:t>
            </a:r>
            <a:r>
              <a:rPr lang="ru-RU" sz="1400" dirty="0" smtClean="0"/>
              <a:t> «Активизация познавательной деятельности на уроках русского языка». Начальная школа, №7,1999</a:t>
            </a:r>
            <a:r>
              <a:rPr lang="ru-RU" sz="1400" u="sng" dirty="0" smtClean="0"/>
              <a:t>.</a:t>
            </a:r>
            <a:endParaRPr lang="ru-RU" sz="1400" dirty="0" smtClean="0"/>
          </a:p>
          <a:p>
            <a:pPr algn="just" eaLnBrk="1" hangingPunct="1"/>
            <a:r>
              <a:rPr lang="ru-RU" sz="1400" dirty="0" err="1" smtClean="0"/>
              <a:t>Е.П.Плешакова</a:t>
            </a:r>
            <a:r>
              <a:rPr lang="ru-RU" sz="1400" dirty="0" smtClean="0"/>
              <a:t> «Русский язык. Коррекционно-развивающие задания и упражнения, 3-4 классы». Волгоград, 2006г.</a:t>
            </a:r>
          </a:p>
          <a:p>
            <a:pPr algn="just" eaLnBrk="1" hangingPunct="1"/>
            <a:r>
              <a:rPr lang="ru-RU" sz="1400" dirty="0" smtClean="0"/>
              <a:t>И. </a:t>
            </a:r>
            <a:r>
              <a:rPr lang="ru-RU" sz="1400" dirty="0" err="1" smtClean="0"/>
              <a:t>Н.Садовникова</a:t>
            </a:r>
            <a:r>
              <a:rPr lang="ru-RU" sz="1400" dirty="0" smtClean="0"/>
              <a:t> «Нарушение письменной речи и их преодоление у младших школьников» Издательство «</a:t>
            </a:r>
            <a:r>
              <a:rPr lang="ru-RU" sz="1400" dirty="0" err="1" smtClean="0"/>
              <a:t>Владос</a:t>
            </a:r>
            <a:r>
              <a:rPr lang="ru-RU" sz="1400" dirty="0" smtClean="0"/>
              <a:t>», Москва,1995г.</a:t>
            </a:r>
          </a:p>
          <a:p>
            <a:pPr algn="just" eaLnBrk="1" hangingPunct="1"/>
            <a:r>
              <a:rPr lang="ru-RU" sz="1400" dirty="0" smtClean="0"/>
              <a:t>Л.Н. Уфимцева «Игровые задания по коррекции и развитию познавательных процессов у детей с нарушением интеллекта». Воспитание и обучение детей с нарушением интеллекта и развития №3, 2005г.</a:t>
            </a:r>
          </a:p>
          <a:p>
            <a:pPr algn="just" eaLnBrk="1" hangingPunct="1"/>
            <a:r>
              <a:rPr lang="ru-RU" sz="1400" dirty="0" smtClean="0"/>
              <a:t>Е.С. </a:t>
            </a:r>
            <a:r>
              <a:rPr lang="ru-RU" sz="1400" dirty="0" err="1" smtClean="0"/>
              <a:t>Унковская</a:t>
            </a:r>
            <a:r>
              <a:rPr lang="ru-RU" sz="1400" dirty="0" smtClean="0"/>
              <a:t> «Особенности владения средствами коммуникативной деятельности учащимися младших классов школы </a:t>
            </a:r>
            <a:r>
              <a:rPr lang="en-US" sz="1400" dirty="0" smtClean="0"/>
              <a:t>VIII </a:t>
            </a:r>
            <a:r>
              <a:rPr lang="ru-RU" sz="1400" dirty="0" smtClean="0"/>
              <a:t>вида» Дефектология, №4,2009г.</a:t>
            </a:r>
          </a:p>
          <a:p>
            <a:pPr algn="just" eaLnBrk="1" hangingPunct="1"/>
            <a:r>
              <a:rPr lang="ru-RU" sz="1400" dirty="0" err="1" smtClean="0"/>
              <a:t>Б.П.Никитин</a:t>
            </a:r>
            <a:r>
              <a:rPr lang="ru-RU" sz="1400" dirty="0" smtClean="0"/>
              <a:t> </a:t>
            </a:r>
            <a:r>
              <a:rPr lang="ru-RU" sz="1400" dirty="0" smtClean="0"/>
              <a:t>«Ступеньки творчества или развивающие игры» Москва, 1989г.</a:t>
            </a:r>
          </a:p>
          <a:p>
            <a:pPr algn="just" eaLnBrk="1" hangingPunct="1"/>
            <a:r>
              <a:rPr lang="ru-RU" sz="1400" dirty="0" err="1" smtClean="0"/>
              <a:t>Л.Н.Ефименкова</a:t>
            </a:r>
            <a:r>
              <a:rPr lang="ru-RU" sz="1400" dirty="0" smtClean="0"/>
              <a:t> «Коррекция устной и письменной речи учащихся начальных классов». Москва, 1991г.</a:t>
            </a:r>
          </a:p>
          <a:p>
            <a:pPr algn="just" eaLnBrk="1" hangingPunct="1"/>
            <a:r>
              <a:rPr lang="ru-RU" sz="1400" dirty="0" smtClean="0"/>
              <a:t>Сайт «Министерство образования и науки РФ»</a:t>
            </a:r>
          </a:p>
          <a:p>
            <a:pPr lvl="0" algn="just"/>
            <a:r>
              <a:rPr lang="ru-RU" sz="1400" dirty="0" smtClean="0"/>
              <a:t> </a:t>
            </a:r>
            <a:r>
              <a:rPr lang="ru-RU" sz="1400" dirty="0" err="1"/>
              <a:t>Крючкова</a:t>
            </a:r>
            <a:r>
              <a:rPr lang="ru-RU" sz="1400" dirty="0"/>
              <a:t> О. Г. Использование информационных технологий в обучении людей со специальными образовательными потребностями. Обзор терминологии и типов программного обеспечения. Издательский дом «Первое сентября» , 2003 – 2009. </a:t>
            </a:r>
          </a:p>
          <a:p>
            <a:pPr lvl="0" algn="just"/>
            <a:r>
              <a:rPr lang="ru-RU" sz="1400" i="1" dirty="0"/>
              <a:t>Кукушкина</a:t>
            </a:r>
            <a:r>
              <a:rPr lang="ru-RU" sz="1400" dirty="0"/>
              <a:t> О. И. Применение информационных технологий в специальном образовании // Специальное образование: состояние, перспективы развития. Тематическое приложение к журналу “Вестник образования”. – 2003. – № 3. – С. 67-76. </a:t>
            </a:r>
          </a:p>
          <a:p>
            <a:pPr lvl="0" algn="just"/>
            <a:r>
              <a:rPr lang="ru-RU" sz="1400" dirty="0" err="1"/>
              <a:t>Малофеев</a:t>
            </a:r>
            <a:r>
              <a:rPr lang="ru-RU" sz="1400" dirty="0"/>
              <a:t> Н. Н., Гончарова Е. Л. Институт коррекционной педагогики РАО: наука – практике на рубеже веков // Инновации в Российском образовании: Специальное (коррекционное) образование. – М., 1999. </a:t>
            </a:r>
          </a:p>
          <a:p>
            <a:pPr eaLnBrk="1" hangingPunct="1">
              <a:buFont typeface="Arial" charset="0"/>
              <a:buNone/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200130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437112"/>
            <a:ext cx="8458200" cy="1222375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56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 bwMode="auto">
          <a:xfrm>
            <a:off x="323528" y="1484784"/>
            <a:ext cx="8820472" cy="2304256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sz="2400" cap="none" dirty="0" smtClean="0"/>
              <a:t>«ИСПОЛЬЗОВАНИЕ ИКТ НА УРОКАХ РУССКОГО ЯЗЫКА И ИХ ВЛИЯНИЕ НА КОРРЕКЦИОННОЕ РАЗВИТИЕ ПАМЯТИ ДЕТЕЙ  ШКОЛЬНОГО  ВОЗРАСТА С ОГРАНИЧЕННЫМИ ВОЗМОЖНОСТЯМИ ЗДОРОВЬЯ»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5536" y="404664"/>
            <a:ext cx="8458200" cy="914400"/>
          </a:xfrm>
        </p:spPr>
        <p:txBody>
          <a:bodyPr/>
          <a:lstStyle/>
          <a:p>
            <a:r>
              <a:rPr lang="ru-RU" dirty="0" smtClean="0"/>
              <a:t>Тема презентации: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71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395536" y="116632"/>
            <a:ext cx="8247063" cy="9128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600" cap="none" dirty="0" smtClean="0">
                <a:solidFill>
                  <a:schemeClr val="accent2"/>
                </a:solidFill>
                <a:latin typeface="Arial" charset="0"/>
              </a:rPr>
              <a:t>Причины побудившие приступить к использованию инновационных методов обучения</a:t>
            </a:r>
            <a:r>
              <a:rPr lang="ru-RU" sz="2600" cap="none" dirty="0" smtClean="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500062" y="1428750"/>
            <a:ext cx="7744345" cy="4808562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ru-RU" dirty="0" smtClean="0"/>
              <a:t>Низкий уровень психического развития,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учебных навыков.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 smtClean="0"/>
              <a:t>Отсутствие положительной мотивации к учебному процессу.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 smtClean="0"/>
              <a:t>Возросшие требования общества к </a:t>
            </a:r>
            <a:r>
              <a:rPr lang="ru-RU" dirty="0" smtClean="0"/>
              <a:t>знаниям, обладание минимальными навыками пользования ПК.</a:t>
            </a:r>
            <a:endParaRPr lang="en-US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 smtClean="0"/>
              <a:t>Недостаточное количество печатных наглядных пособий, методического и дидактического материала.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7997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sz="quarter" idx="1"/>
          </p:nvPr>
        </p:nvSpPr>
        <p:spPr>
          <a:xfrm>
            <a:off x="684213" y="1557338"/>
            <a:ext cx="7056139" cy="323981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«Классификация изображений предметов», «Составление числового ряда»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    ( А. А.  Крылова, С. А. </a:t>
            </a:r>
            <a:r>
              <a:rPr lang="ru-RU" dirty="0" err="1" smtClean="0"/>
              <a:t>Маничева</a:t>
            </a:r>
            <a:r>
              <a:rPr lang="ru-RU" dirty="0" smtClean="0"/>
              <a:t>).</a:t>
            </a:r>
          </a:p>
          <a:p>
            <a:r>
              <a:rPr lang="ru-RU" b="1" dirty="0" smtClean="0"/>
              <a:t> «</a:t>
            </a:r>
            <a:r>
              <a:rPr lang="ru-RU" dirty="0" smtClean="0"/>
              <a:t>Определение точности и полноты воспроизведения   материала детьми» (Д. Векслер)</a:t>
            </a:r>
            <a:r>
              <a:rPr lang="ru-RU" b="1" dirty="0" smtClean="0"/>
              <a:t> </a:t>
            </a:r>
            <a:endParaRPr lang="ru-RU" dirty="0" smtClean="0"/>
          </a:p>
          <a:p>
            <a:r>
              <a:rPr lang="ru-RU" dirty="0" smtClean="0"/>
              <a:t>«Узнай фигуры»,</a:t>
            </a:r>
            <a:r>
              <a:rPr lang="ru-RU" b="1" dirty="0" smtClean="0"/>
              <a:t> </a:t>
            </a:r>
            <a:r>
              <a:rPr lang="ru-RU" dirty="0" smtClean="0"/>
              <a:t>«Создай образ» ( Р. С. </a:t>
            </a:r>
            <a:r>
              <a:rPr lang="ru-RU" dirty="0" err="1" smtClean="0"/>
              <a:t>Немов</a:t>
            </a:r>
            <a:r>
              <a:rPr lang="ru-RU" dirty="0" smtClean="0"/>
              <a:t>)</a:t>
            </a:r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467600" cy="11382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2400" cap="none" dirty="0" smtClean="0">
                <a:latin typeface="Arial" charset="0"/>
              </a:rPr>
              <a:t/>
            </a:r>
            <a:br>
              <a:rPr lang="ru-RU" sz="2400" cap="none" dirty="0" smtClean="0">
                <a:latin typeface="Arial" charset="0"/>
              </a:rPr>
            </a:br>
            <a:r>
              <a:rPr lang="ru-RU" sz="2400" cap="none" dirty="0" smtClean="0">
                <a:latin typeface="Arial" charset="0"/>
              </a:rPr>
              <a:t/>
            </a:r>
            <a:br>
              <a:rPr lang="ru-RU" sz="2400" cap="none" dirty="0" smtClean="0">
                <a:latin typeface="Arial" charset="0"/>
              </a:rPr>
            </a:br>
            <a:r>
              <a:rPr lang="ru-RU" sz="2400" cap="none" dirty="0" smtClean="0">
                <a:solidFill>
                  <a:schemeClr val="accent2"/>
                </a:solidFill>
                <a:latin typeface="Arial" charset="0"/>
              </a:rPr>
              <a:t>Используемые методики диагностики памяти учащихся с ограниченными возможностями здоровья.</a:t>
            </a:r>
            <a:r>
              <a:rPr lang="ru-RU" sz="2600" cap="none" dirty="0" smtClean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651" y="4077072"/>
            <a:ext cx="3885083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835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796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cap="none" smtClean="0">
                <a:solidFill>
                  <a:schemeClr val="accent2"/>
                </a:solidFill>
              </a:rPr>
              <a:t>ВХОДЯЩАЯ ДИАГНОСТИКА</a:t>
            </a:r>
          </a:p>
        </p:txBody>
      </p:sp>
      <p:graphicFrame>
        <p:nvGraphicFramePr>
          <p:cNvPr id="2" name="Содержимое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10557065"/>
              </p:ext>
            </p:extLst>
          </p:nvPr>
        </p:nvGraphicFramePr>
        <p:xfrm>
          <a:off x="193675" y="1122363"/>
          <a:ext cx="8185150" cy="547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677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638925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2700" b="1" cap="none" dirty="0" smtClean="0"/>
              <a:t/>
            </a:r>
            <a:br>
              <a:rPr lang="ru-RU" sz="2700" b="1" cap="none" dirty="0" smtClean="0"/>
            </a:br>
            <a:r>
              <a:rPr lang="ru-RU" sz="2700" b="1" cap="none" dirty="0" smtClean="0">
                <a:solidFill>
                  <a:schemeClr val="accent2"/>
                </a:solidFill>
              </a:rPr>
              <a:t>ЦЕЛЬ ПЕДАГОГИЧЕСКОЙ ДЕЯТЕЛЬНОСТИ</a:t>
            </a:r>
            <a:r>
              <a:rPr lang="ru-RU" sz="2700" cap="none" dirty="0" smtClean="0"/>
              <a:t> </a:t>
            </a:r>
            <a:br>
              <a:rPr lang="ru-RU" sz="2700" cap="none" dirty="0" smtClean="0"/>
            </a:br>
            <a:endParaRPr lang="ru-RU" sz="2700" cap="none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339833"/>
            <a:ext cx="4224469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900363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dirty="0" smtClean="0"/>
              <a:t>Разработать систему тестовых заданий, способствующих коррекционному развитию памяти детей школьного возраста с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smtClean="0"/>
              <a:t>ограниченными возможностями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13371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9472"/>
            <a:ext cx="3357563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2700" b="1" cap="none" dirty="0" smtClean="0"/>
              <a:t> </a:t>
            </a:r>
            <a:br>
              <a:rPr lang="ru-RU" sz="2700" b="1" cap="none" dirty="0" smtClean="0"/>
            </a:br>
            <a:r>
              <a:rPr lang="ru-RU" sz="2700" b="1" cap="none" dirty="0" smtClean="0">
                <a:solidFill>
                  <a:schemeClr val="accent2"/>
                </a:solidFill>
              </a:rPr>
              <a:t>ЗАДАЧИ:</a:t>
            </a:r>
            <a:r>
              <a:rPr lang="ru-RU" sz="2700" cap="none" dirty="0" smtClean="0">
                <a:solidFill>
                  <a:schemeClr val="accent2"/>
                </a:solidFill>
              </a:rPr>
              <a:t/>
            </a:r>
            <a:br>
              <a:rPr lang="ru-RU" sz="2700" cap="none" dirty="0" smtClean="0">
                <a:solidFill>
                  <a:schemeClr val="accent2"/>
                </a:solidFill>
              </a:rPr>
            </a:br>
            <a:endParaRPr lang="ru-RU" sz="2700" cap="none" dirty="0" smtClean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62" y="1285875"/>
            <a:ext cx="8464426" cy="4879429"/>
          </a:xfrm>
        </p:spPr>
        <p:txBody>
          <a:bodyPr>
            <a:normAutofit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Изучение научной, методической литературы по проблеме памяти детей школьного возраста с нарушением интеллекта и влияния тестовых заданий на её развитие и коррекцию.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Диагностика уровня </a:t>
            </a:r>
            <a:r>
              <a:rPr lang="ru-RU" sz="2400" dirty="0" err="1" smtClean="0"/>
              <a:t>сформированости</a:t>
            </a:r>
            <a:r>
              <a:rPr lang="ru-RU" sz="2400" dirty="0" smtClean="0"/>
              <a:t> памяти  школьников.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Отбор и систематизация наиболее эффективных тестов, способствующих коррекционному развитию памяти детей  школьного возраста с нарушением интеллекта.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 Апробирование эффективности системы специально подобранных тестовых заданий для коррекционного развития памяти детей.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72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186738" cy="12238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1800" b="1" cap="none" dirty="0" smtClean="0">
                <a:solidFill>
                  <a:schemeClr val="accent2"/>
                </a:solidFill>
              </a:rPr>
              <a:t>ПРИМЕРНОЕ УЧЕБНО – ТЕМАТИЧЕСКОЕ ПЛАНИРОВАНИЕ ПО КОРРЕКЦИОННОМУ РАЗВИТИЮ ПАМЯТИ  ШКОЛЬНИКОВ С НАРУШЕНИЕМ ИНТЕЛЛЕКТА НА УРОКАХ РУССКОГО ЯЗЫКА С ИСПОЛЬЗОВАНИЕМ ТЕСТОВЫХ ЗАДАНИЙ.</a:t>
            </a:r>
            <a:r>
              <a:rPr lang="ru-RU" sz="2700" cap="none" dirty="0" smtClean="0"/>
              <a:t/>
            </a:r>
            <a:br>
              <a:rPr lang="ru-RU" sz="2700" cap="none" dirty="0" smtClean="0"/>
            </a:br>
            <a:endParaRPr lang="ru-RU" sz="2700" cap="none" dirty="0" smtClean="0"/>
          </a:p>
        </p:txBody>
      </p:sp>
      <p:graphicFrame>
        <p:nvGraphicFramePr>
          <p:cNvPr id="14393" name="Group 5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45273735"/>
              </p:ext>
            </p:extLst>
          </p:nvPr>
        </p:nvGraphicFramePr>
        <p:xfrm>
          <a:off x="142875" y="1268761"/>
          <a:ext cx="8749604" cy="5160615"/>
        </p:xfrm>
        <a:graphic>
          <a:graphicData uri="http://schemas.openxmlformats.org/drawingml/2006/table">
            <a:tbl>
              <a:tblPr/>
              <a:tblGrid>
                <a:gridCol w="725893"/>
                <a:gridCol w="2190642"/>
                <a:gridCol w="1140689"/>
                <a:gridCol w="1059674"/>
                <a:gridCol w="1589512"/>
                <a:gridCol w="2043194"/>
              </a:tblGrid>
              <a:tr h="6955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программы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 урока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урока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 урока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проведения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Тестовое задание.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Процессы памяти.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490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Повторение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6ч.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Простое и сложное предложения.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Повторение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6-7 мин.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«Виды предложений».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 узнавания.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9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Простое предложение с однородными членами.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Повторение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 узнавания, воспроизведения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35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Перечисление без союзов, с одиночным союзом И, союзами А, НО.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Повторение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8-10 мин.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«Роль союзов в предложении»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 воспроизведения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сохранения.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6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Сложные предложения с союзами А, И, НО.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Повторение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Закрепление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8-10 мин.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«Сложные предложения с союзами А, И, НО»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 воспроизведения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0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5.Слуховой диктант по теме «Предложении».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 узнавания,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воспроизведения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0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Работа над ошибками.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Повторение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0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8" name="AutoShape 6"/>
          <p:cNvGrpSpPr>
            <a:grpSpLocks/>
          </p:cNvGrpSpPr>
          <p:nvPr/>
        </p:nvGrpSpPr>
        <p:grpSpPr bwMode="auto">
          <a:xfrm>
            <a:off x="146050" y="2955925"/>
            <a:ext cx="1706563" cy="1019175"/>
            <a:chOff x="92" y="1862"/>
            <a:chExt cx="1075" cy="642"/>
          </a:xfrm>
        </p:grpSpPr>
        <p:pic>
          <p:nvPicPr>
            <p:cNvPr id="15362" name="AutoShape 6">
              <a:hlinkClick r:id="rId2" action="ppaction://hlinksldjump"/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" y="1862"/>
              <a:ext cx="1075" cy="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3" name="Text Box 3"/>
            <p:cNvSpPr txBox="1">
              <a:spLocks noChangeArrowheads="1"/>
            </p:cNvSpPr>
            <p:nvPr/>
          </p:nvSpPr>
          <p:spPr bwMode="auto">
            <a:xfrm>
              <a:off x="226" y="1981"/>
              <a:ext cx="808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>
                  <a:solidFill>
                    <a:srgbClr val="000000"/>
                  </a:solidFill>
                  <a:latin typeface="Century Schoolbook" pitchFamily="18" charset="0"/>
                </a:rPr>
                <a:t>речи</a:t>
              </a:r>
              <a:r>
                <a:rPr lang="ru-RU" sz="4400">
                  <a:solidFill>
                    <a:srgbClr val="000000"/>
                  </a:solidFill>
                  <a:latin typeface="Century Schoolbook" pitchFamily="18" charset="0"/>
                </a:rPr>
                <a:t> </a:t>
              </a:r>
              <a:endParaRPr lang="en-US" sz="4400">
                <a:solidFill>
                  <a:srgbClr val="000000"/>
                </a:solidFill>
                <a:latin typeface="Century Schoolbook" pitchFamily="18" charset="0"/>
              </a:endParaRPr>
            </a:p>
          </p:txBody>
        </p:sp>
      </p:grpSp>
      <p:grpSp>
        <p:nvGrpSpPr>
          <p:cNvPr id="3081" name="AutoShape 9"/>
          <p:cNvGrpSpPr>
            <a:grpSpLocks/>
          </p:cNvGrpSpPr>
          <p:nvPr/>
        </p:nvGrpSpPr>
        <p:grpSpPr bwMode="auto">
          <a:xfrm>
            <a:off x="1858963" y="4316413"/>
            <a:ext cx="1566862" cy="962025"/>
            <a:chOff x="1171" y="2719"/>
            <a:chExt cx="987" cy="606"/>
          </a:xfrm>
        </p:grpSpPr>
        <p:pic>
          <p:nvPicPr>
            <p:cNvPr id="15365" name="AutoShape 9">
              <a:hlinkClick r:id="rId4" action="ppaction://hlinksldjump"/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" y="2719"/>
              <a:ext cx="987" cy="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6" name="Text Box 6"/>
            <p:cNvSpPr txBox="1">
              <a:spLocks noChangeArrowheads="1"/>
            </p:cNvSpPr>
            <p:nvPr/>
          </p:nvSpPr>
          <p:spPr bwMode="auto">
            <a:xfrm>
              <a:off x="1300" y="2830"/>
              <a:ext cx="730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>
                  <a:solidFill>
                    <a:srgbClr val="000000"/>
                  </a:solidFill>
                  <a:latin typeface="Century Schoolbook" pitchFamily="18" charset="0"/>
                </a:rPr>
                <a:t>слова</a:t>
              </a:r>
              <a:endParaRPr lang="en-US" sz="2000">
                <a:solidFill>
                  <a:srgbClr val="000000"/>
                </a:solidFill>
                <a:latin typeface="Century Schoolbook" pitchFamily="18" charset="0"/>
              </a:endParaRPr>
            </a:p>
          </p:txBody>
        </p:sp>
      </p:grpSp>
      <p:grpSp>
        <p:nvGrpSpPr>
          <p:cNvPr id="3082" name="AutoShape 10"/>
          <p:cNvGrpSpPr>
            <a:grpSpLocks/>
          </p:cNvGrpSpPr>
          <p:nvPr/>
        </p:nvGrpSpPr>
        <p:grpSpPr bwMode="auto">
          <a:xfrm>
            <a:off x="2882900" y="2955925"/>
            <a:ext cx="2017713" cy="1066800"/>
            <a:chOff x="1816" y="1862"/>
            <a:chExt cx="1271" cy="672"/>
          </a:xfrm>
        </p:grpSpPr>
        <p:pic>
          <p:nvPicPr>
            <p:cNvPr id="15368" name="AutoShape 10">
              <a:hlinkClick r:id="rId4" action="ppaction://hlinksldjump"/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6" y="1862"/>
              <a:ext cx="1271" cy="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9" name="Text Box 9"/>
            <p:cNvSpPr txBox="1">
              <a:spLocks noChangeArrowheads="1"/>
            </p:cNvSpPr>
            <p:nvPr/>
          </p:nvSpPr>
          <p:spPr bwMode="auto">
            <a:xfrm>
              <a:off x="1986" y="1986"/>
              <a:ext cx="93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>
                  <a:solidFill>
                    <a:srgbClr val="000000"/>
                  </a:solidFill>
                  <a:latin typeface="Century Schoolbook" pitchFamily="18" charset="0"/>
                </a:rPr>
                <a:t>предложения</a:t>
              </a:r>
              <a:endParaRPr lang="en-US" sz="2000">
                <a:solidFill>
                  <a:srgbClr val="000000"/>
                </a:solidFill>
                <a:latin typeface="Century Schoolbook" pitchFamily="18" charset="0"/>
              </a:endParaRPr>
            </a:p>
          </p:txBody>
        </p:sp>
      </p:grpSp>
      <p:sp>
        <p:nvSpPr>
          <p:cNvPr id="15371" name="Text Box 14"/>
          <p:cNvSpPr txBox="1">
            <a:spLocks noChangeArrowheads="1"/>
          </p:cNvSpPr>
          <p:nvPr/>
        </p:nvSpPr>
        <p:spPr bwMode="auto">
          <a:xfrm>
            <a:off x="357188" y="214313"/>
            <a:ext cx="82867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800" i="1" dirty="0">
                <a:latin typeface="Century Schoolbook" pitchFamily="18" charset="0"/>
              </a:rPr>
              <a:t> </a:t>
            </a:r>
            <a:r>
              <a:rPr lang="ru-RU" sz="2800" i="1" dirty="0">
                <a:solidFill>
                  <a:schemeClr val="accent2"/>
                </a:solidFill>
                <a:latin typeface="Century Schoolbook" pitchFamily="18" charset="0"/>
              </a:rPr>
              <a:t>Тест по теме «Имя существительное»</a:t>
            </a:r>
          </a:p>
        </p:txBody>
      </p:sp>
      <p:pic>
        <p:nvPicPr>
          <p:cNvPr id="15372" name="Рисунок 5" descr="C:\Documents and Settings\Admin\Рабочий стол\DSC0339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286250"/>
            <a:ext cx="3736975" cy="2366963"/>
          </a:xfrm>
          <a:prstGeom prst="rect">
            <a:avLst/>
          </a:prstGeom>
          <a:noFill/>
          <a:ln w="9525">
            <a:solidFill>
              <a:schemeClr val="accent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Скругленный прямоугольник 6"/>
          <p:cNvGrpSpPr>
            <a:grpSpLocks/>
          </p:cNvGrpSpPr>
          <p:nvPr/>
        </p:nvGrpSpPr>
        <p:grpSpPr bwMode="auto">
          <a:xfrm>
            <a:off x="1006475" y="1384300"/>
            <a:ext cx="3419475" cy="1206500"/>
            <a:chOff x="634" y="872"/>
            <a:chExt cx="2154" cy="760"/>
          </a:xfrm>
        </p:grpSpPr>
        <p:pic>
          <p:nvPicPr>
            <p:cNvPr id="15373" name="Скругленный прямоугольник 6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" y="872"/>
              <a:ext cx="2154" cy="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4" name="Text Box 14"/>
            <p:cNvSpPr txBox="1">
              <a:spLocks noChangeArrowheads="1"/>
            </p:cNvSpPr>
            <p:nvPr/>
          </p:nvSpPr>
          <p:spPr bwMode="auto">
            <a:xfrm>
              <a:off x="708" y="933"/>
              <a:ext cx="2004" cy="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i="1">
                  <a:solidFill>
                    <a:srgbClr val="000000"/>
                  </a:solidFill>
                  <a:latin typeface="Century Schoolbook" pitchFamily="18" charset="0"/>
                </a:rPr>
                <a:t>Имя прилагательное </a:t>
              </a:r>
            </a:p>
            <a:p>
              <a:pPr algn="ctr" eaLnBrk="1" hangingPunct="1"/>
              <a:r>
                <a:rPr lang="ru-RU" i="1">
                  <a:solidFill>
                    <a:srgbClr val="000000"/>
                  </a:solidFill>
                  <a:latin typeface="Century Schoolbook" pitchFamily="18" charset="0"/>
                </a:rPr>
                <a:t>является частью…</a:t>
              </a:r>
            </a:p>
            <a:p>
              <a:pPr algn="ctr" eaLnBrk="1" hangingPunct="1"/>
              <a:endParaRPr lang="ru-RU">
                <a:solidFill>
                  <a:srgbClr val="000000"/>
                </a:solidFill>
                <a:latin typeface="Century Schoolbook" pitchFamily="18" charset="0"/>
              </a:endParaRPr>
            </a:p>
          </p:txBody>
        </p:sp>
      </p:grpSp>
      <p:pic>
        <p:nvPicPr>
          <p:cNvPr id="16" name="Рисунок 4" descr="C:\Documents and Settings\Admin\Рабочий стол\DSC0339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143375"/>
            <a:ext cx="3857625" cy="2459038"/>
          </a:xfrm>
          <a:prstGeom prst="rect">
            <a:avLst/>
          </a:prstGeom>
          <a:noFill/>
          <a:ln w="9525">
            <a:solidFill>
              <a:schemeClr val="accent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218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126</TotalTime>
  <Words>648</Words>
  <Application>Microsoft Office PowerPoint</Application>
  <PresentationFormat>Экран (4:3)</PresentationFormat>
  <Paragraphs>102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Визитная карточка</vt:lpstr>
      <vt:lpstr>«ИСПОЛЬЗОВАНИЕ ИКТ НА УРОКАХ РУССКОГО ЯЗЫКА И ИХ ВЛИЯНИЕ НА КОРРЕКЦИОННОЕ РАЗВИТИЕ ПАМЯТИ ДЕТЕЙ  ШКОЛЬНОГО  ВОЗРАСТА С ОГРАНИЧЕННЫМИ ВОЗМОЖНОСТЯМИ ЗДОРОВЬЯ»</vt:lpstr>
      <vt:lpstr>Причины побудившие приступить к использованию инновационных методов обучения:</vt:lpstr>
      <vt:lpstr>  Используемые методики диагностики памяти учащихся с ограниченными возможностями здоровья. </vt:lpstr>
      <vt:lpstr>ВХОДЯЩАЯ ДИАГНОСТИКА</vt:lpstr>
      <vt:lpstr> ЦЕЛЬ ПЕДАГОГИЧЕСКОЙ ДЕЯТЕЛЬНОСТИ  </vt:lpstr>
      <vt:lpstr>  ЗАДАЧИ: </vt:lpstr>
      <vt:lpstr>ПРИМЕРНОЕ УЧЕБНО – ТЕМАТИЧЕСКОЕ ПЛАНИРОВАНИЕ ПО КОРРЕКЦИОННОМУ РАЗВИТИЮ ПАМЯТИ  ШКОЛЬНИКОВ С НАРУШЕНИЕМ ИНТЕЛЛЕКТА НА УРОКАХ РУССКОГО ЯЗЫКА С ИСПОЛЬЗОВАНИЕМ ТЕСТОВЫХ ЗАДАНИЙ. </vt:lpstr>
      <vt:lpstr>Презентация PowerPoint</vt:lpstr>
      <vt:lpstr>ТЕСТ ПО ТЕМЕ «ГЛАГОЛ»</vt:lpstr>
      <vt:lpstr>Тест по теме «Правописание согласных в корне слова»</vt:lpstr>
      <vt:lpstr>Проверка результатов</vt:lpstr>
      <vt:lpstr>ВЗАИМОДЕЙСТВИЕ  С РАЗЛИЧНЫМИ ОБРАЗОВАТЕЛЬНЫМИ ОБЛАСТЯМИ</vt:lpstr>
      <vt:lpstr> ПРЕДПОЛАГАЕМЫЙ РЕЗУЛЬТАТ РАБОТЫ ПО ДАННОМУ НАПРАВЛЕНИЮ </vt:lpstr>
      <vt:lpstr>ИТОГОВАЯ ДИАГНОСТИКА </vt:lpstr>
      <vt:lpstr>Карта психологической индивидуальности Топорковой с. По Гильбуху</vt:lpstr>
      <vt:lpstr>Информационные источники:</vt:lpstr>
      <vt:lpstr>Спасибо за внимание!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Визитная карточка</dc:title>
  <dc:creator>админ</dc:creator>
  <cp:lastModifiedBy>админ</cp:lastModifiedBy>
  <cp:revision>10</cp:revision>
  <dcterms:created xsi:type="dcterms:W3CDTF">2016-02-21T13:26:19Z</dcterms:created>
  <dcterms:modified xsi:type="dcterms:W3CDTF">2016-02-21T15:32:46Z</dcterms:modified>
</cp:coreProperties>
</file>