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C84D20-65ED-4A24-85D8-CEDB3C8F84B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01265B-4D45-44AF-8C5D-A8BB2EB53EB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1%D0%B8%D1%80%D1%8C" TargetMode="External"/><Relationship Id="rId2" Type="http://schemas.openxmlformats.org/officeDocument/2006/relationships/hyperlink" Target="https://ru.wikipedia.org/wiki/%D0%90%D0%B7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5" Type="http://schemas.openxmlformats.org/officeDocument/2006/relationships/hyperlink" Target="https://ru.wikipedia.org/wiki/%D0%A1%D1%80%D0%B5%D0%B4%D0%BD%D0%B5%D1%81%D0%B8%D0%B1%D0%B8%D1%80%D1%81%D0%BA%D0%BE%D0%B5_%D0%BF%D0%BB%D0%BE%D1%81%D0%BA%D0%BE%D0%B3%D0%BE%D1%80%D1%8C%D0%B5" TargetMode="External"/><Relationship Id="rId4" Type="http://schemas.openxmlformats.org/officeDocument/2006/relationships/hyperlink" Target="https://ru.wikipedia.org/wiki/%D0%A3%D1%80%D0%B0%D0%BB%D1%8C%D1%81%D0%BA%D0%B8%D0%B5_%D0%B3%D0%BE%D1%80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0%D1%86%D0%B8%D0%BD%D1%81%D0%BA%D0%B0%D1%8F_%D1%81%D0%BA%D0%BB%D0%B0%D0%B4%D1%87%D0%B0%D1%82%D0%BE%D1%81%D1%82%D1%8C" TargetMode="External"/><Relationship Id="rId2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0%B0%D0%BB%D0%B5%D0%BE%D0%B7%D0%BE%D0%B9" TargetMode="External"/><Relationship Id="rId4" Type="http://schemas.openxmlformats.org/officeDocument/2006/relationships/hyperlink" Target="https://ru.wikipedia.org/wiki/%D0%97%D0%B0%D0%BF%D0%B0%D0%B4%D0%BD%D0%BE-%D0%A1%D0%B8%D0%B1%D0%B8%D1%80%D1%81%D0%BA%D0%B0%D1%8F_%D0%BF%D0%BB%D0%B8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2" Type="http://schemas.openxmlformats.org/officeDocument/2006/relationships/hyperlink" Target="https://ru.wikipedia.org/wiki/%D0%A1%D0%B5%D0%B2%D0%B5%D1%80%D0%BD%D1%8B%D0%B9_%D0%9B%D0%B5%D0%B4%D0%BE%D0%B2%D0%B8%D1%82%D1%8B%D0%B9_%D0%BE%D0%BA%D0%B5%D0%B0%D0%B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2" Type="http://schemas.openxmlformats.org/officeDocument/2006/relationships/hyperlink" Target="https://ru.wikipedia.org/wiki/%D0%91%D0%B0%D1%80%D0%BD%D0%B0%D1%83%D0%B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28759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Западно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 Сибирская равнина.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4994" name="Picture 2" descr="http://www.e-reading.club/illustrations/68/68553-z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07236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Западно-Сиби́рская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равни́на</a:t>
            </a:r>
            <a:r>
              <a:rPr lang="ru-RU" sz="3200" dirty="0" smtClean="0">
                <a:solidFill>
                  <a:srgbClr val="FFFF00"/>
                </a:solidFill>
              </a:rPr>
              <a:t> — равнина на севере </a:t>
            </a:r>
            <a:r>
              <a:rPr lang="ru-RU" sz="3200" dirty="0" smtClean="0">
                <a:solidFill>
                  <a:srgbClr val="FFFF00"/>
                </a:solidFill>
                <a:hlinkClick r:id="rId2" tooltip="Азия"/>
              </a:rPr>
              <a:t>Азии</a:t>
            </a:r>
            <a:r>
              <a:rPr lang="ru-RU" sz="3200" dirty="0" smtClean="0">
                <a:solidFill>
                  <a:srgbClr val="FFFF00"/>
                </a:solidFill>
              </a:rPr>
              <a:t>, занимает всю западную часть </a:t>
            </a:r>
            <a:r>
              <a:rPr lang="ru-RU" sz="3200" dirty="0" smtClean="0">
                <a:solidFill>
                  <a:srgbClr val="FFFF00"/>
                </a:solidFill>
                <a:hlinkClick r:id="rId3" tooltip="Сибирь"/>
              </a:rPr>
              <a:t>Сибири</a:t>
            </a:r>
            <a:r>
              <a:rPr lang="ru-RU" sz="3200" dirty="0" smtClean="0">
                <a:solidFill>
                  <a:srgbClr val="FFFF00"/>
                </a:solidFill>
              </a:rPr>
              <a:t> от </a:t>
            </a:r>
            <a:r>
              <a:rPr lang="ru-RU" sz="3200" dirty="0" smtClean="0">
                <a:solidFill>
                  <a:srgbClr val="FFFF00"/>
                </a:solidFill>
                <a:hlinkClick r:id="rId4" tooltip="Уральские горы"/>
              </a:rPr>
              <a:t>Уральских гор</a:t>
            </a:r>
            <a:r>
              <a:rPr lang="ru-RU" sz="3200" dirty="0" smtClean="0">
                <a:solidFill>
                  <a:srgbClr val="FFFF00"/>
                </a:solidFill>
              </a:rPr>
              <a:t> на западе до </a:t>
            </a:r>
            <a:r>
              <a:rPr lang="ru-RU" sz="3200" dirty="0" smtClean="0">
                <a:solidFill>
                  <a:srgbClr val="FFFF00"/>
                </a:solidFill>
                <a:hlinkClick r:id="rId5" tooltip="Среднесибирское плоскогорье"/>
              </a:rPr>
              <a:t>Среднесибирского плоскогорья</a:t>
            </a:r>
            <a:r>
              <a:rPr lang="ru-RU" sz="3200" dirty="0" smtClean="0">
                <a:solidFill>
                  <a:srgbClr val="FFFF00"/>
                </a:solidFill>
              </a:rPr>
              <a:t> на </a:t>
            </a:r>
            <a:r>
              <a:rPr lang="ru-RU" sz="3200" dirty="0" smtClean="0">
                <a:solidFill>
                  <a:srgbClr val="FFFF00"/>
                </a:solidFill>
              </a:rPr>
              <a:t>востоке </a:t>
            </a:r>
            <a:r>
              <a:rPr lang="ru-RU" sz="3200" dirty="0" smtClean="0">
                <a:solidFill>
                  <a:srgbClr val="FFFF00"/>
                </a:solidFill>
              </a:rPr>
              <a:t>Равнина имеет в плане форму суживающейся к северу трапеции: расстояние от южной её границы до северной достигает почти 2500 км, ширина — от 800 до 1900 км, а площадь лишь немногим меньше 3 млн. км²</a:t>
            </a:r>
            <a:r>
              <a:rPr lang="ru-RU" sz="3200" baseline="30000" dirty="0" smtClean="0">
                <a:solidFill>
                  <a:srgbClr val="FFFF00"/>
                </a:solidFill>
                <a:hlinkClick r:id="rId6"/>
              </a:rPr>
              <a:t>[2]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Рельеф и геологическое строение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3578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Поверхность </a:t>
            </a:r>
            <a:r>
              <a:rPr lang="ru-RU" sz="3200" dirty="0" err="1" smtClean="0">
                <a:solidFill>
                  <a:srgbClr val="FFFF00"/>
                </a:solidFill>
              </a:rPr>
              <a:t>Западно-Сибирской</a:t>
            </a:r>
            <a:r>
              <a:rPr lang="ru-RU" sz="3200" dirty="0" smtClean="0">
                <a:solidFill>
                  <a:srgbClr val="FFFF00"/>
                </a:solidFill>
              </a:rPr>
              <a:t> низменности равнинная с довольно незначительным перепадом высот</a:t>
            </a:r>
            <a:r>
              <a:rPr lang="ru-RU" sz="3200" baseline="30000" dirty="0" smtClean="0">
                <a:solidFill>
                  <a:srgbClr val="FFFF00"/>
                </a:solidFill>
                <a:hlinkClick r:id="rId2"/>
              </a:rPr>
              <a:t>[4]</a:t>
            </a:r>
            <a:r>
              <a:rPr lang="ru-RU" sz="3200" dirty="0" smtClean="0">
                <a:solidFill>
                  <a:srgbClr val="FFFF00"/>
                </a:solidFill>
              </a:rPr>
              <a:t>. Тем не менее, рельеф равнины достаточно разнообразен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 Рельеф равнины во многом обусловлен её геологическим строением. В основании </a:t>
            </a:r>
            <a:r>
              <a:rPr lang="ru-RU" sz="3200" dirty="0" err="1" smtClean="0">
                <a:solidFill>
                  <a:srgbClr val="FFFF00"/>
                </a:solidFill>
              </a:rPr>
              <a:t>Западно</a:t>
            </a:r>
            <a:r>
              <a:rPr lang="ru-RU" sz="3200" dirty="0" smtClean="0">
                <a:solidFill>
                  <a:srgbClr val="FFFF00"/>
                </a:solidFill>
              </a:rPr>
              <a:t> - Сибирской </a:t>
            </a:r>
            <a:r>
              <a:rPr lang="ru-RU" sz="3200" dirty="0" smtClean="0">
                <a:solidFill>
                  <a:srgbClr val="FFFF00"/>
                </a:solidFill>
              </a:rPr>
              <a:t>равнины </a:t>
            </a:r>
            <a:r>
              <a:rPr lang="ru-RU" sz="3200" dirty="0" smtClean="0">
                <a:solidFill>
                  <a:srgbClr val="FFFF00"/>
                </a:solidFill>
              </a:rPr>
              <a:t>лежит </a:t>
            </a:r>
            <a:r>
              <a:rPr lang="ru-RU" sz="3200" dirty="0" smtClean="0">
                <a:solidFill>
                  <a:srgbClr val="FFFF00"/>
                </a:solidFill>
                <a:hlinkClick r:id="rId3" tooltip="Герцинская складчатость"/>
              </a:rPr>
              <a:t>эпигерцинская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 </a:t>
            </a:r>
            <a:r>
              <a:rPr lang="ru-RU" sz="3200" dirty="0" err="1" smtClean="0">
                <a:solidFill>
                  <a:srgbClr val="FFFF00"/>
                </a:solidFill>
                <a:hlinkClick r:id="rId4" tooltip="Западно-Сибирская плита"/>
              </a:rPr>
              <a:t>Западно</a:t>
            </a:r>
            <a:r>
              <a:rPr lang="ru-RU" sz="3200" dirty="0" smtClean="0">
                <a:solidFill>
                  <a:srgbClr val="FFFF00"/>
                </a:solidFill>
                <a:hlinkClick r:id="rId4" tooltip="Западно-Сибирская плита"/>
              </a:rPr>
              <a:t>  - Сибирская </a:t>
            </a:r>
            <a:r>
              <a:rPr lang="ru-RU" sz="3200" dirty="0" smtClean="0">
                <a:solidFill>
                  <a:srgbClr val="FFFF00"/>
                </a:solidFill>
                <a:hlinkClick r:id="rId4" tooltip="Западно-Сибирская плита"/>
              </a:rPr>
              <a:t>плита</a:t>
            </a:r>
            <a:r>
              <a:rPr lang="ru-RU" sz="3200" dirty="0" smtClean="0">
                <a:solidFill>
                  <a:srgbClr val="FFFF00"/>
                </a:solidFill>
              </a:rPr>
              <a:t>, фундамент которой сложен интенсивно дислоцированными </a:t>
            </a:r>
            <a:r>
              <a:rPr lang="ru-RU" sz="3200" dirty="0" smtClean="0">
                <a:solidFill>
                  <a:srgbClr val="FFFF00"/>
                </a:solidFill>
                <a:hlinkClick r:id="rId5" tooltip="Палеозой"/>
              </a:rPr>
              <a:t>палеозойскими</a:t>
            </a:r>
            <a:r>
              <a:rPr lang="ru-RU" sz="3200" dirty="0" smtClean="0">
                <a:solidFill>
                  <a:srgbClr val="FFFF00"/>
                </a:solidFill>
              </a:rPr>
              <a:t> отложениями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7300" i="1" dirty="0" smtClean="0">
                <a:solidFill>
                  <a:srgbClr val="FFFF00"/>
                </a:solidFill>
              </a:rPr>
              <a:t>Климат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Земля </a:t>
            </a:r>
            <a:r>
              <a:rPr lang="ru-RU" dirty="0" err="1" smtClean="0">
                <a:solidFill>
                  <a:srgbClr val="FFFF00"/>
                </a:solidFill>
              </a:rPr>
              <a:t>Западно-Сибирской</a:t>
            </a:r>
            <a:r>
              <a:rPr lang="ru-RU" dirty="0" smtClean="0">
                <a:solidFill>
                  <a:srgbClr val="FFFF00"/>
                </a:solidFill>
              </a:rPr>
              <a:t> равнины характерен суровый, достаточно континентальный климат. Большая протяженность её с севера на юг обусловливает отчетливо выраженную зональность климата и значительные различия климатических условий северных и южных частей Западной Сибири. На континентальный климат Западной Сибири также существенное влияние оказывает близость </a:t>
            </a:r>
            <a:r>
              <a:rPr lang="ru-RU" dirty="0" smtClean="0">
                <a:solidFill>
                  <a:srgbClr val="FFFF00"/>
                </a:solidFill>
                <a:hlinkClick r:id="rId2" tooltip="Северный Ледовитый океан"/>
              </a:rPr>
              <a:t>Северного Ледовитого океана</a:t>
            </a:r>
            <a:r>
              <a:rPr lang="ru-RU" dirty="0" smtClean="0">
                <a:solidFill>
                  <a:srgbClr val="FFFF00"/>
                </a:solidFill>
              </a:rPr>
              <a:t>. Равнинный рельеф способствует обмену воздушными массами между северными и южными её районами</a:t>
            </a:r>
            <a:r>
              <a:rPr lang="ru-RU" baseline="30000" dirty="0" smtClean="0">
                <a:solidFill>
                  <a:srgbClr val="FFFF00"/>
                </a:solidFill>
                <a:hlinkClick r:id="rId3"/>
              </a:rPr>
              <a:t>[4]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Температура здесь даже несколько более высокая, чем в соседних лесотундровых провинциях, расположенных между 66 и 69° с. </a:t>
            </a:r>
            <a:r>
              <a:rPr lang="ru-RU" sz="3200" dirty="0" err="1" smtClean="0">
                <a:solidFill>
                  <a:srgbClr val="FFFF00"/>
                </a:solidFill>
              </a:rPr>
              <a:t>ш</a:t>
            </a:r>
            <a:r>
              <a:rPr lang="ru-RU" sz="3200" dirty="0" smtClean="0">
                <a:solidFill>
                  <a:srgbClr val="FFFF00"/>
                </a:solidFill>
              </a:rPr>
              <a:t>. Однако южнее зимние температуры опять постепенно повышаются. В целом же зима характеризуется устойчивыми низкими температурами, оттепелей мало. Минимальные температуры на всей территории Западной Сибири почти одинаковы. Даже вблизи южной границы страны, в </a:t>
            </a:r>
            <a:r>
              <a:rPr lang="ru-RU" sz="3200" dirty="0" smtClean="0">
                <a:solidFill>
                  <a:srgbClr val="FFFF00"/>
                </a:solidFill>
                <a:hlinkClick r:id="rId2" tooltip="Барнаул"/>
              </a:rPr>
              <a:t>Барнауле</a:t>
            </a:r>
            <a:r>
              <a:rPr lang="ru-RU" sz="3200" dirty="0" smtClean="0">
                <a:solidFill>
                  <a:srgbClr val="FFFF00"/>
                </a:solidFill>
              </a:rPr>
              <a:t>, бывают морозы до -50 -52°. Весна короткая, сухая и сравнительно холодная; апрель даже в лесоболотной зоне еще не вполне весенний месяц</a:t>
            </a:r>
            <a:r>
              <a:rPr lang="ru-RU" sz="3200" baseline="30000" dirty="0" smtClean="0">
                <a:solidFill>
                  <a:srgbClr val="FFFF00"/>
                </a:solidFill>
                <a:hlinkClick r:id="rId3"/>
              </a:rPr>
              <a:t>[2]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dok.opredelim.com/pars_docs/refs/23/22477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500570"/>
          </a:xfrm>
          <a:prstGeom prst="rect">
            <a:avLst/>
          </a:prstGeom>
          <a:noFill/>
        </p:spPr>
      </p:pic>
      <p:pic>
        <p:nvPicPr>
          <p:cNvPr id="88068" name="Picture 4" descr="http://academic.ru/pictures/wiki/files/86/Vasyu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4500537"/>
          </a:xfrm>
          <a:prstGeom prst="rect">
            <a:avLst/>
          </a:prstGeom>
          <a:noFill/>
        </p:spPr>
      </p:pic>
      <p:pic>
        <p:nvPicPr>
          <p:cNvPr id="88070" name="Picture 6" descr="http://www.ipdn.ru/rics/doc0/IN/Nymto.files/slide0031_image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sz="5400" dirty="0" smtClean="0">
                <a:solidFill>
                  <a:srgbClr val="FFFF00"/>
                </a:solidFill>
              </a:rPr>
              <a:t>Спасибо за просмотр</a:t>
            </a:r>
            <a:r>
              <a:rPr lang="ru-RU" sz="5400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157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Западно – Сибирская равнина.</vt:lpstr>
      <vt:lpstr>Слайд 2</vt:lpstr>
      <vt:lpstr>Рельеф и геологическое строение </vt:lpstr>
      <vt:lpstr>Климат </vt:lpstr>
      <vt:lpstr>Слайд 5</vt:lpstr>
      <vt:lpstr>Слайд 6</vt:lpstr>
      <vt:lpstr>Спасибо за просмотр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Западно – Сибирская равнина.</dc:title>
  <dc:creator>елена</dc:creator>
  <cp:lastModifiedBy>елена</cp:lastModifiedBy>
  <cp:revision>2</cp:revision>
  <dcterms:created xsi:type="dcterms:W3CDTF">2016-02-24T18:42:20Z</dcterms:created>
  <dcterms:modified xsi:type="dcterms:W3CDTF">2016-02-24T19:02:36Z</dcterms:modified>
</cp:coreProperties>
</file>