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4"/>
  </p:notesMasterIdLst>
  <p:sldIdLst>
    <p:sldId id="256" r:id="rId2"/>
    <p:sldId id="258" r:id="rId3"/>
    <p:sldId id="260" r:id="rId4"/>
    <p:sldId id="264" r:id="rId5"/>
    <p:sldId id="266" r:id="rId6"/>
    <p:sldId id="262" r:id="rId7"/>
    <p:sldId id="283" r:id="rId8"/>
    <p:sldId id="284" r:id="rId9"/>
    <p:sldId id="285" r:id="rId10"/>
    <p:sldId id="263" r:id="rId11"/>
    <p:sldId id="265" r:id="rId12"/>
    <p:sldId id="268" r:id="rId13"/>
    <p:sldId id="269" r:id="rId14"/>
    <p:sldId id="270" r:id="rId15"/>
    <p:sldId id="272" r:id="rId16"/>
    <p:sldId id="273" r:id="rId17"/>
    <p:sldId id="286" r:id="rId18"/>
    <p:sldId id="274" r:id="rId19"/>
    <p:sldId id="278" r:id="rId20"/>
    <p:sldId id="282" r:id="rId21"/>
    <p:sldId id="279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1" autoAdjust="0"/>
    <p:restoredTop sz="94660"/>
  </p:normalViewPr>
  <p:slideViewPr>
    <p:cSldViewPr>
      <p:cViewPr varScale="1">
        <p:scale>
          <a:sx n="75" d="100"/>
          <a:sy n="75" d="100"/>
        </p:scale>
        <p:origin x="102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dirty="0" smtClean="0"/>
              <a:t>Дети занимающиеся</a:t>
            </a:r>
            <a:r>
              <a:rPr lang="ru-RU" baseline="0" dirty="0" smtClean="0"/>
              <a:t> </a:t>
            </a:r>
            <a:r>
              <a:rPr lang="ru-RU" baseline="0" dirty="0" smtClean="0"/>
              <a:t>в спортивной секции «Волейбол</a:t>
            </a:r>
            <a:r>
              <a:rPr lang="ru-RU" baseline="0" dirty="0" smtClean="0"/>
              <a:t>»      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общее количество детей в %</c:v>
                </c:pt>
                <c:pt idx="1">
                  <c:v>количество детей занимающихся в секции в 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7902496"/>
        <c:axId val="123730576"/>
      </c:barChart>
      <c:valAx>
        <c:axId val="123730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902496"/>
        <c:crosses val="autoZero"/>
        <c:crossBetween val="between"/>
      </c:valAx>
      <c:catAx>
        <c:axId val="167902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373057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652777777777823E-2"/>
          <c:y val="3.0274827155946971E-2"/>
          <c:w val="0.59925093632958915"/>
          <c:h val="0.74556213017751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всего обучающихся </c:v>
                </c:pt>
              </c:strCache>
            </c:strRef>
          </c:tx>
          <c:spPr>
            <a:solidFill>
              <a:srgbClr val="9999FF"/>
            </a:solidFill>
            <a:ln w="12663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2"/>
                <c:pt idx="0">
                  <c:v>2014-2015 учебный год </c:v>
                </c:pt>
                <c:pt idx="1">
                  <c:v>1 полугодие 2015-2016 учебного года 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87</c:v>
                </c:pt>
                <c:pt idx="1">
                  <c:v>109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общая успеваемость в %</c:v>
                </c:pt>
              </c:strCache>
            </c:strRef>
          </c:tx>
          <c:spPr>
            <a:solidFill>
              <a:srgbClr val="993366"/>
            </a:solidFill>
            <a:ln w="12663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2"/>
                <c:pt idx="0">
                  <c:v>2014-2015 учебный год </c:v>
                </c:pt>
                <c:pt idx="1">
                  <c:v>1 полугодие 2015-2016 учебного года 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качество в %</c:v>
                </c:pt>
              </c:strCache>
            </c:strRef>
          </c:tx>
          <c:spPr>
            <a:solidFill>
              <a:srgbClr val="FFFFCC"/>
            </a:solidFill>
            <a:ln w="12663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2"/>
                <c:pt idx="0">
                  <c:v>2014-2015 учебный год </c:v>
                </c:pt>
                <c:pt idx="1">
                  <c:v>1 полугодие 2015-2016 учебного года 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98</c:v>
                </c:pt>
                <c:pt idx="1">
                  <c:v>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795888"/>
        <c:axId val="124731216"/>
      </c:barChart>
      <c:catAx>
        <c:axId val="166795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71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4731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4731216"/>
        <c:scaling>
          <c:orientation val="minMax"/>
        </c:scaling>
        <c:delete val="0"/>
        <c:axPos val="l"/>
        <c:majorGridlines>
          <c:spPr>
            <a:ln w="3166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71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6795888"/>
        <c:crosses val="autoZero"/>
        <c:crossBetween val="between"/>
      </c:valAx>
      <c:spPr>
        <a:solidFill>
          <a:srgbClr val="C0C0C0"/>
        </a:solidFill>
        <a:ln w="12663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0543563685636856"/>
          <c:y val="0.12707586888493871"/>
          <c:w val="0.28277153558052426"/>
          <c:h val="0.4733727810650894"/>
        </c:manualLayout>
      </c:layout>
      <c:overlay val="0"/>
      <c:spPr>
        <a:noFill/>
        <a:ln w="3166">
          <a:solidFill>
            <a:srgbClr val="000000"/>
          </a:solidFill>
          <a:prstDash val="solid"/>
        </a:ln>
      </c:spPr>
      <c:txPr>
        <a:bodyPr/>
        <a:lstStyle/>
        <a:p>
          <a:pPr>
            <a:defRPr sz="1351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71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288DCD-4261-43D7-A804-6733CFE0A54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ABEA82-978E-4DC5-BCB7-431074E79D7E}">
      <dgm:prSet phldrT="[Текст]" custT="1"/>
      <dgm:spPr/>
      <dgm:t>
        <a:bodyPr/>
        <a:lstStyle/>
        <a:p>
          <a:r>
            <a:rPr lang="ru-RU" sz="2800" b="1" dirty="0" smtClean="0"/>
            <a:t>Задачи</a:t>
          </a:r>
          <a:endParaRPr lang="ru-RU" sz="2100" b="1" dirty="0"/>
        </a:p>
      </dgm:t>
    </dgm:pt>
    <dgm:pt modelId="{6A4A324D-584B-4F6F-AA40-65F642CBA2EF}" type="parTrans" cxnId="{8413131C-C428-4CB4-B9C7-7ECE91D71119}">
      <dgm:prSet/>
      <dgm:spPr/>
      <dgm:t>
        <a:bodyPr/>
        <a:lstStyle/>
        <a:p>
          <a:endParaRPr lang="ru-RU"/>
        </a:p>
      </dgm:t>
    </dgm:pt>
    <dgm:pt modelId="{4C38A4B6-5063-4651-BB7B-B043BF364CE0}" type="sibTrans" cxnId="{8413131C-C428-4CB4-B9C7-7ECE91D71119}">
      <dgm:prSet/>
      <dgm:spPr/>
      <dgm:t>
        <a:bodyPr/>
        <a:lstStyle/>
        <a:p>
          <a:endParaRPr lang="ru-RU"/>
        </a:p>
      </dgm:t>
    </dgm:pt>
    <dgm:pt modelId="{F8301A59-EA3E-4B4A-B7CA-B149B78126E5}">
      <dgm:prSet phldrT="[Текст]"/>
      <dgm:spPr/>
      <dgm:t>
        <a:bodyPr/>
        <a:lstStyle/>
        <a:p>
          <a:r>
            <a:rPr lang="ru-RU" b="1" i="1" dirty="0" smtClean="0">
              <a:solidFill>
                <a:srgbClr val="000000"/>
              </a:solidFill>
              <a:effectLst/>
              <a:latin typeface="Times New Roman"/>
              <a:ea typeface="Times New Roman"/>
              <a:cs typeface="Times New Roman"/>
            </a:rPr>
            <a:t>Оздоровительные </a:t>
          </a:r>
          <a:endParaRPr lang="ru-RU" b="1" dirty="0"/>
        </a:p>
      </dgm:t>
    </dgm:pt>
    <dgm:pt modelId="{F21AD3ED-84AB-4C9E-99CA-8321E883E9BB}" type="parTrans" cxnId="{6678FB39-CA2C-48AB-B5EF-91CE99C683D0}">
      <dgm:prSet/>
      <dgm:spPr/>
      <dgm:t>
        <a:bodyPr/>
        <a:lstStyle/>
        <a:p>
          <a:endParaRPr lang="ru-RU"/>
        </a:p>
      </dgm:t>
    </dgm:pt>
    <dgm:pt modelId="{3D01D9D8-CDC8-4EF0-82DA-91B432872E3A}" type="sibTrans" cxnId="{6678FB39-CA2C-48AB-B5EF-91CE99C683D0}">
      <dgm:prSet/>
      <dgm:spPr/>
      <dgm:t>
        <a:bodyPr/>
        <a:lstStyle/>
        <a:p>
          <a:endParaRPr lang="ru-RU"/>
        </a:p>
      </dgm:t>
    </dgm:pt>
    <dgm:pt modelId="{73460E52-3229-498B-97D0-6982F34750CF}">
      <dgm:prSet phldrT="[Текст]"/>
      <dgm:spPr/>
      <dgm:t>
        <a:bodyPr/>
        <a:lstStyle/>
        <a:p>
          <a:r>
            <a:rPr lang="ru-RU" b="1" i="1" dirty="0" smtClean="0">
              <a:effectLst/>
              <a:latin typeface="Times New Roman"/>
              <a:ea typeface="Times New Roman"/>
              <a:cs typeface="Times New Roman"/>
            </a:rPr>
            <a:t>Образовательные </a:t>
          </a:r>
          <a:endParaRPr lang="ru-RU" dirty="0"/>
        </a:p>
      </dgm:t>
    </dgm:pt>
    <dgm:pt modelId="{62A1B9F8-21F7-4C07-9019-00AC7F16BD6D}" type="parTrans" cxnId="{07E51925-4F9F-4B69-AA63-2AB44297961C}">
      <dgm:prSet/>
      <dgm:spPr/>
      <dgm:t>
        <a:bodyPr/>
        <a:lstStyle/>
        <a:p>
          <a:endParaRPr lang="ru-RU"/>
        </a:p>
      </dgm:t>
    </dgm:pt>
    <dgm:pt modelId="{15B343FF-4599-41A8-B10B-CDF88C55CD7A}" type="sibTrans" cxnId="{07E51925-4F9F-4B69-AA63-2AB44297961C}">
      <dgm:prSet/>
      <dgm:spPr/>
      <dgm:t>
        <a:bodyPr/>
        <a:lstStyle/>
        <a:p>
          <a:endParaRPr lang="ru-RU"/>
        </a:p>
      </dgm:t>
    </dgm:pt>
    <dgm:pt modelId="{254FBB3F-683C-4026-826B-E065B8682756}">
      <dgm:prSet/>
      <dgm:spPr/>
      <dgm:t>
        <a:bodyPr/>
        <a:lstStyle/>
        <a:p>
          <a:r>
            <a:rPr lang="ru-RU" b="1" i="1" dirty="0" smtClean="0">
              <a:effectLst/>
              <a:latin typeface="Times New Roman"/>
              <a:ea typeface="Times New Roman"/>
              <a:cs typeface="Times New Roman"/>
            </a:rPr>
            <a:t>Воспитательные </a:t>
          </a:r>
          <a:endParaRPr lang="ru-RU" dirty="0"/>
        </a:p>
      </dgm:t>
    </dgm:pt>
    <dgm:pt modelId="{8C1D19A0-C6E9-4A17-9606-97C41ACD77B9}" type="parTrans" cxnId="{F62AB1C1-E022-4C71-BE3B-4BF8CA9EBD33}">
      <dgm:prSet/>
      <dgm:spPr/>
      <dgm:t>
        <a:bodyPr/>
        <a:lstStyle/>
        <a:p>
          <a:endParaRPr lang="ru-RU"/>
        </a:p>
      </dgm:t>
    </dgm:pt>
    <dgm:pt modelId="{DB14B879-5B6D-4044-8653-02D343AFAC4A}" type="sibTrans" cxnId="{F62AB1C1-E022-4C71-BE3B-4BF8CA9EBD33}">
      <dgm:prSet/>
      <dgm:spPr/>
      <dgm:t>
        <a:bodyPr/>
        <a:lstStyle/>
        <a:p>
          <a:endParaRPr lang="ru-RU"/>
        </a:p>
      </dgm:t>
    </dgm:pt>
    <dgm:pt modelId="{9A7AC09D-204E-48AC-B4F1-67D56444CEB3}" type="pres">
      <dgm:prSet presAssocID="{35288DCD-4261-43D7-A804-6733CFE0A54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CBF4948-6524-4740-A5A0-E484F128876A}" type="pres">
      <dgm:prSet presAssocID="{21ABEA82-978E-4DC5-BCB7-431074E79D7E}" presName="hierRoot1" presStyleCnt="0"/>
      <dgm:spPr/>
    </dgm:pt>
    <dgm:pt modelId="{4263B5B4-AEE2-4072-889B-E98000F30B0A}" type="pres">
      <dgm:prSet presAssocID="{21ABEA82-978E-4DC5-BCB7-431074E79D7E}" presName="composite" presStyleCnt="0"/>
      <dgm:spPr/>
    </dgm:pt>
    <dgm:pt modelId="{C79162CA-BE30-48F6-A482-AE584C227F30}" type="pres">
      <dgm:prSet presAssocID="{21ABEA82-978E-4DC5-BCB7-431074E79D7E}" presName="background" presStyleLbl="node0" presStyleIdx="0" presStyleCnt="1"/>
      <dgm:spPr/>
    </dgm:pt>
    <dgm:pt modelId="{6F2DBD8D-9A9B-4819-B976-FB315E77FCD3}" type="pres">
      <dgm:prSet presAssocID="{21ABEA82-978E-4DC5-BCB7-431074E79D7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A6A5C0-2535-4DF3-A872-BBF22FE91F87}" type="pres">
      <dgm:prSet presAssocID="{21ABEA82-978E-4DC5-BCB7-431074E79D7E}" presName="hierChild2" presStyleCnt="0"/>
      <dgm:spPr/>
    </dgm:pt>
    <dgm:pt modelId="{CA5BA81B-1AB2-4445-89BE-D4ED88E327E2}" type="pres">
      <dgm:prSet presAssocID="{F21AD3ED-84AB-4C9E-99CA-8321E883E9BB}" presName="Name10" presStyleLbl="parChTrans1D2" presStyleIdx="0" presStyleCnt="3"/>
      <dgm:spPr/>
      <dgm:t>
        <a:bodyPr/>
        <a:lstStyle/>
        <a:p>
          <a:endParaRPr lang="ru-RU"/>
        </a:p>
      </dgm:t>
    </dgm:pt>
    <dgm:pt modelId="{447D6174-A9A4-423A-BF48-0A3B4D6B67C7}" type="pres">
      <dgm:prSet presAssocID="{F8301A59-EA3E-4B4A-B7CA-B149B78126E5}" presName="hierRoot2" presStyleCnt="0"/>
      <dgm:spPr/>
    </dgm:pt>
    <dgm:pt modelId="{DAD2AD36-641F-49C7-8D23-7753EB7575A8}" type="pres">
      <dgm:prSet presAssocID="{F8301A59-EA3E-4B4A-B7CA-B149B78126E5}" presName="composite2" presStyleCnt="0"/>
      <dgm:spPr/>
    </dgm:pt>
    <dgm:pt modelId="{463F4EBE-FC5E-4F9C-9A23-C89F039FCE8F}" type="pres">
      <dgm:prSet presAssocID="{F8301A59-EA3E-4B4A-B7CA-B149B78126E5}" presName="background2" presStyleLbl="node2" presStyleIdx="0" presStyleCnt="3"/>
      <dgm:spPr/>
    </dgm:pt>
    <dgm:pt modelId="{6C92A4AF-4696-4120-A0AA-6C86F871F733}" type="pres">
      <dgm:prSet presAssocID="{F8301A59-EA3E-4B4A-B7CA-B149B78126E5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205758-1C97-4666-9926-D84BF527EB5D}" type="pres">
      <dgm:prSet presAssocID="{F8301A59-EA3E-4B4A-B7CA-B149B78126E5}" presName="hierChild3" presStyleCnt="0"/>
      <dgm:spPr/>
    </dgm:pt>
    <dgm:pt modelId="{34B8CC8D-EB25-44BC-B441-1ECE9A49AB18}" type="pres">
      <dgm:prSet presAssocID="{62A1B9F8-21F7-4C07-9019-00AC7F16BD6D}" presName="Name10" presStyleLbl="parChTrans1D2" presStyleIdx="1" presStyleCnt="3"/>
      <dgm:spPr/>
      <dgm:t>
        <a:bodyPr/>
        <a:lstStyle/>
        <a:p>
          <a:endParaRPr lang="ru-RU"/>
        </a:p>
      </dgm:t>
    </dgm:pt>
    <dgm:pt modelId="{B7AD580E-4A8A-482B-81DC-56881C045713}" type="pres">
      <dgm:prSet presAssocID="{73460E52-3229-498B-97D0-6982F34750CF}" presName="hierRoot2" presStyleCnt="0"/>
      <dgm:spPr/>
    </dgm:pt>
    <dgm:pt modelId="{8A977206-F9D7-49A4-9E69-F612EBA2F663}" type="pres">
      <dgm:prSet presAssocID="{73460E52-3229-498B-97D0-6982F34750CF}" presName="composite2" presStyleCnt="0"/>
      <dgm:spPr/>
    </dgm:pt>
    <dgm:pt modelId="{69CD085A-8FB4-48A0-ACD2-58F517EBE52B}" type="pres">
      <dgm:prSet presAssocID="{73460E52-3229-498B-97D0-6982F34750CF}" presName="background2" presStyleLbl="node2" presStyleIdx="1" presStyleCnt="3"/>
      <dgm:spPr/>
    </dgm:pt>
    <dgm:pt modelId="{A4150B84-F386-4163-B26F-B02A3AE6E22B}" type="pres">
      <dgm:prSet presAssocID="{73460E52-3229-498B-97D0-6982F34750CF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EA0AAD-D730-4155-AA9F-CFC86B3EC69C}" type="pres">
      <dgm:prSet presAssocID="{73460E52-3229-498B-97D0-6982F34750CF}" presName="hierChild3" presStyleCnt="0"/>
      <dgm:spPr/>
    </dgm:pt>
    <dgm:pt modelId="{F585E52A-47DB-4DB8-9CE4-CA8AD7275E53}" type="pres">
      <dgm:prSet presAssocID="{8C1D19A0-C6E9-4A17-9606-97C41ACD77B9}" presName="Name10" presStyleLbl="parChTrans1D2" presStyleIdx="2" presStyleCnt="3"/>
      <dgm:spPr/>
      <dgm:t>
        <a:bodyPr/>
        <a:lstStyle/>
        <a:p>
          <a:endParaRPr lang="ru-RU"/>
        </a:p>
      </dgm:t>
    </dgm:pt>
    <dgm:pt modelId="{476D0676-67DD-416B-A4D3-B1C30BD4353C}" type="pres">
      <dgm:prSet presAssocID="{254FBB3F-683C-4026-826B-E065B8682756}" presName="hierRoot2" presStyleCnt="0"/>
      <dgm:spPr/>
    </dgm:pt>
    <dgm:pt modelId="{699E84D8-73B4-4BC4-93BC-8E69E029F6A1}" type="pres">
      <dgm:prSet presAssocID="{254FBB3F-683C-4026-826B-E065B8682756}" presName="composite2" presStyleCnt="0"/>
      <dgm:spPr/>
    </dgm:pt>
    <dgm:pt modelId="{7D0BEB68-6719-4D36-BD7E-25C08EB81798}" type="pres">
      <dgm:prSet presAssocID="{254FBB3F-683C-4026-826B-E065B8682756}" presName="background2" presStyleLbl="node2" presStyleIdx="2" presStyleCnt="3"/>
      <dgm:spPr/>
    </dgm:pt>
    <dgm:pt modelId="{0C0D57BA-C9D6-4939-A0E9-4B43FC781EB7}" type="pres">
      <dgm:prSet presAssocID="{254FBB3F-683C-4026-826B-E065B8682756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3D8878-AC17-4732-81B2-0804B76AC364}" type="pres">
      <dgm:prSet presAssocID="{254FBB3F-683C-4026-826B-E065B8682756}" presName="hierChild3" presStyleCnt="0"/>
      <dgm:spPr/>
    </dgm:pt>
  </dgm:ptLst>
  <dgm:cxnLst>
    <dgm:cxn modelId="{5DF04D1D-A25C-463C-A52C-F85C03DD314B}" type="presOf" srcId="{21ABEA82-978E-4DC5-BCB7-431074E79D7E}" destId="{6F2DBD8D-9A9B-4819-B976-FB315E77FCD3}" srcOrd="0" destOrd="0" presId="urn:microsoft.com/office/officeart/2005/8/layout/hierarchy1"/>
    <dgm:cxn modelId="{F62AB1C1-E022-4C71-BE3B-4BF8CA9EBD33}" srcId="{21ABEA82-978E-4DC5-BCB7-431074E79D7E}" destId="{254FBB3F-683C-4026-826B-E065B8682756}" srcOrd="2" destOrd="0" parTransId="{8C1D19A0-C6E9-4A17-9606-97C41ACD77B9}" sibTransId="{DB14B879-5B6D-4044-8653-02D343AFAC4A}"/>
    <dgm:cxn modelId="{075FF0D2-7C43-4076-BD3C-E8BEB86F8D67}" type="presOf" srcId="{254FBB3F-683C-4026-826B-E065B8682756}" destId="{0C0D57BA-C9D6-4939-A0E9-4B43FC781EB7}" srcOrd="0" destOrd="0" presId="urn:microsoft.com/office/officeart/2005/8/layout/hierarchy1"/>
    <dgm:cxn modelId="{B0C40292-06A0-4FED-AAE0-3568C439C5ED}" type="presOf" srcId="{62A1B9F8-21F7-4C07-9019-00AC7F16BD6D}" destId="{34B8CC8D-EB25-44BC-B441-1ECE9A49AB18}" srcOrd="0" destOrd="0" presId="urn:microsoft.com/office/officeart/2005/8/layout/hierarchy1"/>
    <dgm:cxn modelId="{07E51925-4F9F-4B69-AA63-2AB44297961C}" srcId="{21ABEA82-978E-4DC5-BCB7-431074E79D7E}" destId="{73460E52-3229-498B-97D0-6982F34750CF}" srcOrd="1" destOrd="0" parTransId="{62A1B9F8-21F7-4C07-9019-00AC7F16BD6D}" sibTransId="{15B343FF-4599-41A8-B10B-CDF88C55CD7A}"/>
    <dgm:cxn modelId="{BA2011F0-A020-43CE-8F2C-75DA601C4274}" type="presOf" srcId="{35288DCD-4261-43D7-A804-6733CFE0A54A}" destId="{9A7AC09D-204E-48AC-B4F1-67D56444CEB3}" srcOrd="0" destOrd="0" presId="urn:microsoft.com/office/officeart/2005/8/layout/hierarchy1"/>
    <dgm:cxn modelId="{D8D8EA34-219C-4E34-B303-5F6009A441B2}" type="presOf" srcId="{F21AD3ED-84AB-4C9E-99CA-8321E883E9BB}" destId="{CA5BA81B-1AB2-4445-89BE-D4ED88E327E2}" srcOrd="0" destOrd="0" presId="urn:microsoft.com/office/officeart/2005/8/layout/hierarchy1"/>
    <dgm:cxn modelId="{86551D27-3A55-4013-8FDE-B8CFA3BA4F53}" type="presOf" srcId="{F8301A59-EA3E-4B4A-B7CA-B149B78126E5}" destId="{6C92A4AF-4696-4120-A0AA-6C86F871F733}" srcOrd="0" destOrd="0" presId="urn:microsoft.com/office/officeart/2005/8/layout/hierarchy1"/>
    <dgm:cxn modelId="{610BB3B7-3B59-4C0C-8B13-CF95E47F93D6}" type="presOf" srcId="{8C1D19A0-C6E9-4A17-9606-97C41ACD77B9}" destId="{F585E52A-47DB-4DB8-9CE4-CA8AD7275E53}" srcOrd="0" destOrd="0" presId="urn:microsoft.com/office/officeart/2005/8/layout/hierarchy1"/>
    <dgm:cxn modelId="{8413131C-C428-4CB4-B9C7-7ECE91D71119}" srcId="{35288DCD-4261-43D7-A804-6733CFE0A54A}" destId="{21ABEA82-978E-4DC5-BCB7-431074E79D7E}" srcOrd="0" destOrd="0" parTransId="{6A4A324D-584B-4F6F-AA40-65F642CBA2EF}" sibTransId="{4C38A4B6-5063-4651-BB7B-B043BF364CE0}"/>
    <dgm:cxn modelId="{FACB4B00-6EE1-4DB4-901C-F737F05C2E36}" type="presOf" srcId="{73460E52-3229-498B-97D0-6982F34750CF}" destId="{A4150B84-F386-4163-B26F-B02A3AE6E22B}" srcOrd="0" destOrd="0" presId="urn:microsoft.com/office/officeart/2005/8/layout/hierarchy1"/>
    <dgm:cxn modelId="{6678FB39-CA2C-48AB-B5EF-91CE99C683D0}" srcId="{21ABEA82-978E-4DC5-BCB7-431074E79D7E}" destId="{F8301A59-EA3E-4B4A-B7CA-B149B78126E5}" srcOrd="0" destOrd="0" parTransId="{F21AD3ED-84AB-4C9E-99CA-8321E883E9BB}" sibTransId="{3D01D9D8-CDC8-4EF0-82DA-91B432872E3A}"/>
    <dgm:cxn modelId="{AE1552EA-85D3-47AA-B5B5-EE3B2B873FDB}" type="presParOf" srcId="{9A7AC09D-204E-48AC-B4F1-67D56444CEB3}" destId="{6CBF4948-6524-4740-A5A0-E484F128876A}" srcOrd="0" destOrd="0" presId="urn:microsoft.com/office/officeart/2005/8/layout/hierarchy1"/>
    <dgm:cxn modelId="{7C48922F-7F44-432F-9D83-052195ED54A4}" type="presParOf" srcId="{6CBF4948-6524-4740-A5A0-E484F128876A}" destId="{4263B5B4-AEE2-4072-889B-E98000F30B0A}" srcOrd="0" destOrd="0" presId="urn:microsoft.com/office/officeart/2005/8/layout/hierarchy1"/>
    <dgm:cxn modelId="{E8525D69-D713-477F-A70B-F608A8EF2C0C}" type="presParOf" srcId="{4263B5B4-AEE2-4072-889B-E98000F30B0A}" destId="{C79162CA-BE30-48F6-A482-AE584C227F30}" srcOrd="0" destOrd="0" presId="urn:microsoft.com/office/officeart/2005/8/layout/hierarchy1"/>
    <dgm:cxn modelId="{34E3D168-F01E-4ACD-ADC2-9782D3CCED83}" type="presParOf" srcId="{4263B5B4-AEE2-4072-889B-E98000F30B0A}" destId="{6F2DBD8D-9A9B-4819-B976-FB315E77FCD3}" srcOrd="1" destOrd="0" presId="urn:microsoft.com/office/officeart/2005/8/layout/hierarchy1"/>
    <dgm:cxn modelId="{1B04074B-FE53-4BE6-B28E-4BFF4D0CCD73}" type="presParOf" srcId="{6CBF4948-6524-4740-A5A0-E484F128876A}" destId="{1CA6A5C0-2535-4DF3-A872-BBF22FE91F87}" srcOrd="1" destOrd="0" presId="urn:microsoft.com/office/officeart/2005/8/layout/hierarchy1"/>
    <dgm:cxn modelId="{9344C830-C967-4157-973C-5535FA96843E}" type="presParOf" srcId="{1CA6A5C0-2535-4DF3-A872-BBF22FE91F87}" destId="{CA5BA81B-1AB2-4445-89BE-D4ED88E327E2}" srcOrd="0" destOrd="0" presId="urn:microsoft.com/office/officeart/2005/8/layout/hierarchy1"/>
    <dgm:cxn modelId="{16509201-E199-4D31-AB18-F3802501670E}" type="presParOf" srcId="{1CA6A5C0-2535-4DF3-A872-BBF22FE91F87}" destId="{447D6174-A9A4-423A-BF48-0A3B4D6B67C7}" srcOrd="1" destOrd="0" presId="urn:microsoft.com/office/officeart/2005/8/layout/hierarchy1"/>
    <dgm:cxn modelId="{B1E041C4-82AF-44F3-B462-47DF758BC003}" type="presParOf" srcId="{447D6174-A9A4-423A-BF48-0A3B4D6B67C7}" destId="{DAD2AD36-641F-49C7-8D23-7753EB7575A8}" srcOrd="0" destOrd="0" presId="urn:microsoft.com/office/officeart/2005/8/layout/hierarchy1"/>
    <dgm:cxn modelId="{E49D8B7D-3DC9-42DF-8ECC-03F8CEFF52C4}" type="presParOf" srcId="{DAD2AD36-641F-49C7-8D23-7753EB7575A8}" destId="{463F4EBE-FC5E-4F9C-9A23-C89F039FCE8F}" srcOrd="0" destOrd="0" presId="urn:microsoft.com/office/officeart/2005/8/layout/hierarchy1"/>
    <dgm:cxn modelId="{BED9F126-8732-4C8F-BCC8-9035822BA35D}" type="presParOf" srcId="{DAD2AD36-641F-49C7-8D23-7753EB7575A8}" destId="{6C92A4AF-4696-4120-A0AA-6C86F871F733}" srcOrd="1" destOrd="0" presId="urn:microsoft.com/office/officeart/2005/8/layout/hierarchy1"/>
    <dgm:cxn modelId="{478FE2C1-6D1D-49AE-A868-EDA928B44DB3}" type="presParOf" srcId="{447D6174-A9A4-423A-BF48-0A3B4D6B67C7}" destId="{BB205758-1C97-4666-9926-D84BF527EB5D}" srcOrd="1" destOrd="0" presId="urn:microsoft.com/office/officeart/2005/8/layout/hierarchy1"/>
    <dgm:cxn modelId="{CA31D7A3-9644-4B8E-8C5F-9A24AF362D90}" type="presParOf" srcId="{1CA6A5C0-2535-4DF3-A872-BBF22FE91F87}" destId="{34B8CC8D-EB25-44BC-B441-1ECE9A49AB18}" srcOrd="2" destOrd="0" presId="urn:microsoft.com/office/officeart/2005/8/layout/hierarchy1"/>
    <dgm:cxn modelId="{01152C87-C93E-4663-88CD-61B5F20EDF95}" type="presParOf" srcId="{1CA6A5C0-2535-4DF3-A872-BBF22FE91F87}" destId="{B7AD580E-4A8A-482B-81DC-56881C045713}" srcOrd="3" destOrd="0" presId="urn:microsoft.com/office/officeart/2005/8/layout/hierarchy1"/>
    <dgm:cxn modelId="{F44D15AC-4E52-4551-9567-693714B42A6B}" type="presParOf" srcId="{B7AD580E-4A8A-482B-81DC-56881C045713}" destId="{8A977206-F9D7-49A4-9E69-F612EBA2F663}" srcOrd="0" destOrd="0" presId="urn:microsoft.com/office/officeart/2005/8/layout/hierarchy1"/>
    <dgm:cxn modelId="{57DAFA19-483C-4048-8B08-804F22FE8FE8}" type="presParOf" srcId="{8A977206-F9D7-49A4-9E69-F612EBA2F663}" destId="{69CD085A-8FB4-48A0-ACD2-58F517EBE52B}" srcOrd="0" destOrd="0" presId="urn:microsoft.com/office/officeart/2005/8/layout/hierarchy1"/>
    <dgm:cxn modelId="{560E50DF-6A11-4117-973E-8DBA48E3A891}" type="presParOf" srcId="{8A977206-F9D7-49A4-9E69-F612EBA2F663}" destId="{A4150B84-F386-4163-B26F-B02A3AE6E22B}" srcOrd="1" destOrd="0" presId="urn:microsoft.com/office/officeart/2005/8/layout/hierarchy1"/>
    <dgm:cxn modelId="{9FEB48AD-8A5A-4B19-9C92-ABC0C1EF2D40}" type="presParOf" srcId="{B7AD580E-4A8A-482B-81DC-56881C045713}" destId="{E7EA0AAD-D730-4155-AA9F-CFC86B3EC69C}" srcOrd="1" destOrd="0" presId="urn:microsoft.com/office/officeart/2005/8/layout/hierarchy1"/>
    <dgm:cxn modelId="{B192CED3-48AC-4B18-83BF-E740688DCA7E}" type="presParOf" srcId="{1CA6A5C0-2535-4DF3-A872-BBF22FE91F87}" destId="{F585E52A-47DB-4DB8-9CE4-CA8AD7275E53}" srcOrd="4" destOrd="0" presId="urn:microsoft.com/office/officeart/2005/8/layout/hierarchy1"/>
    <dgm:cxn modelId="{C304B09B-F6A1-4CDC-8631-7E1D7EC69EDC}" type="presParOf" srcId="{1CA6A5C0-2535-4DF3-A872-BBF22FE91F87}" destId="{476D0676-67DD-416B-A4D3-B1C30BD4353C}" srcOrd="5" destOrd="0" presId="urn:microsoft.com/office/officeart/2005/8/layout/hierarchy1"/>
    <dgm:cxn modelId="{60394D0C-4CAB-416F-8570-993C651A9FFD}" type="presParOf" srcId="{476D0676-67DD-416B-A4D3-B1C30BD4353C}" destId="{699E84D8-73B4-4BC4-93BC-8E69E029F6A1}" srcOrd="0" destOrd="0" presId="urn:microsoft.com/office/officeart/2005/8/layout/hierarchy1"/>
    <dgm:cxn modelId="{E57CCF3C-7095-4533-8831-57B6B0C2609F}" type="presParOf" srcId="{699E84D8-73B4-4BC4-93BC-8E69E029F6A1}" destId="{7D0BEB68-6719-4D36-BD7E-25C08EB81798}" srcOrd="0" destOrd="0" presId="urn:microsoft.com/office/officeart/2005/8/layout/hierarchy1"/>
    <dgm:cxn modelId="{DDFBF6C6-0B1A-4954-8D79-E59FB7941419}" type="presParOf" srcId="{699E84D8-73B4-4BC4-93BC-8E69E029F6A1}" destId="{0C0D57BA-C9D6-4939-A0E9-4B43FC781EB7}" srcOrd="1" destOrd="0" presId="urn:microsoft.com/office/officeart/2005/8/layout/hierarchy1"/>
    <dgm:cxn modelId="{B6AB26A9-71B7-439D-B38A-15A9FB097687}" type="presParOf" srcId="{476D0676-67DD-416B-A4D3-B1C30BD4353C}" destId="{FC3D8878-AC17-4732-81B2-0804B76AC36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5E52A-47DB-4DB8-9CE4-CA8AD7275E53}">
      <dsp:nvSpPr>
        <dsp:cNvPr id="0" name=""/>
        <dsp:cNvSpPr/>
      </dsp:nvSpPr>
      <dsp:spPr>
        <a:xfrm>
          <a:off x="4186921" y="1947058"/>
          <a:ext cx="2971363" cy="707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1833"/>
              </a:lnTo>
              <a:lnTo>
                <a:pt x="2971363" y="481833"/>
              </a:lnTo>
              <a:lnTo>
                <a:pt x="2971363" y="70704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B8CC8D-EB25-44BC-B441-1ECE9A49AB18}">
      <dsp:nvSpPr>
        <dsp:cNvPr id="0" name=""/>
        <dsp:cNvSpPr/>
      </dsp:nvSpPr>
      <dsp:spPr>
        <a:xfrm>
          <a:off x="4141201" y="1947058"/>
          <a:ext cx="91440" cy="707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704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BA81B-1AB2-4445-89BE-D4ED88E327E2}">
      <dsp:nvSpPr>
        <dsp:cNvPr id="0" name=""/>
        <dsp:cNvSpPr/>
      </dsp:nvSpPr>
      <dsp:spPr>
        <a:xfrm>
          <a:off x="1215557" y="1947058"/>
          <a:ext cx="2971363" cy="707049"/>
        </a:xfrm>
        <a:custGeom>
          <a:avLst/>
          <a:gdLst/>
          <a:ahLst/>
          <a:cxnLst/>
          <a:rect l="0" t="0" r="0" b="0"/>
          <a:pathLst>
            <a:path>
              <a:moveTo>
                <a:pt x="2971363" y="0"/>
              </a:moveTo>
              <a:lnTo>
                <a:pt x="2971363" y="481833"/>
              </a:lnTo>
              <a:lnTo>
                <a:pt x="0" y="481833"/>
              </a:lnTo>
              <a:lnTo>
                <a:pt x="0" y="70704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162CA-BE30-48F6-A482-AE584C227F30}">
      <dsp:nvSpPr>
        <dsp:cNvPr id="0" name=""/>
        <dsp:cNvSpPr/>
      </dsp:nvSpPr>
      <dsp:spPr>
        <a:xfrm>
          <a:off x="2971363" y="403300"/>
          <a:ext cx="2431115" cy="1543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DBD8D-9A9B-4819-B976-FB315E77FCD3}">
      <dsp:nvSpPr>
        <dsp:cNvPr id="0" name=""/>
        <dsp:cNvSpPr/>
      </dsp:nvSpPr>
      <dsp:spPr>
        <a:xfrm>
          <a:off x="3241487" y="659917"/>
          <a:ext cx="2431115" cy="1543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Задачи</a:t>
          </a:r>
          <a:endParaRPr lang="ru-RU" sz="2100" b="1" kern="1200" dirty="0"/>
        </a:p>
      </dsp:txBody>
      <dsp:txXfrm>
        <a:off x="3286702" y="705132"/>
        <a:ext cx="2340685" cy="1453328"/>
      </dsp:txXfrm>
    </dsp:sp>
    <dsp:sp modelId="{463F4EBE-FC5E-4F9C-9A23-C89F039FCE8F}">
      <dsp:nvSpPr>
        <dsp:cNvPr id="0" name=""/>
        <dsp:cNvSpPr/>
      </dsp:nvSpPr>
      <dsp:spPr>
        <a:xfrm>
          <a:off x="0" y="2654107"/>
          <a:ext cx="2431115" cy="1543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2A4AF-4696-4120-A0AA-6C86F871F733}">
      <dsp:nvSpPr>
        <dsp:cNvPr id="0" name=""/>
        <dsp:cNvSpPr/>
      </dsp:nvSpPr>
      <dsp:spPr>
        <a:xfrm>
          <a:off x="270123" y="2910725"/>
          <a:ext cx="2431115" cy="1543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solidFill>
                <a:srgbClr val="000000"/>
              </a:solidFill>
              <a:effectLst/>
              <a:latin typeface="Times New Roman"/>
              <a:ea typeface="Times New Roman"/>
              <a:cs typeface="Times New Roman"/>
            </a:rPr>
            <a:t>Оздоровительные </a:t>
          </a:r>
          <a:endParaRPr lang="ru-RU" sz="2100" b="1" kern="1200" dirty="0"/>
        </a:p>
      </dsp:txBody>
      <dsp:txXfrm>
        <a:off x="315338" y="2955940"/>
        <a:ext cx="2340685" cy="1453328"/>
      </dsp:txXfrm>
    </dsp:sp>
    <dsp:sp modelId="{69CD085A-8FB4-48A0-ACD2-58F517EBE52B}">
      <dsp:nvSpPr>
        <dsp:cNvPr id="0" name=""/>
        <dsp:cNvSpPr/>
      </dsp:nvSpPr>
      <dsp:spPr>
        <a:xfrm>
          <a:off x="2971363" y="2654107"/>
          <a:ext cx="2431115" cy="1543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50B84-F386-4163-B26F-B02A3AE6E22B}">
      <dsp:nvSpPr>
        <dsp:cNvPr id="0" name=""/>
        <dsp:cNvSpPr/>
      </dsp:nvSpPr>
      <dsp:spPr>
        <a:xfrm>
          <a:off x="3241487" y="2910725"/>
          <a:ext cx="2431115" cy="1543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effectLst/>
              <a:latin typeface="Times New Roman"/>
              <a:ea typeface="Times New Roman"/>
              <a:cs typeface="Times New Roman"/>
            </a:rPr>
            <a:t>Образовательные </a:t>
          </a:r>
          <a:endParaRPr lang="ru-RU" sz="2100" kern="1200" dirty="0"/>
        </a:p>
      </dsp:txBody>
      <dsp:txXfrm>
        <a:off x="3286702" y="2955940"/>
        <a:ext cx="2340685" cy="1453328"/>
      </dsp:txXfrm>
    </dsp:sp>
    <dsp:sp modelId="{7D0BEB68-6719-4D36-BD7E-25C08EB81798}">
      <dsp:nvSpPr>
        <dsp:cNvPr id="0" name=""/>
        <dsp:cNvSpPr/>
      </dsp:nvSpPr>
      <dsp:spPr>
        <a:xfrm>
          <a:off x="5942726" y="2654107"/>
          <a:ext cx="2431115" cy="1543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D57BA-C9D6-4939-A0E9-4B43FC781EB7}">
      <dsp:nvSpPr>
        <dsp:cNvPr id="0" name=""/>
        <dsp:cNvSpPr/>
      </dsp:nvSpPr>
      <dsp:spPr>
        <a:xfrm>
          <a:off x="6212850" y="2910725"/>
          <a:ext cx="2431115" cy="1543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effectLst/>
              <a:latin typeface="Times New Roman"/>
              <a:ea typeface="Times New Roman"/>
              <a:cs typeface="Times New Roman"/>
            </a:rPr>
            <a:t>Воспитательные </a:t>
          </a:r>
          <a:endParaRPr lang="ru-RU" sz="2100" kern="1200" dirty="0"/>
        </a:p>
      </dsp:txBody>
      <dsp:txXfrm>
        <a:off x="6258065" y="2955940"/>
        <a:ext cx="2340685" cy="1453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B6D1F-DEB0-4E2D-83CE-734CCCF962D3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BC452-49DC-4B93-A623-A108FEF185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650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 </a:t>
            </a:r>
          </a:p>
          <a:p>
            <a:endParaRPr lang="ru-RU" sz="1200" dirty="0" smtClean="0"/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BC452-49DC-4B93-A623-A108FEF185F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922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endParaRPr lang="ru-RU" sz="105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BC452-49DC-4B93-A623-A108FEF185F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92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5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BC452-49DC-4B93-A623-A108FEF185F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522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ru-RU" sz="105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BC452-49DC-4B93-A623-A108FEF185F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276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 </a:t>
            </a:r>
            <a:endParaRPr lang="ru-RU" sz="900" dirty="0">
              <a:effectLst/>
              <a:latin typeface="Arial CYR"/>
              <a:ea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BC452-49DC-4B93-A623-A108FEF185F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142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/>
            <a:r>
              <a:rPr lang="ru-RU" sz="1200" dirty="0" smtClean="0">
                <a:effectLst/>
                <a:latin typeface="Times New Roman"/>
                <a:ea typeface="Times New Roman"/>
              </a:rPr>
              <a:t> </a:t>
            </a:r>
            <a:endParaRPr lang="ru-RU" sz="900" dirty="0">
              <a:effectLst/>
              <a:latin typeface="Arial CYR"/>
              <a:ea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BC452-49DC-4B93-A623-A108FEF185F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016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ru-RU" sz="105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BC452-49DC-4B93-A623-A108FEF185F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625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dirty="0" smtClean="0">
                <a:effectLst/>
                <a:latin typeface="Times New Roman"/>
                <a:ea typeface="Times New Roman"/>
              </a:rPr>
              <a:t> </a:t>
            </a:r>
            <a:endParaRPr lang="ru-RU" sz="900" dirty="0">
              <a:effectLst/>
              <a:latin typeface="Arial CYR"/>
              <a:ea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BC452-49DC-4B93-A623-A108FEF185F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744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ru-RU" sz="105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BC452-49DC-4B93-A623-A108FEF185F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137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15000"/>
              </a:lnSpc>
              <a:spcAft>
                <a:spcPts val="0"/>
              </a:spcAft>
              <a:buFont typeface="+mj-lt"/>
              <a:buNone/>
              <a:tabLst>
                <a:tab pos="318770" algn="l"/>
              </a:tabLst>
            </a:pP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 marL="449580" algn="r">
              <a:lnSpc>
                <a:spcPct val="115000"/>
              </a:lnSpc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4800" algn="l"/>
              </a:tabLst>
            </a:pPr>
            <a:r>
              <a:rPr lang="ru-RU" sz="1200" i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Из гистограммы видно, что количество детей, имеющих оценку «</a:t>
            </a:r>
            <a:r>
              <a:rPr lang="ru-RU" sz="1200" i="1" dirty="0" smtClean="0">
                <a:effectLst/>
                <a:latin typeface="Times New Roman"/>
                <a:ea typeface="Times New Roman"/>
                <a:cs typeface="Times New Roman"/>
              </a:rPr>
              <a:t>удовлетворительно», </a:t>
            </a: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за последние 3 года менее 10%, качество знаний – выше 90%.  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Font typeface="+mj-lt"/>
              <a:buNone/>
              <a:tabLst>
                <a:tab pos="318770" algn="l"/>
              </a:tabLst>
            </a:pP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5.</a:t>
            </a:r>
            <a:r>
              <a:rPr lang="ru-RU" sz="1200" baseline="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 Добиваюсь 100% присутствия детей на уроке. </a:t>
            </a:r>
            <a:r>
              <a:rPr lang="ru-RU" sz="1200" i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105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BC452-49DC-4B93-A623-A108FEF185F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688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591050" algn="l"/>
              </a:tabLst>
            </a:pPr>
            <a:r>
              <a:rPr lang="ru-RU" sz="1200" b="1" smtClean="0"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05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BC452-49DC-4B93-A623-A108FEF185F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293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BC452-49DC-4B93-A623-A108FEF185F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07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05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BC452-49DC-4B93-A623-A108FEF185F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55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endParaRPr lang="ru-RU" sz="105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BC452-49DC-4B93-A623-A108FEF185F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976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ru-RU" sz="105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BC452-49DC-4B93-A623-A108FEF185F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538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ru-RU" sz="9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BC452-49DC-4B93-A623-A108FEF185F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46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ru-RU" sz="9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BC452-49DC-4B93-A623-A108FEF185F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46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ru-RU" sz="9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BC452-49DC-4B93-A623-A108FEF185F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46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ru-RU" sz="9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BC452-49DC-4B93-A623-A108FEF185F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46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0502-454E-41CB-9BB7-0C3B41C4BA53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C38B-F1C8-4BD9-91B6-DD1C5A1334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0502-454E-41CB-9BB7-0C3B41C4BA53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C38B-F1C8-4BD9-91B6-DD1C5A133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0502-454E-41CB-9BB7-0C3B41C4BA53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C38B-F1C8-4BD9-91B6-DD1C5A133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0502-454E-41CB-9BB7-0C3B41C4BA53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C38B-F1C8-4BD9-91B6-DD1C5A1334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0502-454E-41CB-9BB7-0C3B41C4BA53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C38B-F1C8-4BD9-91B6-DD1C5A133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0502-454E-41CB-9BB7-0C3B41C4BA53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C38B-F1C8-4BD9-91B6-DD1C5A1334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0502-454E-41CB-9BB7-0C3B41C4BA53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C38B-F1C8-4BD9-91B6-DD1C5A1334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0502-454E-41CB-9BB7-0C3B41C4BA53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C38B-F1C8-4BD9-91B6-DD1C5A133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0502-454E-41CB-9BB7-0C3B41C4BA53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C38B-F1C8-4BD9-91B6-DD1C5A133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0502-454E-41CB-9BB7-0C3B41C4BA53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C38B-F1C8-4BD9-91B6-DD1C5A133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0502-454E-41CB-9BB7-0C3B41C4BA53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C38B-F1C8-4BD9-91B6-DD1C5A1334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6440502-454E-41CB-9BB7-0C3B41C4BA53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F6C38B-F1C8-4BD9-91B6-DD1C5A133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Автор: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i="1" dirty="0" smtClean="0">
                <a:solidFill>
                  <a:srgbClr val="0070C0"/>
                </a:solidFill>
              </a:rPr>
              <a:t>Учитель физкультуры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>
                <a:solidFill>
                  <a:srgbClr val="002060"/>
                </a:solidFill>
              </a:rPr>
              <a:t>Место работы</a:t>
            </a:r>
            <a:r>
              <a:rPr lang="ru-RU" sz="2400" dirty="0" smtClean="0">
                <a:solidFill>
                  <a:srgbClr val="002060"/>
                </a:solidFill>
              </a:rPr>
              <a:t>: </a:t>
            </a:r>
            <a:r>
              <a:rPr lang="ru-RU" sz="2400" i="1" dirty="0" smtClean="0">
                <a:solidFill>
                  <a:srgbClr val="0070C0"/>
                </a:solidFill>
              </a:rPr>
              <a:t>МАОУ </a:t>
            </a:r>
            <a:r>
              <a:rPr lang="ru-RU" sz="2400" i="1" dirty="0">
                <a:solidFill>
                  <a:srgbClr val="0070C0"/>
                </a:solidFill>
              </a:rPr>
              <a:t>Новоселезневская СОШ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i="1" dirty="0">
                <a:solidFill>
                  <a:srgbClr val="0070C0"/>
                </a:solidFill>
              </a:rPr>
              <a:t>филиал Ильинская </a:t>
            </a:r>
            <a:r>
              <a:rPr lang="ru-RU" sz="2400" i="1" dirty="0" smtClean="0">
                <a:solidFill>
                  <a:srgbClr val="0070C0"/>
                </a:solidFill>
              </a:rPr>
              <a:t>СОШ</a:t>
            </a:r>
            <a:endParaRPr lang="ru-RU" sz="2400" i="1" dirty="0">
              <a:solidFill>
                <a:srgbClr val="0070C0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" y="4797152"/>
            <a:ext cx="9144000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Кныш Елена Владимировна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495589"/>
            <a:ext cx="2777855" cy="300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02297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Метод круговой тренировки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39552" y="1556792"/>
            <a:ext cx="5976664" cy="50405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Преимущества: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7922" y="2060848"/>
            <a:ext cx="6782390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Позволяет избежать монотонности урока.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7922" y="2420888"/>
            <a:ext cx="829455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Позволяет большому количеству учащихся упражняться одновременно и самостоятельно, используя максимальное количество инвентаря и оборудования.</a:t>
            </a:r>
            <a:endParaRPr lang="ru-RU" sz="1400" b="1" dirty="0">
              <a:solidFill>
                <a:schemeClr val="bg2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776" y="3429248"/>
            <a:ext cx="8280703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Быстрая смена физических упражнений дает возможность получить физическую нагрузку на все мышечные группы и избежать при этом местного утомления.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7922" y="4365104"/>
            <a:ext cx="829455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В урок включаются простые и доступные упражнения, не требующие сложного оборудования и инвентаря.</a:t>
            </a:r>
            <a:endParaRPr lang="ru-RU" sz="1400" b="1" dirty="0">
              <a:solidFill>
                <a:schemeClr val="bg2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776" y="5087429"/>
            <a:ext cx="828070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Этот метод позволяет учащимся регулярно проверять свои физические возможности.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7921" y="5775908"/>
            <a:ext cx="8294557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Урок отличается высокой моторной плотностью.</a:t>
            </a:r>
            <a:endParaRPr lang="ru-RU" sz="1400" b="1" dirty="0">
              <a:solidFill>
                <a:schemeClr val="bg2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987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0880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Теоретическая база опыта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5085184"/>
            <a:ext cx="8280920" cy="1584176"/>
          </a:xfrm>
        </p:spPr>
        <p:txBody>
          <a:bodyPr>
            <a:no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руговая тренировка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- это наиболее прогрессивная организационно-методическая форма занятий, направленная на </a:t>
            </a:r>
            <a:r>
              <a:rPr lang="ru-RU" sz="1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закрепление и совершенствование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двигательных умений и навыков, развитие двигательных качеств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 это поточное, последовательное выполнение комплекса физических упражнений.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652" y="1412776"/>
            <a:ext cx="5128865" cy="34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36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88640"/>
            <a:ext cx="8136904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Размечая станции, нужно учитывать, что </a:t>
            </a:r>
            <a:endParaRPr lang="ru-RU" sz="3200" b="1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9516" y="1361123"/>
            <a:ext cx="4528740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идти следует от простого к сложному; </a:t>
            </a:r>
            <a:endParaRPr lang="ru-RU" sz="14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988840"/>
            <a:ext cx="8136904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нужно чередовать работу одних мышечных групп с отдыхом других; </a:t>
            </a:r>
            <a:endParaRPr lang="ru-RU" sz="14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490129"/>
            <a:ext cx="813690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после сложного и тяжелого упражнения давать более легкое, способствующее восстановлению сил, успокаивающее дыхание; </a:t>
            </a:r>
            <a:endParaRPr lang="ru-RU" sz="14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284984"/>
            <a:ext cx="813690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для выполнения упражнений целесообразно использовать снаряды, находящиеся в зале, причем так, чтобы не передвигать их далеко; </a:t>
            </a:r>
            <a:endParaRPr lang="ru-RU" sz="14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4357694"/>
            <a:ext cx="828092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комплексы упражнений составляются с учётом </a:t>
            </a: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физической подготовленности класса, полового состава класса, возраста.</a:t>
            </a:r>
            <a:endParaRPr lang="ru-RU" sz="14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023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85728"/>
            <a:ext cx="7603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«Круговую тренировку» можно планировать 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843808" y="2996952"/>
            <a:ext cx="3528392" cy="11521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</a:t>
            </a:r>
            <a:r>
              <a:rPr lang="ru-RU" sz="2000" b="1" dirty="0" smtClean="0"/>
              <a:t> основной части урока</a:t>
            </a:r>
            <a:endParaRPr lang="ru-RU" sz="2000" b="1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5148064" y="4725144"/>
            <a:ext cx="3528392" cy="11521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</a:t>
            </a:r>
            <a:r>
              <a:rPr lang="ru-RU" sz="2000" b="1" dirty="0" smtClean="0"/>
              <a:t> заключительной части урока</a:t>
            </a:r>
            <a:endParaRPr lang="ru-RU" sz="2000" b="1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611560" y="1268760"/>
            <a:ext cx="3528392" cy="11521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подготовительной части урока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4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Круговая тренировка</a:t>
            </a:r>
            <a:b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направлена на: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11560" y="1988840"/>
            <a:ext cx="3346704" cy="639762"/>
          </a:xfrm>
        </p:spPr>
        <p:txBody>
          <a:bodyPr/>
          <a:lstStyle/>
          <a:p>
            <a:r>
              <a:rPr lang="ru-RU" dirty="0" smtClean="0"/>
              <a:t>развитие физических качеств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755576" y="3212976"/>
            <a:ext cx="3346704" cy="2743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/>
              <a:t>силы</a:t>
            </a:r>
          </a:p>
          <a:p>
            <a:pPr marL="45720" indent="0">
              <a:buNone/>
            </a:pPr>
            <a:r>
              <a:rPr lang="ru-RU" sz="2400" dirty="0" smtClean="0"/>
              <a:t>быстроты</a:t>
            </a:r>
          </a:p>
          <a:p>
            <a:pPr marL="45720" indent="0">
              <a:buNone/>
            </a:pPr>
            <a:r>
              <a:rPr lang="ru-RU" sz="2400" dirty="0" smtClean="0"/>
              <a:t>выносливости</a:t>
            </a:r>
          </a:p>
          <a:p>
            <a:pPr marL="45720" indent="0">
              <a:buNone/>
            </a:pPr>
            <a:r>
              <a:rPr lang="ru-RU" sz="2400" dirty="0" smtClean="0"/>
              <a:t>гибкости</a:t>
            </a:r>
          </a:p>
          <a:p>
            <a:pPr marL="45720" indent="0">
              <a:buNone/>
            </a:pPr>
            <a:r>
              <a:rPr lang="ru-RU" sz="2400" dirty="0" smtClean="0"/>
              <a:t>ловкости</a:t>
            </a:r>
            <a:endParaRPr lang="ru-RU" sz="24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076056" y="1916832"/>
            <a:ext cx="3346704" cy="1071810"/>
          </a:xfrm>
        </p:spPr>
        <p:txBody>
          <a:bodyPr/>
          <a:lstStyle/>
          <a:p>
            <a:r>
              <a:rPr lang="ru-RU" dirty="0" smtClean="0"/>
              <a:t>совершенствование двигательных навыков на уроках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5148064" y="3284984"/>
            <a:ext cx="3346704" cy="2743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/>
              <a:t>лёгкой атлетики</a:t>
            </a:r>
          </a:p>
          <a:p>
            <a:pPr marL="45720" indent="0">
              <a:buNone/>
            </a:pPr>
            <a:r>
              <a:rPr lang="ru-RU" sz="2400" dirty="0" smtClean="0"/>
              <a:t>спортивных игр</a:t>
            </a:r>
          </a:p>
          <a:p>
            <a:pPr marL="45720" indent="0">
              <a:buNone/>
            </a:pPr>
            <a:r>
              <a:rPr lang="ru-RU" sz="2400" dirty="0" smtClean="0"/>
              <a:t>лыжной подготовки</a:t>
            </a:r>
          </a:p>
          <a:p>
            <a:pPr marL="45720" indent="0">
              <a:buNone/>
            </a:pPr>
            <a:r>
              <a:rPr lang="ru-RU" sz="2400" dirty="0" smtClean="0"/>
              <a:t>гимнастики</a:t>
            </a:r>
            <a:endParaRPr lang="ru-RU" sz="24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267744" y="1412776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084168" y="1412776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3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uiExpand="1" build="p"/>
      <p:bldP spid="8" grpId="0" build="p"/>
      <p:bldP spid="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Комплекс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«круговой тренировки»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развитие силовых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качеств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 descr="1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09" y="1268760"/>
            <a:ext cx="2140631" cy="136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262" y="1268760"/>
            <a:ext cx="2038657" cy="136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016" y="1382995"/>
            <a:ext cx="2010633" cy="1469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36" y="3428999"/>
            <a:ext cx="1997844" cy="140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323" y="4939758"/>
            <a:ext cx="1718193" cy="1562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262" y="5125604"/>
            <a:ext cx="2399794" cy="1327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30" y="4797150"/>
            <a:ext cx="1996324" cy="158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1755716" cy="14380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трелка вправо с вырезом 2"/>
          <p:cNvSpPr/>
          <p:nvPr/>
        </p:nvSpPr>
        <p:spPr>
          <a:xfrm rot="21130978">
            <a:off x="3134258" y="1676233"/>
            <a:ext cx="576064" cy="12115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с вырезом 13"/>
          <p:cNvSpPr/>
          <p:nvPr/>
        </p:nvSpPr>
        <p:spPr>
          <a:xfrm rot="17915440">
            <a:off x="750007" y="2731778"/>
            <a:ext cx="576064" cy="12115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с вырезом 14"/>
          <p:cNvSpPr/>
          <p:nvPr/>
        </p:nvSpPr>
        <p:spPr>
          <a:xfrm rot="979862">
            <a:off x="5679448" y="1736812"/>
            <a:ext cx="576064" cy="12115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с вырезом 15"/>
          <p:cNvSpPr/>
          <p:nvPr/>
        </p:nvSpPr>
        <p:spPr>
          <a:xfrm rot="12011931">
            <a:off x="2641454" y="5856740"/>
            <a:ext cx="576064" cy="12115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с вырезом 16"/>
          <p:cNvSpPr/>
          <p:nvPr/>
        </p:nvSpPr>
        <p:spPr>
          <a:xfrm rot="9900414">
            <a:off x="5677132" y="6013045"/>
            <a:ext cx="576064" cy="12115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с вырезом 18"/>
          <p:cNvSpPr/>
          <p:nvPr/>
        </p:nvSpPr>
        <p:spPr>
          <a:xfrm rot="3311505">
            <a:off x="7802459" y="3045992"/>
            <a:ext cx="576064" cy="12115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с вырезом 19"/>
          <p:cNvSpPr/>
          <p:nvPr/>
        </p:nvSpPr>
        <p:spPr>
          <a:xfrm rot="7420820">
            <a:off x="7668342" y="4791746"/>
            <a:ext cx="576064" cy="12115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с вырезом 20"/>
          <p:cNvSpPr/>
          <p:nvPr/>
        </p:nvSpPr>
        <p:spPr>
          <a:xfrm rot="14314332">
            <a:off x="558977" y="4442118"/>
            <a:ext cx="576064" cy="12115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56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0960" cy="107157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Комплекс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«круговой тренировки»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по волейболу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 descr="C:\Documents and Settings\Учитель\Рабочий стол\22-krugovaja-trenirovka-chast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71" y="1500174"/>
            <a:ext cx="8477309" cy="5143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069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33284061"/>
              </p:ext>
            </p:extLst>
          </p:nvPr>
        </p:nvGraphicFramePr>
        <p:xfrm>
          <a:off x="395536" y="692696"/>
          <a:ext cx="8501122" cy="5784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165724" y="188640"/>
            <a:ext cx="15167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i="1" dirty="0"/>
              <a:t>Диаграмма </a:t>
            </a:r>
            <a:r>
              <a:rPr lang="ru-RU" sz="1400" i="1" dirty="0" smtClean="0"/>
              <a:t>№1</a:t>
            </a:r>
            <a:endParaRPr lang="ru-RU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92904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Результативность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24744"/>
            <a:ext cx="8640960" cy="1008112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Анализ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тестирования позволяет мне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проследить как изменяются, результаты принятых нормативов. </a:t>
            </a:r>
          </a:p>
          <a:p>
            <a:pPr marL="0" lvl="0" indent="0" algn="r">
              <a:lnSpc>
                <a:spcPct val="115000"/>
              </a:lnSpc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sz="1800" b="1" i="1" dirty="0" smtClean="0">
                <a:solidFill>
                  <a:srgbClr val="4E67C8">
                    <a:lumMod val="75000"/>
                  </a:srgbClr>
                </a:solidFill>
                <a:latin typeface="Times New Roman"/>
                <a:ea typeface="Times New Roman"/>
                <a:cs typeface="Times New Roman"/>
              </a:rPr>
              <a:t>Диаграмма </a:t>
            </a:r>
            <a:r>
              <a:rPr lang="ru-RU" sz="1800" b="1" i="1" dirty="0">
                <a:solidFill>
                  <a:srgbClr val="4E67C8">
                    <a:lumMod val="75000"/>
                  </a:srgbClr>
                </a:solidFill>
                <a:latin typeface="Times New Roman"/>
                <a:ea typeface="Times New Roman"/>
                <a:cs typeface="Times New Roman"/>
              </a:rPr>
              <a:t>№1</a:t>
            </a:r>
            <a:endParaRPr lang="ru-RU" sz="23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44825"/>
            <a:ext cx="8640960" cy="47525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75718" y="1537048"/>
            <a:ext cx="15167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i="1" dirty="0"/>
              <a:t>Диаграмма </a:t>
            </a:r>
            <a:r>
              <a:rPr lang="ru-RU" sz="1400" i="1" dirty="0" smtClean="0"/>
              <a:t>№2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329307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6228184" y="764704"/>
            <a:ext cx="1677293" cy="503237"/>
          </a:xfrm>
        </p:spPr>
        <p:txBody>
          <a:bodyPr>
            <a:normAutofit/>
          </a:bodyPr>
          <a:lstStyle/>
          <a:p>
            <a:pPr marL="4572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i="1" dirty="0">
                <a:latin typeface="Times New Roman" pitchFamily="18" charset="0"/>
                <a:ea typeface="Times New Roman"/>
                <a:cs typeface="Times New Roman" pitchFamily="18" charset="0"/>
              </a:rPr>
              <a:t>Диаграмма  </a:t>
            </a:r>
            <a:r>
              <a:rPr lang="ru-RU" sz="16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№ 3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1907704" y="1052736"/>
            <a:ext cx="4320480" cy="720080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Качество знаний учащихся по физкультуре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(в процентах от общего количества детей)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861769"/>
              </p:ext>
            </p:extLst>
          </p:nvPr>
        </p:nvGraphicFramePr>
        <p:xfrm>
          <a:off x="395536" y="1916833"/>
          <a:ext cx="799288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6" y="11663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Добиваюсь 100% успеваемости и высокого уровня качества знаний по предмету</a:t>
            </a:r>
            <a:r>
              <a:rPr lang="ru-RU" sz="2400" b="1" i="1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730730"/>
            <a:ext cx="6678488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318770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Добиваюсь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100% присутствия детей на уроке. 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34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620688"/>
            <a:ext cx="8786874" cy="5544616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48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</a:br>
            <a:r>
              <a:rPr lang="ru-RU" sz="48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Применение  </a:t>
            </a:r>
            <a:r>
              <a:rPr lang="ru-RU" sz="48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метода </a:t>
            </a:r>
            <a:r>
              <a:rPr lang="ru-RU" sz="48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48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</a:br>
            <a:r>
              <a:rPr lang="ru-RU" sz="48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круговой </a:t>
            </a:r>
            <a:r>
              <a:rPr lang="ru-RU" sz="48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тренировки </a:t>
            </a:r>
            <a:r>
              <a:rPr lang="ru-RU" sz="48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48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</a:br>
            <a:r>
              <a:rPr lang="ru-RU" sz="48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на </a:t>
            </a:r>
            <a:r>
              <a:rPr lang="ru-RU" sz="48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уроках </a:t>
            </a:r>
            <a:r>
              <a:rPr lang="ru-RU" sz="48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48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</a:br>
            <a:r>
              <a:rPr lang="ru-RU" sz="48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физической </a:t>
            </a:r>
            <a:r>
              <a:rPr lang="ru-RU" sz="48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культуры </a:t>
            </a:r>
            <a:r>
              <a:rPr lang="ru-RU" sz="48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– </a:t>
            </a:r>
            <a:br>
              <a:rPr lang="ru-RU" sz="48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</a:br>
            <a:r>
              <a:rPr lang="ru-RU" sz="48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путь к значку ГТО 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48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512511" cy="523436"/>
          </a:xfrm>
        </p:spPr>
        <p:txBody>
          <a:bodyPr/>
          <a:lstStyle/>
          <a:p>
            <a:pPr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Фоторепортаж с уроков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DSC_0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3522756"/>
            <a:ext cx="5929322" cy="3335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_02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2984"/>
            <a:ext cx="5000628" cy="2812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764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 lnSpcReduction="10000"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33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Вывод </a:t>
            </a:r>
            <a:endParaRPr lang="ru-RU" sz="18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Проведённый анализ результатов педагогической деятельности позволяет сделать вывод об эффективности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выбранного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мною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метода. 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Уроки по круговой тренировке являются очень эффективными: 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обеспечивают оптимальный уровень нагрузки, адекватный физическому состоянию учащегося, что способствует положительной динамике показателей физической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подготовленности;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воспитывают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устойчивый интерес учащихся к уроку физической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культуры;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решают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вопросы оздоровительной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направленности;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помогают учащимся подготовится к сдаче норм ГТО.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301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692696"/>
            <a:ext cx="8208912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5400" dirty="0" smtClean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endParaRPr lang="ru-RU" sz="5400" dirty="0" smtClean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3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Актуальность проблемы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8"/>
            <a:ext cx="8424936" cy="511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Tx/>
              <a:buChar char="-"/>
            </a:pPr>
            <a:r>
              <a:rPr lang="ru-RU" sz="3200" b="1" dirty="0" smtClean="0">
                <a:effectLst/>
                <a:latin typeface="Times New Roman"/>
                <a:ea typeface="Times New Roman"/>
                <a:cs typeface="Times New Roman"/>
              </a:rPr>
              <a:t> возрастание гиподинамии школьников, обусловленное дальнейшей интенсификацией их умственного труда, </a:t>
            </a:r>
          </a:p>
          <a:p>
            <a:pPr marL="342900" indent="-342900">
              <a:lnSpc>
                <a:spcPct val="115000"/>
              </a:lnSpc>
            </a:pPr>
            <a:r>
              <a:rPr lang="ru-RU" sz="3200" b="1" dirty="0" smtClean="0">
                <a:effectLst/>
                <a:latin typeface="Times New Roman"/>
                <a:ea typeface="Times New Roman"/>
                <a:cs typeface="Times New Roman"/>
              </a:rPr>
              <a:t>    с одной стороны, и снижение двигательной активности – с другой;</a:t>
            </a:r>
          </a:p>
          <a:p>
            <a:pPr>
              <a:lnSpc>
                <a:spcPct val="115000"/>
              </a:lnSpc>
            </a:pPr>
            <a:endParaRPr lang="ru-RU" sz="3200" b="1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342900" indent="-342900">
              <a:lnSpc>
                <a:spcPct val="115000"/>
              </a:lnSpc>
              <a:buFontTx/>
              <a:buChar char="-"/>
            </a:pPr>
            <a:r>
              <a:rPr lang="ru-RU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b="1" dirty="0" smtClean="0">
                <a:latin typeface="Times New Roman"/>
                <a:ea typeface="Times New Roman"/>
                <a:cs typeface="Times New Roman"/>
              </a:rPr>
              <a:t>подготовка учащихся к сдаче норм ГТО. </a:t>
            </a:r>
            <a:endParaRPr lang="ru-RU" sz="3200" b="1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</a:b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215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7" cy="936104"/>
          </a:xfrm>
        </p:spPr>
        <p:txBody>
          <a:bodyPr/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400" dirty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Ведущая педагогическая </a:t>
            </a:r>
            <a:r>
              <a:rPr lang="ru-RU" sz="44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идея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59" y="1700808"/>
            <a:ext cx="7920880" cy="3528392"/>
          </a:xfrm>
        </p:spPr>
        <p:txBody>
          <a:bodyPr>
            <a:normAutofit/>
          </a:bodyPr>
          <a:lstStyle/>
          <a:p>
            <a:pPr indent="449580" algn="l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Arial CYR"/>
              </a:rPr>
              <a:t>Использование  метода круговой тренировки, благодаря  достижению высокой моторной плотности урока, способствует не только совершенствованию двигательных навыков и физических качеств, но и повышает их устойчивость.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669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1748" y="509642"/>
            <a:ext cx="6512511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Новизна опыта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340768"/>
            <a:ext cx="8643998" cy="384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даптирую   разработки и рекомендации </a:t>
            </a:r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И. А. Гуревича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автора книг о круговой тренировке,</a:t>
            </a:r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 опыт учителей физкультуры, опубликованный в журнале «Физическая культура в школе» и сети «Интернет» к условиям сельской школы.</a:t>
            </a:r>
            <a:endParaRPr lang="ru-RU" sz="3200" b="1" dirty="0" smtClean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773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86808" cy="100013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Цель работы</a:t>
            </a:r>
            <a:r>
              <a:rPr lang="ru-RU" sz="2800" dirty="0" smtClean="0"/>
              <a:t>: </a:t>
            </a:r>
            <a:r>
              <a:rPr lang="ru-RU" sz="2800" b="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создание </a:t>
            </a:r>
            <a:r>
              <a:rPr lang="ru-RU" sz="2800" b="0" dirty="0">
                <a:solidFill>
                  <a:schemeClr val="accent2">
                    <a:lumMod val="50000"/>
                  </a:schemeClr>
                </a:solidFill>
                <a:effectLst/>
              </a:rPr>
              <a:t>условий для улучшения физического развития и физического состояния учащихся</a:t>
            </a:r>
            <a:r>
              <a:rPr lang="ru-RU" sz="2800" b="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.</a:t>
            </a:r>
            <a:endParaRPr lang="ru-RU" sz="2800" b="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3"/>
          </p:nvPr>
        </p:nvGraphicFramePr>
        <p:xfrm>
          <a:off x="285720" y="1571612"/>
          <a:ext cx="864396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644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7016" y="404665"/>
            <a:ext cx="8712968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i="1" dirty="0" smtClean="0">
                <a:solidFill>
                  <a:schemeClr val="accent1"/>
                </a:solidFill>
                <a:effectLst/>
                <a:latin typeface="Times New Roman"/>
                <a:ea typeface="Times New Roman"/>
                <a:cs typeface="Times New Roman"/>
              </a:rPr>
              <a:t>Оздоровительные задачи:</a:t>
            </a:r>
            <a:r>
              <a:rPr lang="ru-RU" sz="28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sz="3600" b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340768"/>
            <a:ext cx="8321578" cy="4025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318770" algn="l"/>
              </a:tabLst>
            </a:pPr>
            <a:r>
              <a:rPr lang="ru-RU" sz="2800" b="1" dirty="0" smtClean="0">
                <a:effectLst/>
                <a:latin typeface="Times New Roman"/>
                <a:ea typeface="Times New Roman"/>
                <a:cs typeface="Times New Roman"/>
              </a:rPr>
              <a:t>Формировать правильное отношение к занятиям физической культурой и спортом. </a:t>
            </a:r>
            <a:endParaRPr lang="ru-RU" sz="28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318770" algn="l"/>
              </a:tabLst>
            </a:pPr>
            <a:r>
              <a:rPr lang="ru-RU" sz="2800" b="1" dirty="0" smtClean="0">
                <a:effectLst/>
                <a:latin typeface="Times New Roman"/>
                <a:ea typeface="Times New Roman"/>
                <a:cs typeface="Times New Roman"/>
              </a:rPr>
              <a:t>Формировать на доступном уровне необходимые знания в области гигиены, медицины, физической культуры. </a:t>
            </a:r>
            <a:endParaRPr lang="ru-RU" sz="28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318770" algn="l"/>
              </a:tabLst>
            </a:pPr>
            <a:r>
              <a:rPr lang="ru-RU" sz="2800" b="1" dirty="0" smtClean="0">
                <a:effectLst/>
                <a:latin typeface="Times New Roman"/>
                <a:ea typeface="Times New Roman"/>
                <a:cs typeface="Times New Roman"/>
              </a:rPr>
              <a:t>Формировать жизненно важные двигательные навыки и умения, способствующие укреплению здоровья. </a:t>
            </a:r>
            <a:endParaRPr lang="ru-RU" sz="28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64402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7016" y="404665"/>
            <a:ext cx="8712968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i="1" dirty="0" smtClean="0">
                <a:solidFill>
                  <a:schemeClr val="accent1"/>
                </a:solidFill>
                <a:effectLst/>
                <a:latin typeface="Times New Roman"/>
                <a:ea typeface="Times New Roman"/>
                <a:cs typeface="Times New Roman"/>
              </a:rPr>
              <a:t>Образовательные задачи:</a:t>
            </a:r>
            <a:r>
              <a:rPr lang="ru-RU" sz="32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2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sz="4000" b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571612"/>
            <a:ext cx="8215370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tabLst>
                <a:tab pos="457200" algn="l"/>
              </a:tabLst>
            </a:pPr>
            <a:r>
              <a:rPr lang="ru-RU" sz="3200" b="1" dirty="0" smtClean="0">
                <a:effectLst/>
                <a:latin typeface="Times New Roman"/>
                <a:ea typeface="Times New Roman"/>
                <a:cs typeface="Times New Roman"/>
              </a:rPr>
              <a:t>1. Увеличивать моторную плотность урока.</a:t>
            </a:r>
            <a:endParaRPr lang="ru-RU" sz="32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tabLst>
                <a:tab pos="457200" algn="l"/>
              </a:tabLst>
            </a:pPr>
            <a:r>
              <a:rPr lang="ru-RU" sz="3200" b="1" dirty="0" smtClean="0">
                <a:effectLst/>
                <a:latin typeface="Times New Roman"/>
                <a:ea typeface="Times New Roman"/>
                <a:cs typeface="Times New Roman"/>
              </a:rPr>
              <a:t>2. Создавать условия для самостоятельного решения двигательных задач, осуществляя дифференцированный подход.</a:t>
            </a:r>
            <a:endParaRPr lang="ru-RU" sz="32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tabLst>
                <a:tab pos="457200" algn="l"/>
              </a:tabLst>
            </a:pPr>
            <a:r>
              <a:rPr lang="ru-RU" sz="3200" b="1" dirty="0" smtClean="0">
                <a:effectLst/>
                <a:latin typeface="Times New Roman"/>
                <a:ea typeface="Times New Roman"/>
                <a:cs typeface="Times New Roman"/>
              </a:rPr>
              <a:t>3. Обращать внимание на постановку частных задач при обучении отдельным двигательным действиям.</a:t>
            </a:r>
            <a:endParaRPr lang="ru-RU" sz="32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64402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7016" y="404665"/>
            <a:ext cx="8712968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i="1" dirty="0" smtClean="0">
                <a:solidFill>
                  <a:schemeClr val="accent1"/>
                </a:solidFill>
                <a:effectLst/>
                <a:latin typeface="Times New Roman"/>
                <a:ea typeface="Times New Roman"/>
                <a:cs typeface="Times New Roman"/>
              </a:rPr>
              <a:t>Воспитательные задачи:</a:t>
            </a:r>
            <a:r>
              <a:rPr lang="ru-RU" sz="28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sz="2400" b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1214422"/>
            <a:ext cx="8143932" cy="4572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tabLst>
                <a:tab pos="457200" algn="l"/>
              </a:tabLst>
            </a:pPr>
            <a:r>
              <a:rPr lang="ru-RU" sz="2800" b="1" dirty="0" smtClean="0">
                <a:effectLst/>
                <a:latin typeface="Times New Roman"/>
                <a:ea typeface="Times New Roman"/>
                <a:cs typeface="Times New Roman"/>
              </a:rPr>
              <a:t>1. Способствовать проявлению смелости, решительности, уверенности в своих силах. </a:t>
            </a:r>
            <a:endParaRPr lang="ru-RU" sz="28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tabLst>
                <a:tab pos="457200" algn="l"/>
              </a:tabLst>
            </a:pPr>
            <a:r>
              <a:rPr lang="ru-RU" sz="2800" b="1" dirty="0" smtClean="0">
                <a:effectLst/>
                <a:latin typeface="Times New Roman"/>
                <a:ea typeface="Times New Roman"/>
                <a:cs typeface="Times New Roman"/>
              </a:rPr>
              <a:t>2. Создавать условия для выполнения упражнений, направленных на преодоление трудностей. </a:t>
            </a:r>
            <a:endParaRPr lang="ru-RU" sz="28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tabLst>
                <a:tab pos="457200" algn="l"/>
              </a:tabLst>
            </a:pPr>
            <a:r>
              <a:rPr lang="ru-RU" sz="2800" b="1" dirty="0" smtClean="0">
                <a:effectLst/>
                <a:latin typeface="Times New Roman"/>
                <a:ea typeface="Times New Roman"/>
                <a:cs typeface="Times New Roman"/>
              </a:rPr>
              <a:t>3. Учить бережному отношению к инвентарю. </a:t>
            </a:r>
            <a:endParaRPr lang="ru-RU" sz="28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tabLst>
                <a:tab pos="457200" algn="l"/>
              </a:tabLst>
            </a:pPr>
            <a:r>
              <a:rPr lang="ru-RU" sz="2800" b="1" dirty="0" smtClean="0">
                <a:effectLst/>
                <a:latin typeface="Times New Roman"/>
                <a:ea typeface="Times New Roman"/>
                <a:cs typeface="Times New Roman"/>
              </a:rPr>
              <a:t>4. Создавать условия для проявления положительных эмоций. </a:t>
            </a:r>
            <a:endParaRPr lang="ru-RU" sz="14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64402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1525</TotalTime>
  <Words>608</Words>
  <Application>Microsoft Office PowerPoint</Application>
  <PresentationFormat>Экран (4:3)</PresentationFormat>
  <Paragraphs>121</Paragraphs>
  <Slides>22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 CYR</vt:lpstr>
      <vt:lpstr>Calibri</vt:lpstr>
      <vt:lpstr>Georgia</vt:lpstr>
      <vt:lpstr>Symbol</vt:lpstr>
      <vt:lpstr>Times New Roman</vt:lpstr>
      <vt:lpstr>Trebuchet MS</vt:lpstr>
      <vt:lpstr>Wingdings</vt:lpstr>
      <vt:lpstr>Воздушный поток</vt:lpstr>
      <vt:lpstr>Кныш Елена Владимировна  </vt:lpstr>
      <vt:lpstr> Применение  метода  круговой тренировки  на уроках  физической культуры –  путь к значку ГТО </vt:lpstr>
      <vt:lpstr>Актуальность проблемы</vt:lpstr>
      <vt:lpstr>Ведущая педагогическая идея </vt:lpstr>
      <vt:lpstr>Новизна опыта</vt:lpstr>
      <vt:lpstr>Цель работы: создание условий для улучшения физического развития и физического состояния учащихся.</vt:lpstr>
      <vt:lpstr>Оздоровительные задачи: </vt:lpstr>
      <vt:lpstr>Образовательные задачи: </vt:lpstr>
      <vt:lpstr>Воспитательные задачи: </vt:lpstr>
      <vt:lpstr>Метод круговой тренировки</vt:lpstr>
      <vt:lpstr>Теоретическая база опыта</vt:lpstr>
      <vt:lpstr>Презентация PowerPoint</vt:lpstr>
      <vt:lpstr>Презентация PowerPoint</vt:lpstr>
      <vt:lpstr>Круговая тренировка направлена на:</vt:lpstr>
      <vt:lpstr>Комплекс «круговой тренировки»  на развитие силовых качеств </vt:lpstr>
      <vt:lpstr>Комплекс «круговой тренировки»  по волейболу</vt:lpstr>
      <vt:lpstr>Презентация PowerPoint</vt:lpstr>
      <vt:lpstr>Результативность </vt:lpstr>
      <vt:lpstr>Качество знаний учащихся по физкультуре (в процентах от общего количества детей) </vt:lpstr>
      <vt:lpstr>Фоторепортаж с уроков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Сумкин андрей геннадьевич</dc:title>
  <dc:creator>Сумкины</dc:creator>
  <cp:lastModifiedBy>Я</cp:lastModifiedBy>
  <cp:revision>96</cp:revision>
  <dcterms:created xsi:type="dcterms:W3CDTF">2013-03-20T07:04:14Z</dcterms:created>
  <dcterms:modified xsi:type="dcterms:W3CDTF">2016-02-19T18:45:42Z</dcterms:modified>
</cp:coreProperties>
</file>