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76" r:id="rId4"/>
    <p:sldId id="275" r:id="rId5"/>
    <p:sldId id="26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7A37"/>
    <a:srgbClr val="FF9933"/>
    <a:srgbClr val="FF00FF"/>
    <a:srgbClr val="53140D"/>
    <a:srgbClr val="F60000"/>
    <a:srgbClr val="99FF66"/>
    <a:srgbClr val="A3EFF7"/>
    <a:srgbClr val="CCFFCC"/>
    <a:srgbClr val="43D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4" autoAdjust="0"/>
    <p:restoredTop sz="93797" autoAdjust="0"/>
  </p:normalViewPr>
  <p:slideViewPr>
    <p:cSldViewPr>
      <p:cViewPr varScale="1">
        <p:scale>
          <a:sx n="102" d="100"/>
          <a:sy n="102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DB6BB-92CE-4495-8F73-14D700DF6282}" type="datetimeFigureOut">
              <a:rPr lang="ru-RU"/>
              <a:pPr>
                <a:defRPr/>
              </a:pPr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A10AE2-5694-4758-B010-AFDB7A00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E40FEF-B16E-4D70-9F66-7FAB9F77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B51AD-39EE-484B-95BF-7BA3FB84674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DBD15-C8BC-455B-B135-46DA00776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00AE4-1104-4384-BFEE-2B7C4A44E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7911-790E-47D9-8B1C-7D6FB205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5196-9B99-4ED0-A088-848ADC3F0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2B81-963B-4FFA-B8FF-6E741736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6AF3-0DC7-4C56-9C4E-0C07F398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43C8-8AE6-4235-9628-97C283CE1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96ED-C1D9-4E03-9BA7-98695F7FC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C6C5-4E42-4854-9449-F178C851E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FC98-D91A-4648-A1D2-620627374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A5CC-86DA-466A-AC43-AE50F384C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 smtClean="0"/>
              <a:t>11.03.2011</a:t>
            </a:r>
            <a:endParaRPr 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12A48C-3946-4222-9A42-03668890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4143375"/>
            <a:ext cx="7772400" cy="1223963"/>
          </a:xfrm>
        </p:spPr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0099"/>
                </a:solidFill>
                <a:latin typeface="Comic Sans MS" pitchFamily="66" charset="0"/>
              </a:rPr>
              <a:t>Обобщающий урок по теме: </a:t>
            </a:r>
            <a:r>
              <a:rPr lang="ru-RU" sz="5000" b="1" i="1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ru-RU" sz="5000" b="1" i="1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sz="5000" b="1" i="1" dirty="0" smtClean="0">
                <a:solidFill>
                  <a:srgbClr val="FF0000"/>
                </a:solidFill>
                <a:latin typeface="Comic Sans MS" pitchFamily="66" charset="0"/>
              </a:rPr>
              <a:t>«геометрические фигуры»</a:t>
            </a:r>
            <a:r>
              <a:rPr lang="ru-RU" sz="5000" b="1" i="1" dirty="0" smtClean="0">
                <a:solidFill>
                  <a:srgbClr val="FF0000"/>
                </a:solidFill>
              </a:rPr>
              <a:t/>
            </a:r>
            <a:br>
              <a:rPr lang="ru-RU" sz="50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endParaRPr lang="ru-RU" sz="1600" b="1" i="1" dirty="0" smtClean="0"/>
          </a:p>
        </p:txBody>
      </p:sp>
      <p:pic>
        <p:nvPicPr>
          <p:cNvPr id="3075" name="Picture 4" descr="matema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28082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картинки\Картинки\Animated\руки и канцелярия\n1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99">
                <a:tint val="45000"/>
                <a:satMod val="400000"/>
              </a:srgbClr>
            </a:duotone>
            <a:lum contrast="40000"/>
          </a:blip>
          <a:srcRect/>
          <a:stretch>
            <a:fillRect/>
          </a:stretch>
        </p:blipFill>
        <p:spPr bwMode="auto">
          <a:xfrm>
            <a:off x="3929058" y="4500570"/>
            <a:ext cx="1145985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6640513" cy="1216025"/>
          </a:xfrm>
        </p:spPr>
        <p:txBody>
          <a:bodyPr anchor="ctr"/>
          <a:lstStyle/>
          <a:p>
            <a:pPr eaLnBrk="1" hangingPunct="1"/>
            <a:r>
              <a:rPr lang="ru-RU" sz="4000" b="1" i="1" dirty="0" smtClean="0">
                <a:solidFill>
                  <a:srgbClr val="000099"/>
                </a:solidFill>
                <a:latin typeface="Comic Sans MS" pitchFamily="66" charset="0"/>
              </a:rPr>
              <a:t>Устный счет</a:t>
            </a:r>
          </a:p>
        </p:txBody>
      </p:sp>
      <p:pic>
        <p:nvPicPr>
          <p:cNvPr id="5137" name="Picture 16" descr="iCA2DP4E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15888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Вертикальный свиток 58"/>
          <p:cNvSpPr/>
          <p:nvPr/>
        </p:nvSpPr>
        <p:spPr>
          <a:xfrm>
            <a:off x="1763688" y="1844824"/>
            <a:ext cx="2448272" cy="2232248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4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13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+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23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: 15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0" name="Вертикальный свиток 59"/>
          <p:cNvSpPr/>
          <p:nvPr/>
        </p:nvSpPr>
        <p:spPr>
          <a:xfrm>
            <a:off x="4644008" y="1844824"/>
            <a:ext cx="2736304" cy="2232248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37 + 43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     : 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16</a:t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3600" u="sng" dirty="0">
                <a:solidFill>
                  <a:srgbClr val="FF0000"/>
                </a:solidFill>
                <a:latin typeface="Arial Black" pitchFamily="34" charset="0"/>
              </a:rPr>
              <a:t> 14</a:t>
            </a: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763688" y="4293096"/>
            <a:ext cx="5544616" cy="720080"/>
          </a:xfrm>
          <a:prstGeom prst="roundRect">
            <a:avLst/>
          </a:prstGeom>
          <a:solidFill>
            <a:srgbClr val="A3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660 : 2 – 60 + 40 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 3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763688" y="5229200"/>
            <a:ext cx="5544616" cy="648072"/>
          </a:xfrm>
          <a:prstGeom prst="roundRect">
            <a:avLst/>
          </a:prstGeom>
          <a:solidFill>
            <a:srgbClr val="A3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730 – 180 + 20 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  <a:sym typeface="Symbol"/>
              </a:rPr>
              <a:t>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 5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5656" y="19168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27984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9632" y="42930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59632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899592" y="3068960"/>
            <a:ext cx="3600400" cy="12961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51720" y="5517232"/>
            <a:ext cx="439248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51720" y="3068960"/>
            <a:ext cx="3456384" cy="24482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267744" y="4869160"/>
            <a:ext cx="539620" cy="615821"/>
          </a:xfrm>
          <a:custGeom>
            <a:avLst/>
            <a:gdLst>
              <a:gd name="connsiteX0" fmla="*/ 0 w 539620"/>
              <a:gd name="connsiteY0" fmla="*/ 0 h 615821"/>
              <a:gd name="connsiteX1" fmla="*/ 457200 w 539620"/>
              <a:gd name="connsiteY1" fmla="*/ 121298 h 615821"/>
              <a:gd name="connsiteX2" fmla="*/ 494522 w 539620"/>
              <a:gd name="connsiteY2" fmla="*/ 615821 h 61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620" h="615821">
                <a:moveTo>
                  <a:pt x="0" y="0"/>
                </a:moveTo>
                <a:cubicBezTo>
                  <a:pt x="187390" y="9330"/>
                  <a:pt x="374780" y="18661"/>
                  <a:pt x="457200" y="121298"/>
                </a:cubicBezTo>
                <a:cubicBezTo>
                  <a:pt x="539620" y="223935"/>
                  <a:pt x="494522" y="615821"/>
                  <a:pt x="494522" y="615821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858205">
            <a:off x="2183185" y="4915936"/>
            <a:ext cx="432048" cy="306939"/>
          </a:xfrm>
          <a:prstGeom prst="arc">
            <a:avLst>
              <a:gd name="adj1" fmla="val 12451681"/>
              <a:gd name="adj2" fmla="val 0"/>
            </a:avLst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858205">
            <a:off x="2484782" y="5181793"/>
            <a:ext cx="358011" cy="382994"/>
          </a:xfrm>
          <a:prstGeom prst="arc">
            <a:avLst>
              <a:gd name="adj1" fmla="val 13174546"/>
              <a:gd name="adj2" fmla="val 581768"/>
            </a:avLst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95736" y="177281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B0F0"/>
                </a:solidFill>
              </a:rPr>
              <a:t>А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537321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B0F0"/>
                </a:solidFill>
              </a:rPr>
              <a:t>В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0192" y="537321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С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7904" y="299695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B0F0"/>
                </a:solidFill>
              </a:rPr>
              <a:t>D</a:t>
            </a:r>
            <a:endParaRPr lang="ru-RU" sz="3600" dirty="0">
              <a:solidFill>
                <a:srgbClr val="00B0F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051720" y="3645024"/>
            <a:ext cx="2664296" cy="1872208"/>
          </a:xfrm>
          <a:prstGeom prst="line">
            <a:avLst/>
          </a:prstGeom>
          <a:ln w="5715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4644008" y="3573016"/>
            <a:ext cx="144016" cy="144016"/>
          </a:xfrm>
          <a:prstGeom prst="ellipse">
            <a:avLst/>
          </a:prstGeom>
          <a:solidFill>
            <a:srgbClr val="007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 rot="19522689">
            <a:off x="2937853" y="40942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3,5 см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3808" y="43651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70</a:t>
            </a:r>
            <a:r>
              <a:rPr lang="ru-RU" sz="3600" baseline="30000" dirty="0" smtClean="0">
                <a:solidFill>
                  <a:srgbClr val="0070C0"/>
                </a:solidFill>
              </a:rPr>
              <a:t>0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60" y="45091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CC00"/>
                </a:solidFill>
              </a:rPr>
              <a:t>35</a:t>
            </a:r>
            <a:r>
              <a:rPr lang="ru-RU" sz="2000" baseline="30000" dirty="0" smtClean="0">
                <a:solidFill>
                  <a:srgbClr val="00CC00"/>
                </a:solidFill>
              </a:rPr>
              <a:t>0</a:t>
            </a:r>
            <a:endParaRPr lang="ru-RU" sz="2000" dirty="0">
              <a:solidFill>
                <a:srgbClr val="00CC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501317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CC00"/>
                </a:solidFill>
              </a:rPr>
              <a:t>35</a:t>
            </a:r>
            <a:r>
              <a:rPr lang="ru-RU" sz="2000" baseline="30000" dirty="0" smtClean="0">
                <a:solidFill>
                  <a:srgbClr val="00CC00"/>
                </a:solidFill>
              </a:rPr>
              <a:t>0</a:t>
            </a:r>
            <a:endParaRPr lang="ru-RU" sz="2000" dirty="0">
              <a:solidFill>
                <a:srgbClr val="00CC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3779911" y="4581127"/>
            <a:ext cx="1872210" cy="3"/>
          </a:xfrm>
          <a:prstGeom prst="line">
            <a:avLst/>
          </a:prstGeom>
          <a:ln w="5715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3968" y="54452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М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5373216"/>
            <a:ext cx="144016" cy="144016"/>
          </a:xfrm>
          <a:prstGeom prst="rect">
            <a:avLst/>
          </a:prstGeom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1594312">
            <a:off x="4330522" y="3903088"/>
            <a:ext cx="387732" cy="177302"/>
          </a:xfrm>
          <a:prstGeom prst="arc">
            <a:avLst>
              <a:gd name="adj1" fmla="val 11723111"/>
              <a:gd name="adj2" fmla="val 21391708"/>
            </a:avLst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067944" y="40770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CC00"/>
                </a:solidFill>
              </a:rPr>
              <a:t>55</a:t>
            </a:r>
            <a:r>
              <a:rPr lang="ru-RU" sz="2000" baseline="30000" dirty="0" smtClean="0">
                <a:solidFill>
                  <a:srgbClr val="00CC00"/>
                </a:solidFill>
              </a:rPr>
              <a:t>0</a:t>
            </a:r>
            <a:endParaRPr lang="ru-RU" sz="2000" dirty="0">
              <a:solidFill>
                <a:srgbClr val="00CC00"/>
              </a:solidFill>
            </a:endParaRPr>
          </a:p>
        </p:txBody>
      </p:sp>
      <p:sp>
        <p:nvSpPr>
          <p:cNvPr id="45" name="Выноска 1 44"/>
          <p:cNvSpPr/>
          <p:nvPr/>
        </p:nvSpPr>
        <p:spPr>
          <a:xfrm>
            <a:off x="5508104" y="3284984"/>
            <a:ext cx="3456384" cy="504056"/>
          </a:xfrm>
          <a:prstGeom prst="borderCallout1">
            <a:avLst>
              <a:gd name="adj1" fmla="val 61141"/>
              <a:gd name="adj2" fmla="val -1282"/>
              <a:gd name="adj3" fmla="val 181547"/>
              <a:gd name="adj4" fmla="val -2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70C0"/>
                </a:solidFill>
              </a:rPr>
              <a:t>180</a:t>
            </a:r>
            <a:r>
              <a:rPr lang="ru-RU" sz="1600" baseline="30000" dirty="0" smtClean="0">
                <a:solidFill>
                  <a:srgbClr val="0070C0"/>
                </a:solidFill>
              </a:rPr>
              <a:t>0</a:t>
            </a:r>
            <a:r>
              <a:rPr lang="ru-RU" sz="1600" dirty="0" smtClean="0">
                <a:solidFill>
                  <a:srgbClr val="0070C0"/>
                </a:solidFill>
              </a:rPr>
              <a:t> – (35</a:t>
            </a:r>
            <a:r>
              <a:rPr lang="ru-RU" sz="1600" baseline="30000" dirty="0" smtClean="0">
                <a:solidFill>
                  <a:srgbClr val="0070C0"/>
                </a:solidFill>
              </a:rPr>
              <a:t>0</a:t>
            </a:r>
            <a:r>
              <a:rPr lang="ru-RU" sz="1600" dirty="0" smtClean="0">
                <a:solidFill>
                  <a:srgbClr val="0070C0"/>
                </a:solidFill>
              </a:rPr>
              <a:t> +90</a:t>
            </a:r>
            <a:r>
              <a:rPr lang="ru-RU" sz="1600" baseline="30000" dirty="0" smtClean="0">
                <a:solidFill>
                  <a:srgbClr val="0070C0"/>
                </a:solidFill>
              </a:rPr>
              <a:t>0</a:t>
            </a:r>
            <a:r>
              <a:rPr lang="ru-RU" sz="1600" dirty="0" smtClean="0">
                <a:solidFill>
                  <a:srgbClr val="0070C0"/>
                </a:solidFill>
              </a:rPr>
              <a:t>)=55</a:t>
            </a:r>
            <a:r>
              <a:rPr lang="ru-RU" sz="1600" baseline="30000" dirty="0" smtClean="0">
                <a:solidFill>
                  <a:srgbClr val="0070C0"/>
                </a:solidFill>
              </a:rPr>
              <a:t>0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 rot="5400000">
            <a:off x="4461428" y="43710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2</a:t>
            </a:r>
            <a:r>
              <a:rPr lang="ru-RU" dirty="0" smtClean="0">
                <a:solidFill>
                  <a:srgbClr val="0070C0"/>
                </a:solidFill>
              </a:rPr>
              <a:t> см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59832" y="55172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3 см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08104" y="4005064"/>
            <a:ext cx="34563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70C0"/>
                </a:solidFill>
              </a:rPr>
              <a:t>P</a:t>
            </a:r>
            <a:r>
              <a:rPr lang="ru-RU" sz="1600" baseline="-25000" dirty="0" smtClean="0">
                <a:solidFill>
                  <a:srgbClr val="0070C0"/>
                </a:solidFill>
              </a:rPr>
              <a:t>Δ</a:t>
            </a:r>
            <a:r>
              <a:rPr lang="en-US" sz="1600" baseline="-25000" dirty="0" smtClean="0">
                <a:solidFill>
                  <a:srgbClr val="0070C0"/>
                </a:solidFill>
              </a:rPr>
              <a:t>BDM</a:t>
            </a:r>
            <a:r>
              <a:rPr lang="ru-RU" sz="1600" dirty="0" smtClean="0">
                <a:solidFill>
                  <a:srgbClr val="0070C0"/>
                </a:solidFill>
              </a:rPr>
              <a:t> =</a:t>
            </a:r>
            <a:r>
              <a:rPr lang="en-US" sz="1600" dirty="0" smtClean="0">
                <a:solidFill>
                  <a:srgbClr val="0070C0"/>
                </a:solidFill>
              </a:rPr>
              <a:t>3</a:t>
            </a:r>
            <a:r>
              <a:rPr lang="ru-RU" sz="1600" dirty="0" smtClean="0">
                <a:solidFill>
                  <a:srgbClr val="0070C0"/>
                </a:solidFill>
              </a:rPr>
              <a:t>,5см+2см+3см=8,5см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8104" y="4725144"/>
            <a:ext cx="345638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70C0"/>
                </a:solidFill>
              </a:rPr>
              <a:t>S</a:t>
            </a:r>
            <a:r>
              <a:rPr lang="ru-RU" sz="1600" baseline="-25000" dirty="0" smtClean="0">
                <a:solidFill>
                  <a:srgbClr val="0070C0"/>
                </a:solidFill>
              </a:rPr>
              <a:t>Δ</a:t>
            </a:r>
            <a:r>
              <a:rPr lang="en-US" sz="1600" baseline="-25000" dirty="0" smtClean="0">
                <a:solidFill>
                  <a:srgbClr val="0070C0"/>
                </a:solidFill>
              </a:rPr>
              <a:t>BDM</a:t>
            </a:r>
            <a:r>
              <a:rPr lang="ru-RU" sz="1600" dirty="0" smtClean="0">
                <a:solidFill>
                  <a:srgbClr val="0070C0"/>
                </a:solidFill>
              </a:rPr>
              <a:t>=(2см • 3см):2=3см</a:t>
            </a:r>
            <a:r>
              <a:rPr lang="ru-RU" sz="1600" baseline="30000" dirty="0" smtClean="0">
                <a:solidFill>
                  <a:srgbClr val="0070C0"/>
                </a:solidFill>
              </a:rPr>
              <a:t>2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544" y="90872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Решение практического задания: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  <p:bldP spid="23" grpId="0"/>
      <p:bldP spid="24" grpId="0"/>
      <p:bldP spid="25" grpId="0"/>
      <p:bldP spid="26" grpId="0"/>
      <p:bldP spid="31" grpId="0" animBg="1"/>
      <p:bldP spid="32" grpId="0"/>
      <p:bldP spid="33" grpId="0"/>
      <p:bldP spid="33" grpId="1"/>
      <p:bldP spid="34" grpId="0"/>
      <p:bldP spid="35" grpId="0"/>
      <p:bldP spid="40" grpId="0"/>
      <p:bldP spid="42" grpId="0" animBg="1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0099"/>
                </a:solidFill>
                <a:latin typeface="Comic Sans MS" pitchFamily="66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Отразите отношения между понятиями с помощью кругов Эйлера:</a:t>
            </a:r>
          </a:p>
          <a:p>
            <a:pPr indent="-22225">
              <a:buNone/>
            </a:pPr>
            <a:endParaRPr lang="ru-RU" sz="2400" dirty="0" smtClean="0"/>
          </a:p>
          <a:p>
            <a:pPr indent="-22225">
              <a:buNone/>
            </a:pPr>
            <a:r>
              <a:rPr lang="ru-RU" sz="2400" dirty="0" smtClean="0"/>
              <a:t>А – Геометрические фигуры</a:t>
            </a:r>
          </a:p>
          <a:p>
            <a:pPr indent="-22225">
              <a:buNone/>
            </a:pPr>
            <a:r>
              <a:rPr lang="ru-RU" sz="2400" dirty="0" smtClean="0"/>
              <a:t>В- Угол</a:t>
            </a:r>
          </a:p>
          <a:p>
            <a:pPr indent="-22225">
              <a:buNone/>
            </a:pPr>
            <a:r>
              <a:rPr lang="ru-RU" sz="2400" dirty="0" smtClean="0"/>
              <a:t>С– Прямоугольный треугольник </a:t>
            </a:r>
          </a:p>
          <a:p>
            <a:pPr indent="-22225">
              <a:buNone/>
            </a:pPr>
            <a:r>
              <a:rPr lang="ru-RU" sz="2400" dirty="0" smtClean="0"/>
              <a:t>Д – Острый угол</a:t>
            </a:r>
          </a:p>
          <a:p>
            <a:pPr indent="-22225">
              <a:buNone/>
            </a:pPr>
            <a:r>
              <a:rPr lang="ru-RU" sz="2400" dirty="0" smtClean="0"/>
              <a:t>Е - ∠ </a:t>
            </a:r>
            <a:r>
              <a:rPr lang="en-US" sz="2400" dirty="0" smtClean="0"/>
              <a:t>ABC</a:t>
            </a:r>
            <a:r>
              <a:rPr lang="ru-RU" sz="2400" dirty="0" smtClean="0"/>
              <a:t>=70</a:t>
            </a:r>
            <a:r>
              <a:rPr lang="ru-RU" sz="2400" baseline="30000" dirty="0" smtClean="0"/>
              <a:t>0</a:t>
            </a:r>
            <a:endParaRPr lang="ru-RU" sz="2400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00063"/>
            <a:ext cx="7245350" cy="9286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Молодцы!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b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Comic Sans MS" pitchFamily="66" charset="0"/>
              </a:rPr>
              <a:t>Всем спасибо за работу!!!</a:t>
            </a:r>
          </a:p>
        </p:txBody>
      </p:sp>
      <p:pic>
        <p:nvPicPr>
          <p:cNvPr id="19461" name="Рисунок 8" descr="6d50891048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000250"/>
            <a:ext cx="4143375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2054</TotalTime>
  <Words>117</Words>
  <Application>Microsoft Office PowerPoint</Application>
  <PresentationFormat>Экран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Профиль</vt:lpstr>
      <vt:lpstr>Обобщающий урок по теме:  «геометрические фигуры»  </vt:lpstr>
      <vt:lpstr>Устный счет</vt:lpstr>
      <vt:lpstr>Слайд 3</vt:lpstr>
      <vt:lpstr>Домашнее задание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 2 класс. По системе Л. В. Занкова</dc:title>
  <dc:creator>FBI</dc:creator>
  <cp:lastModifiedBy>Александр</cp:lastModifiedBy>
  <cp:revision>95</cp:revision>
  <dcterms:created xsi:type="dcterms:W3CDTF">2011-03-07T07:45:45Z</dcterms:created>
  <dcterms:modified xsi:type="dcterms:W3CDTF">2013-01-19T17:06:55Z</dcterms:modified>
</cp:coreProperties>
</file>