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5" r:id="rId6"/>
    <p:sldId id="266" r:id="rId7"/>
    <p:sldId id="261" r:id="rId8"/>
    <p:sldId id="264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64" d="100"/>
          <a:sy n="64" d="100"/>
        </p:scale>
        <p:origin x="-15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3B6A9-F723-4938-84CF-A69D3BCB021B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06FFE-8FD7-4BA8-BC71-1222D1CF6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06FFE-8FD7-4BA8-BC71-1222D1CF6A1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2357422" y="928670"/>
            <a:ext cx="4714908" cy="221457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1285860"/>
            <a:ext cx="4572032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3500438"/>
            <a:ext cx="3429024" cy="150019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pic>
        <p:nvPicPr>
          <p:cNvPr id="8" name="Рисунок 7" descr="Рисунок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500098" y="6419124"/>
            <a:ext cx="2962411" cy="4388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2714612" y="142876"/>
            <a:ext cx="6286544" cy="657227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274638"/>
            <a:ext cx="5900750" cy="1143000"/>
          </a:xfrm>
          <a:solidFill>
            <a:srgbClr val="FFFF00"/>
          </a:solidFill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1600200"/>
            <a:ext cx="5829312" cy="4829196"/>
          </a:xfrm>
          <a:solidFill>
            <a:srgbClr val="FFFF00"/>
          </a:solidFill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8" name="Рисунок 7" descr="Рисунок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357222" y="6419124"/>
            <a:ext cx="2962411" cy="4388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214282" y="142852"/>
            <a:ext cx="6286544" cy="657227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" y="428604"/>
            <a:ext cx="5900750" cy="1143000"/>
          </a:xfrm>
          <a:solidFill>
            <a:srgbClr val="FFFF00"/>
          </a:solidFill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" y="1643050"/>
            <a:ext cx="5829312" cy="4829196"/>
          </a:xfrm>
          <a:solidFill>
            <a:srgbClr val="FFFF00"/>
          </a:solidFill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8" name="Рисунок 7" descr="Рисунок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81589" y="6419124"/>
            <a:ext cx="2962411" cy="438876"/>
          </a:xfrm>
          <a:prstGeom prst="rect">
            <a:avLst/>
          </a:prstGeom>
        </p:spPr>
      </p:pic>
      <p:sp>
        <p:nvSpPr>
          <p:cNvPr id="6" name="Прямоугольник 5"/>
          <p:cNvSpPr/>
          <p:nvPr userDrawn="1"/>
        </p:nvSpPr>
        <p:spPr>
          <a:xfrm>
            <a:off x="6500826" y="1071546"/>
            <a:ext cx="428628" cy="19288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 err="1" smtClean="0"/>
              <a:t>Физкультурно</a:t>
            </a:r>
            <a:r>
              <a:rPr lang="ru-RU" sz="2400" dirty="0" smtClean="0"/>
              <a:t> - оздоровительные мероприятия в режиме дня. Организация работы по физическому воспитанию в повседневной жизни в условиях ФГОС.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Прогулка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Прогулка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400" dirty="0" smtClean="0"/>
              <a:t>это один из важнейших режимных моментов, во время которого дети могут достаточно полно реализовать свои двигательные потребности. На прогулке важно обеспечить детям полноценный активный отдых, создать эмоциональный комфорт, стимулировать детей к включению в процесс двигательной активности.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400" dirty="0" smtClean="0">
                <a:solidFill>
                  <a:srgbClr val="FF0000"/>
                </a:solidFill>
              </a:rPr>
              <a:t>Цель прогулки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3400" dirty="0" smtClean="0"/>
              <a:t>– укрепление здоровья, профилактика утомления, физическое и </a:t>
            </a:r>
            <a:br>
              <a:rPr lang="ru-RU" sz="3400" dirty="0" smtClean="0"/>
            </a:br>
            <a:r>
              <a:rPr lang="ru-RU" sz="3400" dirty="0" smtClean="0"/>
              <a:t>умственное  развитие детей, восстановление сниженных в процессе деятельности функциональных ресурсов организма.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400" dirty="0" smtClean="0">
                <a:solidFill>
                  <a:srgbClr val="FF0000"/>
                </a:solidFill>
              </a:rPr>
              <a:t>Задачи прогулки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400" dirty="0" smtClean="0"/>
              <a:t>оказывать закаливающее воздействие на организм в естественных условиях;</a:t>
            </a:r>
            <a:br>
              <a:rPr lang="ru-RU" sz="3400" dirty="0" smtClean="0"/>
            </a:br>
            <a:r>
              <a:rPr lang="ru-RU" sz="3400" dirty="0" smtClean="0"/>
              <a:t>способствовать повышению уровня физической подготовленности детей дошкольного возраста; </a:t>
            </a:r>
            <a:br>
              <a:rPr lang="ru-RU" sz="3400" dirty="0" smtClean="0"/>
            </a:br>
            <a:r>
              <a:rPr lang="ru-RU" sz="3400" dirty="0" smtClean="0"/>
              <a:t>оптимизировать двигательную активность детей;</a:t>
            </a:r>
            <a:br>
              <a:rPr lang="ru-RU" sz="3400" dirty="0" smtClean="0"/>
            </a:br>
            <a:r>
              <a:rPr lang="ru-RU" sz="3400" dirty="0" smtClean="0"/>
              <a:t>способствовать познавательно-речевому, художественно-эстетическому, социально-личностному развитию детей</a:t>
            </a:r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Виды </a:t>
            </a:r>
            <a:br>
              <a:rPr lang="ru-RU" sz="2800" dirty="0" smtClean="0"/>
            </a:br>
            <a:r>
              <a:rPr lang="ru-RU" sz="2800" dirty="0" smtClean="0"/>
              <a:t>прогулки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(по месту проведения)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- </a:t>
            </a:r>
            <a:r>
              <a:rPr lang="ru-RU" sz="1800" dirty="0" smtClean="0"/>
              <a:t>на участке Учреждения;</a:t>
            </a:r>
            <a:br>
              <a:rPr lang="ru-RU" sz="1800" dirty="0" smtClean="0"/>
            </a:br>
            <a:r>
              <a:rPr lang="ru-RU" sz="1800" dirty="0" smtClean="0"/>
              <a:t>- пешеходные прогулки за пределы участка ДОУ (старший дошкольный возраст на расстояние до двух километров);</a:t>
            </a:r>
          </a:p>
          <a:p>
            <a:pPr algn="ctr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Направленность прогулки:</a:t>
            </a:r>
          </a:p>
          <a:p>
            <a:pPr algn="ctr">
              <a:buNone/>
            </a:pPr>
            <a:r>
              <a:rPr lang="ru-RU" sz="1800" dirty="0" smtClean="0"/>
              <a:t>Традиционные – тематические (наблюдение)</a:t>
            </a:r>
            <a:br>
              <a:rPr lang="ru-RU" sz="1800" dirty="0" smtClean="0"/>
            </a:br>
            <a:r>
              <a:rPr lang="ru-RU" sz="1800" dirty="0" smtClean="0"/>
              <a:t>Экскурсии</a:t>
            </a:r>
            <a:br>
              <a:rPr lang="ru-RU" sz="1800" dirty="0" smtClean="0"/>
            </a:br>
            <a:r>
              <a:rPr lang="ru-RU" sz="1800" dirty="0" smtClean="0"/>
              <a:t>Прогулки – походы</a:t>
            </a:r>
            <a:br>
              <a:rPr lang="ru-RU" sz="1800" dirty="0" smtClean="0"/>
            </a:br>
            <a:r>
              <a:rPr lang="ru-RU" sz="1800" dirty="0" smtClean="0"/>
              <a:t>Оздоровительные (дни здоровья)</a:t>
            </a:r>
            <a:br>
              <a:rPr lang="ru-RU" sz="1800" dirty="0" smtClean="0"/>
            </a:br>
            <a:r>
              <a:rPr lang="ru-RU" sz="1800" dirty="0" smtClean="0"/>
              <a:t>Прогулка – задача</a:t>
            </a:r>
            <a:br>
              <a:rPr lang="ru-RU" sz="1800" dirty="0" smtClean="0"/>
            </a:br>
            <a:r>
              <a:rPr lang="ru-RU" sz="1800" dirty="0" smtClean="0"/>
              <a:t>Прогулка-поиск</a:t>
            </a:r>
            <a:br>
              <a:rPr lang="ru-RU" sz="1800" dirty="0" smtClean="0"/>
            </a:br>
            <a:r>
              <a:rPr lang="ru-RU" sz="1800" dirty="0" smtClean="0"/>
              <a:t>Прогулка – фантазия</a:t>
            </a:r>
            <a:br>
              <a:rPr lang="ru-RU" sz="1800" dirty="0" smtClean="0"/>
            </a:br>
            <a:r>
              <a:rPr lang="ru-RU" sz="1800" dirty="0" smtClean="0"/>
              <a:t>Прогулка – практикум</a:t>
            </a:r>
            <a:br>
              <a:rPr lang="ru-RU" sz="1800" dirty="0" smtClean="0"/>
            </a:br>
            <a:r>
              <a:rPr lang="ru-RU" sz="1800" dirty="0" smtClean="0"/>
              <a:t>Прогулка- показ</a:t>
            </a:r>
            <a:br>
              <a:rPr lang="ru-RU" sz="1800" dirty="0" smtClean="0"/>
            </a:br>
            <a:r>
              <a:rPr lang="ru-RU" sz="1800" dirty="0" smtClean="0"/>
              <a:t>Комбинированная прогулка 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274638"/>
            <a:ext cx="5900750" cy="1714202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rgbClr val="7030A0"/>
                </a:solidFill>
              </a:rPr>
              <a:t>Воспитатель должен руководить самостоятельной деятельностью детей: обеспечить им полную безопасность, научить использовать пособия в соответствии с их предназначением, осуществлять постоянный контроль деятельности детей на протяжении всей прогулки</a:t>
            </a:r>
            <a:endParaRPr lang="ru-RU" sz="1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2060848"/>
            <a:ext cx="5987008" cy="4368548"/>
          </a:xfrm>
        </p:spPr>
        <p:txBody>
          <a:bodyPr>
            <a:normAutofit/>
          </a:bodyPr>
          <a:lstStyle/>
          <a:p>
            <a:r>
              <a:rPr lang="ru-RU" sz="2900" dirty="0" smtClean="0">
                <a:solidFill>
                  <a:srgbClr val="FF0000"/>
                </a:solidFill>
              </a:rPr>
              <a:t>Требования к содержанию прогулок на участке ДОУ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u="sng" dirty="0" smtClean="0"/>
              <a:t>Прогулка  должна состоять из следующих   структурных элементов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наблюдение,</a:t>
            </a:r>
            <a:br>
              <a:rPr lang="ru-RU" sz="1800" dirty="0" smtClean="0"/>
            </a:br>
            <a:r>
              <a:rPr lang="ru-RU" sz="1800" dirty="0" smtClean="0"/>
              <a:t>двигательная активность,</a:t>
            </a:r>
            <a:br>
              <a:rPr lang="ru-RU" sz="1800" dirty="0" smtClean="0"/>
            </a:br>
            <a:r>
              <a:rPr lang="ru-RU" sz="1800" dirty="0" smtClean="0"/>
              <a:t>подвижные, спортивные игры, </a:t>
            </a:r>
            <a:br>
              <a:rPr lang="ru-RU" sz="1800" dirty="0" smtClean="0"/>
            </a:br>
            <a:r>
              <a:rPr lang="ru-RU" sz="1800" dirty="0" smtClean="0"/>
              <a:t>спортивные упражнения;</a:t>
            </a:r>
            <a:br>
              <a:rPr lang="ru-RU" sz="1800" dirty="0" smtClean="0"/>
            </a:br>
            <a:r>
              <a:rPr lang="ru-RU" sz="1800" dirty="0" smtClean="0"/>
              <a:t>индивидуальная работа по различным направлениям </a:t>
            </a:r>
            <a:br>
              <a:rPr lang="ru-RU" sz="1800" dirty="0" smtClean="0"/>
            </a:br>
            <a:r>
              <a:rPr lang="ru-RU" sz="1800" dirty="0" smtClean="0"/>
              <a:t>развития воспитанников,</a:t>
            </a:r>
            <a:br>
              <a:rPr lang="ru-RU" sz="1800" dirty="0" smtClean="0"/>
            </a:br>
            <a:r>
              <a:rPr lang="ru-RU" sz="1800" dirty="0" smtClean="0"/>
              <a:t>трудовые поручения,</a:t>
            </a:r>
            <a:br>
              <a:rPr lang="ru-RU" sz="1800" dirty="0" smtClean="0"/>
            </a:br>
            <a:r>
              <a:rPr lang="ru-RU" sz="1800" dirty="0" smtClean="0"/>
              <a:t>самостоятельная деятельность детей.</a:t>
            </a:r>
            <a:endParaRPr lang="ru-RU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188640"/>
            <a:ext cx="6106430" cy="1368152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Требования к продолжительности прогулки</a:t>
            </a:r>
            <a:r>
              <a:rPr lang="ru-RU" sz="1600" b="1" dirty="0" smtClean="0"/>
              <a:t>.</a:t>
            </a:r>
            <a:endParaRPr lang="ru-RU" sz="1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71800" y="1196752"/>
            <a:ext cx="6192688" cy="5661248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smtClean="0"/>
              <a:t>Режим дня детского сада предусматривает ежедневное проведение дневной прогулки после занятий и вечерней — после полдника. Время, отведенное на прогулки, должно строго соблюдаться. Общая продолжительность её составляет 4 — 4,5 часа.</a:t>
            </a:r>
          </a:p>
          <a:p>
            <a:r>
              <a:rPr lang="ru-RU" sz="1800" dirty="0" smtClean="0"/>
              <a:t>— Для достижения оздоровительного эффекта в летний период в режиме дня предусматривается максимальное пребывание детей на свежем воздухе с перерывами для приема пищи и сна.</a:t>
            </a:r>
          </a:p>
          <a:p>
            <a:r>
              <a:rPr lang="ru-RU" sz="1800" dirty="0" smtClean="0"/>
              <a:t>— В зимний период прогулки на воздухе проводятся 2 раза в день: в первую половину дня — до обеда, во вторую половину дня — перед уходом детей домой. В целях недопущения переохлаждения участков тела (лицо, руки, ноги) в холодную погоду, рекомендуется отправлять детей в помещение, отапливаемый тамбур на обогрев, не более чем на 5-7 минут. Зимние прогулки в детском саду для детей до 4 лет проводятся при температуре до -15°С, для детей 5-7 лет при температуре до -20°С.</a:t>
            </a:r>
          </a:p>
          <a:p>
            <a:r>
              <a:rPr lang="ru-RU" sz="1800" dirty="0" smtClean="0"/>
              <a:t>-Время выхода на прогулку каждой возрастной группы определяется режимом воспитания и обучения. Запретом для прогулок является сила ветра более 15 м/с.</a:t>
            </a:r>
          </a:p>
          <a:p>
            <a:endParaRPr lang="ru-RU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Требования к оборудованию и санитарному состоянию участка детского сада для проведения прогулок.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85762" y="1268760"/>
            <a:ext cx="5829312" cy="5203486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Желательно, чтобы каждая возрастная группа располагала отдельным участком, отгороженным от других групп кустарником. На этом участке выделяются места для проведения подвижных игр и развития движений детей (ровная площадка), для игр с песком, водой, строительным материалом, для творческих игр и игр с различными игрушками.</a:t>
            </a:r>
          </a:p>
          <a:p>
            <a:r>
              <a:rPr lang="ru-RU" sz="1600" dirty="0" smtClean="0"/>
              <a:t>На участке должно быть оборудование для развития движений: заборчики для лазанья (трехгранные, четырехгранные и шестигранные), бревно для упражнения в равновесии, горка, инвентарь для упражнений в прыжках, метании. Все это должно иметь привлекательный вид, быть прочным, хорошо обработанным, закрепленным и соответствовать возрасту и силам детей. Кроме постоянного оборудования, на площадку выносятся игрушки, пособия в соответствии с намеченным планом работы. Игровые площадки заканчиваются дорожками, по которым дети могут кататься на велосипедах, самокатах.</a:t>
            </a:r>
          </a:p>
          <a:p>
            <a:r>
              <a:rPr lang="ru-RU" sz="1600" dirty="0" smtClean="0"/>
              <a:t>Помимо игровых площадок на участке необходимо иметь закрытые беседки для защиты от дождя и солнца. </a:t>
            </a:r>
          </a:p>
          <a:p>
            <a:pPr algn="ctr">
              <a:buNone/>
            </a:pP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Работа с родителями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85762" y="1268760"/>
            <a:ext cx="5829312" cy="520348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/>
              <a:t>В уголок для родителей следует поместить рекомендации по закаливанию, соответствующие возрасту детей и времени года. </a:t>
            </a:r>
            <a:br>
              <a:rPr lang="ru-RU" sz="1600" dirty="0" smtClean="0"/>
            </a:br>
            <a:r>
              <a:rPr lang="ru-RU" sz="1600" dirty="0" smtClean="0"/>
              <a:t>Призывайте родителей не перегревать ребенка, </a:t>
            </a:r>
            <a:br>
              <a:rPr lang="ru-RU" sz="1600" dirty="0" smtClean="0"/>
            </a:br>
            <a:r>
              <a:rPr lang="ru-RU" sz="1600" dirty="0" smtClean="0"/>
              <a:t>одевать детей в соответствии с погодными условиями.</a:t>
            </a:r>
          </a:p>
          <a:p>
            <a:pPr algn="ctr">
              <a:buNone/>
            </a:pPr>
            <a:r>
              <a:rPr lang="ru-RU" sz="1600" dirty="0" smtClean="0"/>
              <a:t>Для обеспечения качественной организации прогулки в зимний период необходимо создать определенные условия: расчистить участок от снега, в осенний период – от листвы. Для чего привлекать необходимо родителей.</a:t>
            </a:r>
            <a:endParaRPr lang="ru-RU" sz="1600" dirty="0"/>
          </a:p>
        </p:txBody>
      </p:sp>
      <p:pic>
        <p:nvPicPr>
          <p:cNvPr id="1026" name="Picture 2" descr="F:\работа с родителями на прогулке\DSC_00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717032"/>
            <a:ext cx="2635783" cy="1764450"/>
          </a:xfrm>
          <a:prstGeom prst="rect">
            <a:avLst/>
          </a:prstGeom>
          <a:noFill/>
        </p:spPr>
      </p:pic>
      <p:pic>
        <p:nvPicPr>
          <p:cNvPr id="1027" name="Picture 3" descr="F:\работа с родителями на прогулке\thumb565_ras_44d7d4ea674ccc90278975722528a397.jpg"/>
          <p:cNvPicPr>
            <a:picLocks noChangeAspect="1" noChangeArrowheads="1"/>
          </p:cNvPicPr>
          <p:nvPr/>
        </p:nvPicPr>
        <p:blipFill>
          <a:blip r:embed="rId3" cstate="print"/>
          <a:srcRect r="19297"/>
          <a:stretch>
            <a:fillRect/>
          </a:stretch>
        </p:blipFill>
        <p:spPr bwMode="auto">
          <a:xfrm>
            <a:off x="3275856" y="4365104"/>
            <a:ext cx="2821269" cy="17881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274638"/>
            <a:ext cx="5900750" cy="706090"/>
          </a:xfrm>
        </p:spPr>
        <p:txBody>
          <a:bodyPr>
            <a:normAutofit/>
          </a:bodyPr>
          <a:lstStyle/>
          <a:p>
            <a:endParaRPr lang="ru-RU" sz="1800" dirty="0">
              <a:solidFill>
                <a:srgbClr val="7030A0"/>
              </a:solidFill>
            </a:endParaRPr>
          </a:p>
        </p:txBody>
      </p:sp>
      <p:pic>
        <p:nvPicPr>
          <p:cNvPr id="4098" name="Picture 2" descr="D:\фото д.с\100NCD60\DSC_00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14598"/>
          <a:stretch>
            <a:fillRect/>
          </a:stretch>
        </p:blipFill>
        <p:spPr bwMode="auto">
          <a:xfrm>
            <a:off x="3347864" y="1412776"/>
            <a:ext cx="5112568" cy="40074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908721"/>
            <a:ext cx="4572032" cy="792088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1772816"/>
            <a:ext cx="4752528" cy="5085184"/>
          </a:xfrm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Пребывание детей на свежем воздухе имеет большое значение для физического развития дошкольника. Прогулка является первым и наиболее доступным средством закаливания детского организма. Она способствует повышению его выносливости и устойчивости к неблагоприятным воздействиям внешней среды, особенно к простудным заболеваниям.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На прогулке дети играют, много двигаются. Движения усиливают обмен веществ, кровообращение, газообмен, улучшают аппетит. Дети учатся преодолевать различные препятствия, становятся более подвижными, ловкими, смелыми, выносливыми. У них вырабатываются двигательные умения и навыки, укрепляется мышечная система, повышается жизненный тонус.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Прогулка способствует умственному развитию, так как дети получают много новых впечатлений и знаний об окружающем мире.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582</Words>
  <Application>Microsoft Office PowerPoint</Application>
  <PresentationFormat>Экран (4:3)</PresentationFormat>
  <Paragraphs>30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Физкультурно - оздоровительные мероприятия в режиме дня. Организация работы по физическому воспитанию в повседневной жизни в условиях ФГОС.</vt:lpstr>
      <vt:lpstr>Прогулка</vt:lpstr>
      <vt:lpstr>Виды  прогулки</vt:lpstr>
      <vt:lpstr>Воспитатель должен руководить самостоятельной деятельностью детей: обеспечить им полную безопасность, научить использовать пособия в соответствии с их предназначением, осуществлять постоянный контроль деятельности детей на протяжении всей прогулки</vt:lpstr>
      <vt:lpstr>Требования к продолжительности прогулки.</vt:lpstr>
      <vt:lpstr>Требования к оборудованию и санитарному состоянию участка детского сада для проведения прогулок.</vt:lpstr>
      <vt:lpstr>Работа с родителями</vt:lpstr>
      <vt:lpstr>Слайд 8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modified xsi:type="dcterms:W3CDTF">2016-02-21T06:36:41Z</dcterms:modified>
</cp:coreProperties>
</file>