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0" r:id="rId6"/>
    <p:sldId id="262" r:id="rId7"/>
    <p:sldId id="266" r:id="rId8"/>
    <p:sldId id="264" r:id="rId9"/>
    <p:sldId id="270" r:id="rId10"/>
    <p:sldId id="279" r:id="rId11"/>
    <p:sldId id="259" r:id="rId12"/>
    <p:sldId id="274" r:id="rId13"/>
    <p:sldId id="277" r:id="rId14"/>
    <p:sldId id="258" r:id="rId15"/>
    <p:sldId id="273" r:id="rId16"/>
    <p:sldId id="278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C70C-02AD-4CF3-A4D1-0CA0C073A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ED6FD-E3DA-48BB-A672-AB9A224DB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C4625-C7C5-4B23-8956-7BC2E10DE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F8B61-8623-4F0C-988D-374EE5AEA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E31DD-3B5F-47DC-94F0-344349C74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FB81E-57D0-4591-92DB-8BC4ADD67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8BE7-88AB-416E-98D6-92B2750AC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79A8-BE28-4B0C-B0C3-D3A546131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E9868-5A46-4246-BA14-51BEF2779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3D2A-59FC-4990-87AB-2ED69A72D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9327E-E9FD-4AEF-8FBC-9414E8E02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AF8BC69-94C6-4A5B-8691-0F1CC3C0A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32.jpeg"/><Relationship Id="rId4" Type="http://schemas.openxmlformats.org/officeDocument/2006/relationships/hyperlink" Target="http://www.e96.ru/images/catalog/full/7401/99e753a75832e573979136895bf9bb47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acroevolution.narod.ru/kovalev_neand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canday.ru/uploads/posts/2008-10/1224593138_37e92a49_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lub.foto.ru/gallery/images/photo/2006/06/04/62993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marshruty.ru/PhotoFiles/1/4/8/0/1480ee97d5c749dd8f9d073daaaebd87/large/18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9" descr="fi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95600" y="36576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7" descr="fi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657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00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i="1">
                <a:solidFill>
                  <a:srgbClr val="FF0000"/>
                </a:solidFill>
                <a:latin typeface="Georgia" pitchFamily="18" charset="0"/>
              </a:rPr>
              <a:t>Осторожно,</a:t>
            </a:r>
          </a:p>
          <a:p>
            <a:pPr algn="ctr">
              <a:spcBef>
                <a:spcPct val="50000"/>
              </a:spcBef>
            </a:pPr>
            <a:r>
              <a:rPr lang="ru-RU" sz="8000" b="1" i="1">
                <a:solidFill>
                  <a:srgbClr val="FF0000"/>
                </a:solidFill>
                <a:latin typeface="Georgia" pitchFamily="18" charset="0"/>
              </a:rPr>
              <a:t>огонь !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105400" y="4953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 </a:t>
            </a:r>
          </a:p>
        </p:txBody>
      </p:sp>
      <p:pic>
        <p:nvPicPr>
          <p:cNvPr id="13317" name="Picture 8" descr="fi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Рамка 8"/>
          <p:cNvSpPr/>
          <p:nvPr/>
        </p:nvSpPr>
        <p:spPr>
          <a:xfrm>
            <a:off x="3581400" y="0"/>
            <a:ext cx="2514600" cy="533400"/>
          </a:xfrm>
          <a:prstGeom prst="fram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Prezentacii.com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90600" y="1066800"/>
            <a:ext cx="720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/>
              <a:t>Спичка невеличка, огонь великан</a:t>
            </a:r>
            <a:r>
              <a:rPr lang="ru-RU" sz="3200"/>
              <a:t>.</a:t>
            </a:r>
            <a:r>
              <a:rPr lang="ru-RU"/>
              <a:t>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0" y="2209800"/>
            <a:ext cx="638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ctr"/>
            <a:r>
              <a:rPr lang="ru-RU" sz="3200" b="1"/>
              <a:t>Коробка спичек хоть мала, </a:t>
            </a:r>
          </a:p>
          <a:p>
            <a:pPr indent="228600" algn="ctr"/>
            <a:r>
              <a:rPr lang="ru-RU" sz="3200" b="1"/>
              <a:t>но может сделать много зла.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55625" y="3505200"/>
            <a:ext cx="858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/>
              <a:t>Маленькая спичка сжигает большой лес.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971800" y="2286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Пословицы</a:t>
            </a:r>
          </a:p>
        </p:txBody>
      </p:sp>
      <p:pic>
        <p:nvPicPr>
          <p:cNvPr id="27659" name="Picture 11" descr="fi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962400"/>
            <a:ext cx="17811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038600"/>
            <a:ext cx="19288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4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4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8610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На борьбу с пожарами направляются очень смелые и отважные  люди – пожарные. Бросаясь в огонь, дым для спасения людей , они часто забывают о собственной жизни.</a:t>
            </a:r>
          </a:p>
        </p:txBody>
      </p:sp>
      <p:pic>
        <p:nvPicPr>
          <p:cNvPr id="7175" name="Picture 7" descr="Пожар  в квартире. ул Анох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4114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Пожар  в битумохранилище. ноябрь 2000г. Верейская ул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40386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Georgia" pitchFamily="18" charset="0"/>
              </a:rPr>
              <a:t>Почти два века, как в нашей стране появились пожарные. Взгляни, каким было житьё- бытьё первых пожарных.</a:t>
            </a:r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 flipV="1">
            <a:off x="10668000" y="22098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22536" name="Picture 8" descr="IMG_0002"/>
          <p:cNvPicPr>
            <a:picLocks noChangeAspect="1" noChangeArrowheads="1"/>
          </p:cNvPicPr>
          <p:nvPr/>
        </p:nvPicPr>
        <p:blipFill>
          <a:blip r:embed="rId2"/>
          <a:srcRect l="10185" t="5135" r="9789" b="55847"/>
          <a:stretch>
            <a:fillRect/>
          </a:stretch>
        </p:blipFill>
        <p:spPr bwMode="auto">
          <a:xfrm>
            <a:off x="2286000" y="3048000"/>
            <a:ext cx="45339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hiss0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41148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IMG_0002"/>
          <p:cNvPicPr>
            <a:picLocks noChangeAspect="1" noChangeArrowheads="1"/>
          </p:cNvPicPr>
          <p:nvPr/>
        </p:nvPicPr>
        <p:blipFill>
          <a:blip r:embed="rId2"/>
          <a:srcRect l="10185" t="54420" r="14154" b="12721"/>
          <a:stretch>
            <a:fillRect/>
          </a:stretch>
        </p:blipFill>
        <p:spPr bwMode="auto">
          <a:xfrm>
            <a:off x="4495800" y="2133600"/>
            <a:ext cx="46482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G_0001"/>
          <p:cNvPicPr>
            <a:picLocks noChangeAspect="1" noChangeArrowheads="1"/>
          </p:cNvPicPr>
          <p:nvPr/>
        </p:nvPicPr>
        <p:blipFill>
          <a:blip r:embed="rId2"/>
          <a:srcRect l="11639" t="23616" r="15610" b="42499"/>
          <a:stretch>
            <a:fillRect/>
          </a:stretch>
        </p:blipFill>
        <p:spPr bwMode="auto">
          <a:xfrm>
            <a:off x="304800" y="3124200"/>
            <a:ext cx="50292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IMG_0003"/>
          <p:cNvPicPr>
            <a:picLocks noChangeAspect="1" noChangeArrowheads="1"/>
          </p:cNvPicPr>
          <p:nvPr/>
        </p:nvPicPr>
        <p:blipFill>
          <a:blip r:embed="rId3"/>
          <a:srcRect l="14551" t="9241" r="15608" b="57901"/>
          <a:stretch>
            <a:fillRect/>
          </a:stretch>
        </p:blipFill>
        <p:spPr bwMode="auto">
          <a:xfrm>
            <a:off x="5638800" y="1295400"/>
            <a:ext cx="3352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IMG_0003"/>
          <p:cNvPicPr>
            <a:picLocks noChangeAspect="1" noChangeArrowheads="1"/>
          </p:cNvPicPr>
          <p:nvPr/>
        </p:nvPicPr>
        <p:blipFill>
          <a:blip r:embed="rId3"/>
          <a:srcRect l="13095" t="54420" r="17064" b="13748"/>
          <a:stretch>
            <a:fillRect/>
          </a:stretch>
        </p:blipFill>
        <p:spPr bwMode="auto">
          <a:xfrm>
            <a:off x="5638800" y="3810000"/>
            <a:ext cx="33528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791200" y="5715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324600" y="60198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Georgia" pitchFamily="18" charset="0"/>
              </a:rPr>
              <a:t>МОТОПОМПА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57200" y="1219200"/>
            <a:ext cx="4495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Дмитриев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Владимир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Михайлович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57200" y="2286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Шельбовская   добровольная  пожарная  дружина</a:t>
            </a:r>
            <a:r>
              <a:rPr lang="ru-RU" sz="2400" b="1" i="1">
                <a:latin typeface="Georgia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6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86200" y="4038600"/>
            <a:ext cx="6096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И вот машины красные       Спешат в места опасные Прохожие  сторонятся –  Пожарные торопятся.</a:t>
            </a:r>
          </a:p>
        </p:txBody>
      </p:sp>
      <p:pic>
        <p:nvPicPr>
          <p:cNvPr id="6151" name="Picture 7" descr="fireb06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i-main-pic" descr="Картинка 319 из 5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i-main-pic" descr="Картинка 65 из 5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68725"/>
            <a:ext cx="3733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6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6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6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200" b="1"/>
              <a:t>Запомните правила, которые помогут вам избежать несчастья:</a:t>
            </a:r>
          </a:p>
          <a:p>
            <a:pPr>
              <a:spcBef>
                <a:spcPct val="50000"/>
              </a:spcBef>
            </a:pPr>
            <a:endParaRPr lang="ru-RU" sz="2200" b="1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457200"/>
            <a:ext cx="579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>
                <a:latin typeface="Georgia" pitchFamily="18" charset="0"/>
              </a:rPr>
              <a:t>1. Не играй, дружок со спичкой.</a:t>
            </a:r>
          </a:p>
          <a:p>
            <a:r>
              <a:rPr lang="ru-RU" sz="2400" b="1" i="1">
                <a:latin typeface="Georgia" pitchFamily="18" charset="0"/>
              </a:rPr>
              <a:t>    Помни ты, она мала.</a:t>
            </a:r>
          </a:p>
          <a:p>
            <a:r>
              <a:rPr lang="ru-RU" sz="2400" b="1" i="1">
                <a:latin typeface="Georgia" pitchFamily="18" charset="0"/>
              </a:rPr>
              <a:t>    Но от спички невелички</a:t>
            </a:r>
          </a:p>
          <a:p>
            <a:r>
              <a:rPr lang="ru-RU" sz="2400" b="1" i="1">
                <a:latin typeface="Georgia" pitchFamily="18" charset="0"/>
              </a:rPr>
              <a:t>    Может дом сгореть дотла.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886200" y="2743200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2. Включен утюг, хозяев нет,</a:t>
            </a:r>
          </a:p>
          <a:p>
            <a:r>
              <a:rPr lang="ru-RU" sz="2400" b="1" i="1">
                <a:latin typeface="Georgia" pitchFamily="18" charset="0"/>
              </a:rPr>
              <a:t>На простыне дымится след.</a:t>
            </a:r>
          </a:p>
          <a:p>
            <a:r>
              <a:rPr lang="ru-RU" sz="2400" b="1" i="1">
                <a:latin typeface="Georgia" pitchFamily="18" charset="0"/>
              </a:rPr>
              <a:t>Ребята! Меры принимайте,</a:t>
            </a:r>
          </a:p>
          <a:p>
            <a:r>
              <a:rPr lang="ru-RU" sz="2400" b="1" i="1">
                <a:latin typeface="Georgia" pitchFamily="18" charset="0"/>
              </a:rPr>
              <a:t>Утюг горячий выключайте.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81000" y="4800600"/>
            <a:ext cx="41910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3.   Ни в коем случае не зажигай без взрослых фейерверки, свечи или бенгальские огни.</a:t>
            </a:r>
          </a:p>
          <a:p>
            <a:endParaRPr lang="ru-RU" sz="2400" b="1" i="1"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endParaRPr lang="ru-RU" sz="2400"/>
          </a:p>
        </p:txBody>
      </p:sp>
      <p:pic>
        <p:nvPicPr>
          <p:cNvPr id="21517" name="i-main-pic" descr="Картинка 269 из 5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57200"/>
            <a:ext cx="2895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i-main-pic" descr="Картинка 269 из 5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267200"/>
            <a:ext cx="32099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i-main-pic" descr="Картинка 8 из 122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133600"/>
            <a:ext cx="3095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fire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048000"/>
            <a:ext cx="83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9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90"/>
                            </p:stCondLst>
                            <p:childTnLst>
                              <p:par>
                                <p:cTn id="1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4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40"/>
                            </p:stCondLst>
                            <p:childTnLst>
                              <p:par>
                                <p:cTn id="2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29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9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290"/>
                            </p:stCondLst>
                            <p:childTnLst>
                              <p:par>
                                <p:cTn id="3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1"/>
      <p:bldP spid="21510" grpId="1"/>
      <p:bldP spid="21512" grpId="1"/>
      <p:bldP spid="215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22" name="Group 298"/>
          <p:cNvGraphicFramePr>
            <a:graphicFrameLocks noGrp="1"/>
          </p:cNvGraphicFramePr>
          <p:nvPr/>
        </p:nvGraphicFramePr>
        <p:xfrm>
          <a:off x="2743200" y="381000"/>
          <a:ext cx="3544888" cy="3627438"/>
        </p:xfrm>
        <a:graphic>
          <a:graphicData uri="http://schemas.openxmlformats.org/drawingml/2006/table">
            <a:tbl>
              <a:tblPr/>
              <a:tblGrid>
                <a:gridCol w="441325"/>
                <a:gridCol w="441325"/>
                <a:gridCol w="452438"/>
                <a:gridCol w="428625"/>
                <a:gridCol w="441325"/>
                <a:gridCol w="428625"/>
                <a:gridCol w="457200"/>
                <a:gridCol w="454025"/>
              </a:tblGrid>
              <a:tr h="35242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ru-RU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923" name="Text Box 299"/>
          <p:cNvSpPr txBox="1">
            <a:spLocks noChangeArrowheads="1"/>
          </p:cNvSpPr>
          <p:nvPr/>
        </p:nvSpPr>
        <p:spPr bwMode="auto">
          <a:xfrm>
            <a:off x="2819400" y="990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  о   ж   а   р</a:t>
            </a:r>
          </a:p>
        </p:txBody>
      </p:sp>
      <p:sp>
        <p:nvSpPr>
          <p:cNvPr id="26925" name="Text Box 301"/>
          <p:cNvSpPr txBox="1">
            <a:spLocks noChangeArrowheads="1"/>
          </p:cNvSpPr>
          <p:nvPr/>
        </p:nvSpPr>
        <p:spPr bwMode="auto">
          <a:xfrm>
            <a:off x="3200400" y="198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о</a:t>
            </a:r>
          </a:p>
        </p:txBody>
      </p:sp>
      <p:sp>
        <p:nvSpPr>
          <p:cNvPr id="26926" name="Text Box 302"/>
          <p:cNvSpPr txBox="1">
            <a:spLocks noChangeArrowheads="1"/>
          </p:cNvSpPr>
          <p:nvPr/>
        </p:nvSpPr>
        <p:spPr bwMode="auto">
          <a:xfrm>
            <a:off x="3200400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г</a:t>
            </a:r>
          </a:p>
        </p:txBody>
      </p:sp>
      <p:sp>
        <p:nvSpPr>
          <p:cNvPr id="26927" name="Text Box 303"/>
          <p:cNvSpPr txBox="1">
            <a:spLocks noChangeArrowheads="1"/>
          </p:cNvSpPr>
          <p:nvPr/>
        </p:nvSpPr>
        <p:spPr bwMode="auto">
          <a:xfrm>
            <a:off x="32004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</a:t>
            </a:r>
          </a:p>
        </p:txBody>
      </p:sp>
      <p:sp>
        <p:nvSpPr>
          <p:cNvPr id="26928" name="Text Box 304"/>
          <p:cNvSpPr txBox="1">
            <a:spLocks noChangeArrowheads="1"/>
          </p:cNvSpPr>
          <p:nvPr/>
        </p:nvSpPr>
        <p:spPr bwMode="auto">
          <a:xfrm>
            <a:off x="3200400" y="2971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ь</a:t>
            </a:r>
          </a:p>
        </p:txBody>
      </p:sp>
      <p:sp>
        <p:nvSpPr>
          <p:cNvPr id="26929" name="Text Box 305"/>
          <p:cNvSpPr txBox="1">
            <a:spLocks noChangeArrowheads="1"/>
          </p:cNvSpPr>
          <p:nvPr/>
        </p:nvSpPr>
        <p:spPr bwMode="auto">
          <a:xfrm>
            <a:off x="2819400" y="198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</a:t>
            </a:r>
          </a:p>
        </p:txBody>
      </p:sp>
      <p:sp>
        <p:nvSpPr>
          <p:cNvPr id="26930" name="Text Box 306"/>
          <p:cNvSpPr txBox="1">
            <a:spLocks noChangeArrowheads="1"/>
          </p:cNvSpPr>
          <p:nvPr/>
        </p:nvSpPr>
        <p:spPr bwMode="auto">
          <a:xfrm>
            <a:off x="3657600" y="198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л</a:t>
            </a:r>
          </a:p>
        </p:txBody>
      </p:sp>
      <p:sp>
        <p:nvSpPr>
          <p:cNvPr id="26931" name="Text Box 307"/>
          <p:cNvSpPr txBox="1">
            <a:spLocks noChangeArrowheads="1"/>
          </p:cNvSpPr>
          <p:nvPr/>
        </p:nvSpPr>
        <p:spPr bwMode="auto">
          <a:xfrm>
            <a:off x="4038600" y="198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</a:t>
            </a:r>
          </a:p>
        </p:txBody>
      </p:sp>
      <p:sp>
        <p:nvSpPr>
          <p:cNvPr id="26932" name="Text Box 308"/>
          <p:cNvSpPr txBox="1">
            <a:spLocks noChangeArrowheads="1"/>
          </p:cNvSpPr>
          <p:nvPr/>
        </p:nvSpPr>
        <p:spPr bwMode="auto">
          <a:xfrm>
            <a:off x="4495800" y="198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ц</a:t>
            </a:r>
          </a:p>
        </p:txBody>
      </p:sp>
      <p:sp>
        <p:nvSpPr>
          <p:cNvPr id="26933" name="Text Box 309"/>
          <p:cNvSpPr txBox="1"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е</a:t>
            </a:r>
          </a:p>
        </p:txBody>
      </p:sp>
      <p:sp>
        <p:nvSpPr>
          <p:cNvPr id="26934" name="Text Box 310"/>
          <p:cNvSpPr txBox="1">
            <a:spLocks noChangeArrowheads="1"/>
          </p:cNvSpPr>
          <p:nvPr/>
        </p:nvSpPr>
        <p:spPr bwMode="auto">
          <a:xfrm>
            <a:off x="4953000" y="152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</a:t>
            </a:r>
          </a:p>
        </p:txBody>
      </p:sp>
      <p:sp>
        <p:nvSpPr>
          <p:cNvPr id="26935" name="Text Box 311"/>
          <p:cNvSpPr txBox="1">
            <a:spLocks noChangeArrowheads="1"/>
          </p:cNvSpPr>
          <p:nvPr/>
        </p:nvSpPr>
        <p:spPr bwMode="auto">
          <a:xfrm>
            <a:off x="49530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ч</a:t>
            </a:r>
          </a:p>
        </p:txBody>
      </p:sp>
      <p:sp>
        <p:nvSpPr>
          <p:cNvPr id="26936" name="Text Box 312"/>
          <p:cNvSpPr txBox="1">
            <a:spLocks noChangeArrowheads="1"/>
          </p:cNvSpPr>
          <p:nvPr/>
        </p:nvSpPr>
        <p:spPr bwMode="auto">
          <a:xfrm>
            <a:off x="4953000" y="2971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к</a:t>
            </a:r>
          </a:p>
        </p:txBody>
      </p:sp>
      <p:sp>
        <p:nvSpPr>
          <p:cNvPr id="26937" name="Text Box 313"/>
          <p:cNvSpPr txBox="1">
            <a:spLocks noChangeArrowheads="1"/>
          </p:cNvSpPr>
          <p:nvPr/>
        </p:nvSpPr>
        <p:spPr bwMode="auto">
          <a:xfrm>
            <a:off x="49530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</a:t>
            </a:r>
          </a:p>
        </p:txBody>
      </p:sp>
      <p:sp>
        <p:nvSpPr>
          <p:cNvPr id="26938" name="Text Box 314"/>
          <p:cNvSpPr txBox="1">
            <a:spLocks noChangeArrowheads="1"/>
          </p:cNvSpPr>
          <p:nvPr/>
        </p:nvSpPr>
        <p:spPr bwMode="auto">
          <a:xfrm>
            <a:off x="4114800" y="304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и</a:t>
            </a:r>
          </a:p>
        </p:txBody>
      </p:sp>
      <p:sp>
        <p:nvSpPr>
          <p:cNvPr id="26939" name="Text Box 315"/>
          <p:cNvSpPr txBox="1">
            <a:spLocks noChangeArrowheads="1"/>
          </p:cNvSpPr>
          <p:nvPr/>
        </p:nvSpPr>
        <p:spPr bwMode="auto">
          <a:xfrm>
            <a:off x="4495800" y="2971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</a:t>
            </a:r>
          </a:p>
        </p:txBody>
      </p:sp>
      <p:sp>
        <p:nvSpPr>
          <p:cNvPr id="26940" name="Text Box 316"/>
          <p:cNvSpPr txBox="1">
            <a:spLocks noChangeArrowheads="1"/>
          </p:cNvSpPr>
          <p:nvPr/>
        </p:nvSpPr>
        <p:spPr bwMode="auto">
          <a:xfrm>
            <a:off x="5334000" y="2971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р</a:t>
            </a:r>
          </a:p>
        </p:txBody>
      </p:sp>
      <p:sp>
        <p:nvSpPr>
          <p:cNvPr id="26941" name="Text Box 317"/>
          <p:cNvSpPr txBox="1">
            <a:spLocks noChangeArrowheads="1"/>
          </p:cNvSpPr>
          <p:nvPr/>
        </p:nvSpPr>
        <p:spPr bwMode="auto">
          <a:xfrm>
            <a:off x="5867400" y="2971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</a:t>
            </a:r>
          </a:p>
        </p:txBody>
      </p:sp>
      <p:sp>
        <p:nvSpPr>
          <p:cNvPr id="26942" name="Text Box 318"/>
          <p:cNvSpPr txBox="1">
            <a:spLocks noChangeArrowheads="1"/>
          </p:cNvSpPr>
          <p:nvPr/>
        </p:nvSpPr>
        <p:spPr bwMode="auto">
          <a:xfrm>
            <a:off x="5867400" y="45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</a:t>
            </a:r>
          </a:p>
        </p:txBody>
      </p:sp>
      <p:sp>
        <p:nvSpPr>
          <p:cNvPr id="26943" name="Text Box 319"/>
          <p:cNvSpPr txBox="1">
            <a:spLocks noChangeArrowheads="1"/>
          </p:cNvSpPr>
          <p:nvPr/>
        </p:nvSpPr>
        <p:spPr bwMode="auto">
          <a:xfrm>
            <a:off x="5867400" y="99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</a:t>
            </a:r>
          </a:p>
        </p:txBody>
      </p:sp>
      <p:sp>
        <p:nvSpPr>
          <p:cNvPr id="26944" name="Text Box 320"/>
          <p:cNvSpPr txBox="1">
            <a:spLocks noChangeArrowheads="1"/>
          </p:cNvSpPr>
          <p:nvPr/>
        </p:nvSpPr>
        <p:spPr bwMode="auto">
          <a:xfrm>
            <a:off x="5867400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и</a:t>
            </a:r>
          </a:p>
        </p:txBody>
      </p:sp>
      <p:sp>
        <p:nvSpPr>
          <p:cNvPr id="26945" name="Text Box 321"/>
          <p:cNvSpPr txBox="1">
            <a:spLocks noChangeArrowheads="1"/>
          </p:cNvSpPr>
          <p:nvPr/>
        </p:nvSpPr>
        <p:spPr bwMode="auto">
          <a:xfrm>
            <a:off x="5867400" y="198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ч</a:t>
            </a:r>
          </a:p>
        </p:txBody>
      </p:sp>
      <p:sp>
        <p:nvSpPr>
          <p:cNvPr id="26946" name="Text Box 322"/>
          <p:cNvSpPr txBox="1">
            <a:spLocks noChangeArrowheads="1"/>
          </p:cNvSpPr>
          <p:nvPr/>
        </p:nvSpPr>
        <p:spPr bwMode="auto">
          <a:xfrm>
            <a:off x="58674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к</a:t>
            </a:r>
          </a:p>
        </p:txBody>
      </p:sp>
      <p:sp>
        <p:nvSpPr>
          <p:cNvPr id="26947" name="Text Box 323"/>
          <p:cNvSpPr txBox="1">
            <a:spLocks noChangeArrowheads="1"/>
          </p:cNvSpPr>
          <p:nvPr/>
        </p:nvSpPr>
        <p:spPr bwMode="auto">
          <a:xfrm>
            <a:off x="1066800" y="4572000"/>
            <a:ext cx="5257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/>
              <a:t>Что бывает, если птички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/>
              <a:t>Зажигают дома спички?</a:t>
            </a:r>
          </a:p>
        </p:txBody>
      </p:sp>
      <p:sp>
        <p:nvSpPr>
          <p:cNvPr id="26949" name="Text Box 325"/>
          <p:cNvSpPr txBox="1">
            <a:spLocks noChangeArrowheads="1"/>
          </p:cNvSpPr>
          <p:nvPr/>
        </p:nvSpPr>
        <p:spPr bwMode="auto">
          <a:xfrm>
            <a:off x="228600" y="4876800"/>
            <a:ext cx="89154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/>
              <a:t>2. Рыжий зверь в печи сидит, рыжий зверь на всех сердит.</a:t>
            </a:r>
          </a:p>
          <a:p>
            <a:pPr>
              <a:spcBef>
                <a:spcPct val="50000"/>
              </a:spcBef>
            </a:pPr>
            <a:r>
              <a:rPr lang="ru-RU" sz="2300" b="1"/>
              <a:t>       Он от злости ест дрова целый час, а может– два.</a:t>
            </a:r>
          </a:p>
          <a:p>
            <a:pPr>
              <a:spcBef>
                <a:spcPct val="50000"/>
              </a:spcBef>
            </a:pPr>
            <a:r>
              <a:rPr lang="ru-RU" sz="2300" b="1"/>
              <a:t>           Ты его рукой не тронь, искусает всю ладонь.</a:t>
            </a:r>
          </a:p>
        </p:txBody>
      </p:sp>
      <p:sp>
        <p:nvSpPr>
          <p:cNvPr id="26950" name="Text Box 326"/>
          <p:cNvSpPr txBox="1">
            <a:spLocks noChangeArrowheads="1"/>
          </p:cNvSpPr>
          <p:nvPr/>
        </p:nvSpPr>
        <p:spPr bwMode="auto">
          <a:xfrm>
            <a:off x="1219200" y="4572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3. Красная девушка по небу ходит.</a:t>
            </a:r>
          </a:p>
        </p:txBody>
      </p:sp>
      <p:sp>
        <p:nvSpPr>
          <p:cNvPr id="26951" name="Text Box 327"/>
          <p:cNvSpPr txBox="1">
            <a:spLocks noChangeArrowheads="1"/>
          </p:cNvSpPr>
          <p:nvPr/>
        </p:nvSpPr>
        <p:spPr bwMode="auto">
          <a:xfrm>
            <a:off x="1600200" y="4953000"/>
            <a:ext cx="708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4. В избе– изба, на избе– труба.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Зашумело в избе, загудело в трубе.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Видит пламя народ, а тушить не идёт.</a:t>
            </a:r>
          </a:p>
        </p:txBody>
      </p:sp>
      <p:sp>
        <p:nvSpPr>
          <p:cNvPr id="26952" name="Text Box 328"/>
          <p:cNvSpPr txBox="1">
            <a:spLocks noChangeArrowheads="1"/>
          </p:cNvSpPr>
          <p:nvPr/>
        </p:nvSpPr>
        <p:spPr bwMode="auto">
          <a:xfrm>
            <a:off x="838200" y="5257800"/>
            <a:ext cx="7543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5.Схоронилось солнышко в маковое зёрнышко.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Побежит по земле, вспыхнет весело во мгле.</a:t>
            </a:r>
          </a:p>
        </p:txBody>
      </p:sp>
      <p:sp>
        <p:nvSpPr>
          <p:cNvPr id="26953" name="Text Box 329"/>
          <p:cNvSpPr txBox="1">
            <a:spLocks noChangeArrowheads="1"/>
          </p:cNvSpPr>
          <p:nvPr/>
        </p:nvSpPr>
        <p:spPr bwMode="auto">
          <a:xfrm>
            <a:off x="1905000" y="4343400"/>
            <a:ext cx="5105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6.Это тёмный, тёмный дом,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Сто сестричек жмутся в нём.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И любая из сестёр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Может вспыхнуть, как костёр!</a:t>
            </a:r>
          </a:p>
        </p:txBody>
      </p:sp>
      <p:pic>
        <p:nvPicPr>
          <p:cNvPr id="28768" name="Picture 330" descr="i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1412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69" name="WordArt 333"/>
          <p:cNvSpPr>
            <a:spLocks noChangeArrowheads="1" noChangeShapeType="1" noTextEdit="1"/>
          </p:cNvSpPr>
          <p:nvPr/>
        </p:nvSpPr>
        <p:spPr bwMode="auto">
          <a:xfrm rot="5400000">
            <a:off x="5829300" y="2095500"/>
            <a:ext cx="4495800" cy="914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49995"/>
              </a:avLst>
            </a:prstTxWarp>
          </a:bodyPr>
          <a:lstStyle/>
          <a:p>
            <a:pPr algn="ctr" fontAlgn="auto"/>
            <a:r>
              <a:rPr lang="ru-RU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КРОССВОРД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"/>
                                        <p:tgtEl>
                                          <p:spTgt spid="26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"/>
                                        <p:tgtEl>
                                          <p:spTgt spid="26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"/>
                                        <p:tgtEl>
                                          <p:spTgt spid="26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4" presetClass="exit" presetSubtype="16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6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6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6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6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6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6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6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6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6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6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6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6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6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6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4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6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6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6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0"/>
                            </p:stCondLst>
                            <p:childTnLst>
                              <p:par>
                                <p:cTn id="5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6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2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6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6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6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6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6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6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6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6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6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6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6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6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6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6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6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6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6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6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6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6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6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6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69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6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6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"/>
                            </p:stCondLst>
                            <p:childTnLst>
                              <p:par>
                                <p:cTn id="1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26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26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26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"/>
                            </p:stCondLst>
                            <p:childTnLst>
                              <p:par>
                                <p:cTn id="1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269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269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269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0"/>
                            </p:stCondLst>
                            <p:childTnLst>
                              <p:par>
                                <p:cTn id="1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269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26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26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"/>
                            </p:stCondLst>
                            <p:childTnLst>
                              <p:par>
                                <p:cTn id="134" presetID="4" presetClass="exit" presetSubtype="16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2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820"/>
                            </p:stCondLst>
                            <p:childTnLst>
                              <p:par>
                                <p:cTn id="138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6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6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6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26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26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26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"/>
                            </p:stCondLst>
                            <p:childTnLst>
                              <p:par>
                                <p:cTn id="1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26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26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26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"/>
                            </p:stCondLst>
                            <p:childTnLst>
                              <p:par>
                                <p:cTn id="1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6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6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6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40"/>
                            </p:stCondLst>
                            <p:childTnLst>
                              <p:par>
                                <p:cTn id="1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26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26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26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0"/>
                            </p:stCondLst>
                            <p:childTnLst>
                              <p:par>
                                <p:cTn id="169" presetID="4" presetClass="exit" presetSubtype="16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6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20"/>
                            </p:stCondLst>
                            <p:childTnLst>
                              <p:par>
                                <p:cTn id="173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26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26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26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26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26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26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0"/>
                            </p:stCondLst>
                            <p:childTnLst>
                              <p:par>
                                <p:cTn id="1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80"/>
                                        <p:tgtEl>
                                          <p:spTgt spid="26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80"/>
                                        <p:tgtEl>
                                          <p:spTgt spid="26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80"/>
                                        <p:tgtEl>
                                          <p:spTgt spid="26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60"/>
                            </p:stCondLst>
                            <p:childTnLst>
                              <p:par>
                                <p:cTn id="1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80"/>
                                        <p:tgtEl>
                                          <p:spTgt spid="26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80"/>
                                        <p:tgtEl>
                                          <p:spTgt spid="26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26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40"/>
                            </p:stCondLst>
                            <p:childTnLst>
                              <p:par>
                                <p:cTn id="1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80"/>
                                        <p:tgtEl>
                                          <p:spTgt spid="26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80"/>
                                        <p:tgtEl>
                                          <p:spTgt spid="26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80"/>
                                        <p:tgtEl>
                                          <p:spTgt spid="26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0"/>
                            </p:stCondLst>
                            <p:childTnLst>
                              <p:par>
                                <p:cTn id="2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80"/>
                                        <p:tgtEl>
                                          <p:spTgt spid="26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80"/>
                                        <p:tgtEl>
                                          <p:spTgt spid="26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80"/>
                                        <p:tgtEl>
                                          <p:spTgt spid="26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"/>
                            </p:stCondLst>
                            <p:childTnLst>
                              <p:par>
                                <p:cTn id="210" presetID="4" presetClass="exit" presetSubtype="16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26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23" grpId="0"/>
      <p:bldP spid="26925" grpId="0"/>
      <p:bldP spid="26926" grpId="0"/>
      <p:bldP spid="26927" grpId="0"/>
      <p:bldP spid="26928" grpId="0"/>
      <p:bldP spid="26929" grpId="0"/>
      <p:bldP spid="26930" grpId="0"/>
      <p:bldP spid="26931" grpId="0"/>
      <p:bldP spid="26932" grpId="0"/>
      <p:bldP spid="26933" grpId="0"/>
      <p:bldP spid="26934" grpId="0"/>
      <p:bldP spid="26935" grpId="0"/>
      <p:bldP spid="26936" grpId="0"/>
      <p:bldP spid="26937" grpId="0"/>
      <p:bldP spid="26938" grpId="0"/>
      <p:bldP spid="26939" grpId="0"/>
      <p:bldP spid="26940" grpId="0"/>
      <p:bldP spid="26941" grpId="0"/>
      <p:bldP spid="26942" grpId="0"/>
      <p:bldP spid="26943" grpId="0"/>
      <p:bldP spid="26944" grpId="0"/>
      <p:bldP spid="26945" grpId="0"/>
      <p:bldP spid="26946" grpId="0"/>
      <p:bldP spid="26947" grpId="0"/>
      <p:bldP spid="26947" grpId="1"/>
      <p:bldP spid="26949" grpId="0"/>
      <p:bldP spid="26949" grpId="1"/>
      <p:bldP spid="26950" grpId="0"/>
      <p:bldP spid="26950" grpId="1"/>
      <p:bldP spid="26951" grpId="0"/>
      <p:bldP spid="26951" grpId="1"/>
      <p:bldP spid="26952" grpId="0"/>
      <p:bldP spid="26952" grpId="1"/>
      <p:bldP spid="26953" grpId="0"/>
      <p:bldP spid="2695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Ответьте   на вопросы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4800" y="765175"/>
            <a:ext cx="716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>
                <a:latin typeface="Georgia" pitchFamily="18" charset="0"/>
              </a:rPr>
              <a:t>1. Назовите номер телефона для сообщения о пожаре?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28600" y="1627188"/>
            <a:ext cx="716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>
                <a:latin typeface="Georgia" pitchFamily="18" charset="0"/>
              </a:rPr>
              <a:t>2. Как называют людей, которые тушат пожары?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28600" y="2627313"/>
            <a:ext cx="6934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i="1">
                <a:latin typeface="Georgia" pitchFamily="18" charset="0"/>
              </a:rPr>
              <a:t>3. Назовите средство пожаротушения, которым можно воспользоваться?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04800" y="3668713"/>
            <a:ext cx="670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i="1">
                <a:latin typeface="Georgia" pitchFamily="18" charset="0"/>
              </a:rPr>
              <a:t>4. Отчего чаще всего страдают люди при пожаре?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467600" y="838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“01”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010400" y="1752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пожарные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629400" y="2743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огнетушитель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6781800" y="35814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от огня и дыма</a:t>
            </a:r>
          </a:p>
        </p:txBody>
      </p:sp>
      <p:pic>
        <p:nvPicPr>
          <p:cNvPr id="23568" name="i-main-pic" descr="Картинка 131 из 5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648200"/>
            <a:ext cx="24384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i-main-pic" descr="Картинка 4 из 5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49775"/>
            <a:ext cx="2743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18" descr="пожар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6482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62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62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62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62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62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62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2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2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2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62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62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62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2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2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2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62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62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62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2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2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2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1"/>
      <p:bldP spid="23557" grpId="0"/>
      <p:bldP spid="23558" grpId="0"/>
      <p:bldP spid="23559" grpId="0"/>
      <p:bldP spid="23560" grpId="0"/>
      <p:bldP spid="23564" grpId="0"/>
      <p:bldP spid="23565" grpId="0"/>
      <p:bldP spid="23566" grpId="0"/>
      <p:bldP spid="235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71600" y="384175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БУДЬ ОСТОРОЖЕН С ОГНЕМ !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86200" y="58928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 </a:t>
            </a:r>
          </a:p>
        </p:txBody>
      </p:sp>
      <p:pic>
        <p:nvPicPr>
          <p:cNvPr id="24583" name="i-main-pic" descr="Картинка 158 из 5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035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5715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Нам без доброго огня Обойтись нельзя и дня.     Всем огонь хороший нужен,   И за то ему почет.               Что ребятам греет ужин, Режет сталь и хлеб печет.</a:t>
            </a:r>
          </a:p>
        </p:txBody>
      </p:sp>
      <p:pic>
        <p:nvPicPr>
          <p:cNvPr id="14338" name="Picture 8" descr="i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191000"/>
            <a:ext cx="1412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i-main-pic" descr="Картинка 56 из 5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1400"/>
            <a:ext cx="40386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i-main-pic" descr="Картинка 8 из 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04800"/>
            <a:ext cx="2686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2400" y="304800"/>
            <a:ext cx="88392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Georgia" pitchFamily="18" charset="0"/>
              </a:rPr>
              <a:t>   </a:t>
            </a:r>
            <a:r>
              <a:rPr lang="ru-RU" sz="2800" b="1" i="1">
                <a:latin typeface="Georgia" pitchFamily="18" charset="0"/>
              </a:rPr>
              <a:t>Огонь издавна был другом человека. Наши древние предки знали немало секретов и хитростей добывания огня. Они считали его живым существом, «приручали»его, поселяя его в своих пещерах. </a:t>
            </a:r>
          </a:p>
          <a:p>
            <a:pPr algn="ctr">
              <a:spcBef>
                <a:spcPct val="50000"/>
              </a:spcBef>
            </a:pPr>
            <a:endParaRPr lang="ru-RU" sz="2800" b="1" i="1">
              <a:latin typeface="Georgia" pitchFamily="18" charset="0"/>
            </a:endParaRPr>
          </a:p>
        </p:txBody>
      </p:sp>
      <p:pic>
        <p:nvPicPr>
          <p:cNvPr id="11272" name="Picture 8" descr="kovalev_neand_sma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667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6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6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6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426720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Georgia" pitchFamily="18" charset="0"/>
              </a:rPr>
              <a:t>    </a:t>
            </a:r>
            <a:r>
              <a:rPr lang="ru-RU" sz="2800" b="1" i="1">
                <a:latin typeface="Georgia" pitchFamily="18" charset="0"/>
              </a:rPr>
              <a:t>Он помогал людям бороться за существование. Он  помогал людям готовить пищу. Огонь спасал от холода,  помогал в борьбе со страшными хищниками, отпугивая их от пещер и стоянок древнего человека.</a:t>
            </a:r>
          </a:p>
          <a:p>
            <a:pPr algn="ctr">
              <a:spcBef>
                <a:spcPct val="50000"/>
              </a:spcBef>
            </a:pPr>
            <a:endParaRPr lang="ru-RU" sz="2800" b="1" i="1">
              <a:latin typeface="Georgia" pitchFamily="18" charset="0"/>
            </a:endParaRPr>
          </a:p>
        </p:txBody>
      </p:sp>
      <p:pic>
        <p:nvPicPr>
          <p:cNvPr id="13318" name="i-main-pic" descr="Картинка 15 из 54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"/>
            <a:ext cx="5105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6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6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6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" y="4648200"/>
            <a:ext cx="8534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Полезные свойства огня научились использовать сталевары, электросварщики и люди разных профессий.</a:t>
            </a:r>
          </a:p>
        </p:txBody>
      </p:sp>
      <p:pic>
        <p:nvPicPr>
          <p:cNvPr id="8200" name="i-main-pic" descr="Картинка 2 из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2286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i-main-pic" descr="Картинка 3 из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2860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6"/>
          <p:cNvSpPr txBox="1">
            <a:spLocks noChangeArrowheads="1"/>
          </p:cNvSpPr>
          <p:nvPr/>
        </p:nvSpPr>
        <p:spPr bwMode="auto">
          <a:xfrm>
            <a:off x="4724400" y="685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 i="1">
              <a:latin typeface="Georgia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733800" y="609600"/>
            <a:ext cx="5410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Но когда мы небрежны  с огнем,                                                  Он становится нашим врагом.</a:t>
            </a:r>
          </a:p>
        </p:txBody>
      </p:sp>
      <p:pic>
        <p:nvPicPr>
          <p:cNvPr id="10248" name="Picture 8" descr="fires020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95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пожар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37338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пожар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385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6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6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6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4038600"/>
            <a:ext cx="8534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Georgia" pitchFamily="18" charset="0"/>
              </a:rPr>
              <a:t>       </a:t>
            </a:r>
            <a:r>
              <a:rPr lang="ru-RU" sz="2800" b="1" i="1">
                <a:latin typeface="Georgia" pitchFamily="18" charset="0"/>
              </a:rPr>
              <a:t>При неосторожном обращении огонь нередко из верного друга превращается в беспощадного врага, который в считанные минуты  уничтожает то, что создавалось долгими годами упорного  труда.</a:t>
            </a:r>
          </a:p>
        </p:txBody>
      </p:sp>
      <p:pic>
        <p:nvPicPr>
          <p:cNvPr id="14343" name="i-main-pic" descr="Картинка 4 из 5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41148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-main-pic" descr="Картинка 131 из 5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28700"/>
            <a:ext cx="38862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153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Он  сметает все на своем пути, и остановить  его бывает трудно.</a:t>
            </a:r>
          </a:p>
          <a:p>
            <a:pPr>
              <a:spcBef>
                <a:spcPct val="50000"/>
              </a:spcBef>
            </a:pPr>
            <a:endParaRPr lang="ru-RU" sz="2800" b="1">
              <a:latin typeface="Georgia" pitchFamily="18" charset="0"/>
            </a:endParaRPr>
          </a:p>
        </p:txBody>
      </p:sp>
      <p:pic>
        <p:nvPicPr>
          <p:cNvPr id="12298" name="i-main-pic" descr="Картинка 136 из 5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40386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i-main-pic" descr="Картинка 286 из 5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143000"/>
            <a:ext cx="3276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lesteh_v_og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733800"/>
            <a:ext cx="3895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i-main-pic" descr="Картинка 25 из 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029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6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6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6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Georgia" pitchFamily="18" charset="0"/>
              </a:rPr>
              <a:t>По какой бы причине не возник пожар, вы должны позвонить в пожарную службу по телефону  «01» и немедленно сообщить о пожаре взрослым. А   по мере сил и </a:t>
            </a:r>
          </a:p>
          <a:p>
            <a:pPr algn="ctr"/>
            <a:r>
              <a:rPr lang="ru-RU" sz="2800" b="1" i="1">
                <a:latin typeface="Georgia" pitchFamily="18" charset="0"/>
              </a:rPr>
              <a:t>принять участие в тушении пожара.</a:t>
            </a:r>
          </a:p>
          <a:p>
            <a:pPr algn="ctr">
              <a:spcBef>
                <a:spcPct val="50000"/>
              </a:spcBef>
            </a:pPr>
            <a:endParaRPr lang="ru-RU" sz="2800" b="1" i="1">
              <a:latin typeface="Georgia" pitchFamily="18" charset="0"/>
            </a:endParaRP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-457200" y="3048000"/>
            <a:ext cx="4800600" cy="263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0 1</a:t>
            </a:r>
          </a:p>
        </p:txBody>
      </p:sp>
      <p:pic>
        <p:nvPicPr>
          <p:cNvPr id="18441" name="i-main-pic" descr="Картинка 14 из 5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895600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1"/>
      <p:bldP spid="1844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473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MS Mincho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Home</cp:lastModifiedBy>
  <cp:revision>32</cp:revision>
  <cp:lastPrinted>1601-01-01T00:00:00Z</cp:lastPrinted>
  <dcterms:created xsi:type="dcterms:W3CDTF">1601-01-01T00:00:00Z</dcterms:created>
  <dcterms:modified xsi:type="dcterms:W3CDTF">2016-01-23T18:02:49Z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