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57" r:id="rId4"/>
    <p:sldId id="258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43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A3F193-477F-443A-B4FF-D5F6171B2FCA}" type="datetimeFigureOut">
              <a:rPr lang="ru-RU"/>
              <a:pPr>
                <a:defRPr/>
              </a:pPr>
              <a:t>16.02.2016</a:t>
            </a:fld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845255-4F53-47C2-B707-42442CCE05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A5B6A4-3D7A-4EBC-A4C4-FBFFB19281BD}" type="datetimeFigureOut">
              <a:rPr lang="ru-RU"/>
              <a:pPr>
                <a:defRPr/>
              </a:pPr>
              <a:t>16.02.2016</a:t>
            </a:fld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146BCF-6601-45E9-A11F-1D19060C1B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A7D6EB-5EA9-402A-8F91-E422133FD284}" type="datetimeFigureOut">
              <a:rPr lang="ru-RU"/>
              <a:pPr>
                <a:defRPr/>
              </a:pPr>
              <a:t>16.02.2016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AEF2C4-00DB-4F90-8DA2-4AC8DD9B76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FA9010-D938-4995-82F4-44C9766D664A}" type="datetimeFigureOut">
              <a:rPr lang="ru-RU"/>
              <a:pPr>
                <a:defRPr/>
              </a:pPr>
              <a:t>16.02.2016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495683-1225-4CAF-8806-7569BA62C7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ECCD2C-AB78-4724-882C-9364C35F947B}" type="datetimeFigureOut">
              <a:rPr lang="ru-RU"/>
              <a:pPr>
                <a:defRPr/>
              </a:pPr>
              <a:t>16.02.2016</a:t>
            </a:fld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75B133-7451-4182-B5B8-49CCD1DC5E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22107A-34B4-46ED-A4A9-E77C7DDC3274}" type="datetimeFigureOut">
              <a:rPr lang="ru-RU"/>
              <a:pPr>
                <a:defRPr/>
              </a:pPr>
              <a:t>16.02.2016</a:t>
            </a:fld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AA3279-2927-4918-B86E-670BE82F60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E6130B-1129-4D38-B20B-D64FCE98CC32}" type="datetimeFigureOut">
              <a:rPr lang="ru-RU"/>
              <a:pPr>
                <a:defRPr/>
              </a:pPr>
              <a:t>16.02.2016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EEED11-E067-4A1F-805B-C5F9F7992F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2DA52F-F9FE-44DB-AF63-00FE21FBDFB6}" type="datetimeFigureOut">
              <a:rPr lang="ru-RU"/>
              <a:pPr>
                <a:defRPr/>
              </a:pPr>
              <a:t>16.02.2016</a:t>
            </a:fld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5B05F9-3786-45B0-ABC1-B156BB9F9B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749060-77A8-4766-B7F7-1C57A2868A70}" type="datetimeFigureOut">
              <a:rPr lang="ru-RU"/>
              <a:pPr>
                <a:defRPr/>
              </a:pPr>
              <a:t>16.02.2016</a:t>
            </a:fld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095258-A023-4259-A128-6FB6825D11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D3ABCA-3E4E-4815-80B2-97805BC72354}" type="datetimeFigureOut">
              <a:rPr lang="ru-RU"/>
              <a:pPr>
                <a:defRPr/>
              </a:pPr>
              <a:t>16.02.2016</a:t>
            </a:fld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C000EA-8EFC-461A-B4B0-CAED3A0C30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21CA4E-B62B-4200-8FE8-1429CB5B2C42}" type="datetimeFigureOut">
              <a:rPr lang="ru-RU"/>
              <a:pPr>
                <a:defRPr/>
              </a:pPr>
              <a:t>16.02.2016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2C5AF5-7FA4-4095-8BCD-B261834934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B7A17F6-290A-4837-96E7-A1EC133CFBF9}" type="datetimeFigureOut">
              <a:rPr lang="ru-RU"/>
              <a:pPr>
                <a:defRPr/>
              </a:pPr>
              <a:t>16.02.2016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A0E9A42-419D-4C58-AD0B-E99F0539BE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699" r:id="rId4"/>
    <p:sldLayoutId id="2147483705" r:id="rId5"/>
    <p:sldLayoutId id="2147483700" r:id="rId6"/>
    <p:sldLayoutId id="2147483706" r:id="rId7"/>
    <p:sldLayoutId id="2147483707" r:id="rId8"/>
    <p:sldLayoutId id="2147483708" r:id="rId9"/>
    <p:sldLayoutId id="2147483701" r:id="rId10"/>
    <p:sldLayoutId id="214748370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domosedka.com/publ/stretching_dlja_detej/14-1-0-974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71481"/>
            <a:ext cx="7772400" cy="264320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     </a:t>
            </a:r>
            <a:r>
              <a:rPr lang="ru-RU" sz="4400" dirty="0" smtClean="0"/>
              <a:t>Игровой </a:t>
            </a:r>
            <a:r>
              <a:rPr lang="ru-RU" sz="4400" dirty="0" err="1" smtClean="0"/>
              <a:t>стретчинг</a:t>
            </a:r>
            <a:r>
              <a:rPr lang="ru-RU" sz="4400" dirty="0" smtClean="0"/>
              <a:t> для  </a:t>
            </a:r>
            <a:br>
              <a:rPr lang="ru-RU" sz="4400" dirty="0" smtClean="0"/>
            </a:br>
            <a:r>
              <a:rPr lang="ru-RU" sz="4400" dirty="0" smtClean="0"/>
              <a:t>   </a:t>
            </a:r>
            <a:br>
              <a:rPr lang="ru-RU" sz="4400" dirty="0" smtClean="0"/>
            </a:br>
            <a:r>
              <a:rPr lang="ru-RU" sz="4400" smtClean="0"/>
              <a:t>             дошкольников</a:t>
            </a:r>
            <a:endParaRPr lang="ru-RU" sz="4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Инструктор по физической культуре  </a:t>
            </a:r>
          </a:p>
          <a:p>
            <a:pPr algn="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Рыбакова В.П.</a:t>
            </a:r>
            <a:endParaRPr lang="ru-RU" dirty="0"/>
          </a:p>
        </p:txBody>
      </p:sp>
      <p:pic>
        <p:nvPicPr>
          <p:cNvPr id="10244" name="Рисунок 1" descr="http://secret-terpsihor.com.ua/images/stories/article19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" y="4286250"/>
            <a:ext cx="3214688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304800" y="214313"/>
            <a:ext cx="8686800" cy="242887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9459" name="Содержимое 2"/>
          <p:cNvSpPr>
            <a:spLocks noGrp="1"/>
          </p:cNvSpPr>
          <p:nvPr>
            <p:ph idx="1"/>
          </p:nvPr>
        </p:nvSpPr>
        <p:spPr>
          <a:xfrm>
            <a:off x="214313" y="500063"/>
            <a:ext cx="8686800" cy="5597525"/>
          </a:xfrm>
        </p:spPr>
        <p:txBody>
          <a:bodyPr/>
          <a:lstStyle/>
          <a:p>
            <a:pPr eaLnBrk="1" hangingPunct="1"/>
            <a:r>
              <a:rPr lang="ru-RU" b="1" i="1" dirty="0" smtClean="0"/>
              <a:t>«Бабочка»</a:t>
            </a:r>
            <a:endParaRPr lang="ru-RU" dirty="0" smtClean="0"/>
          </a:p>
          <a:p>
            <a:pPr eaLnBrk="1" hangingPunct="1">
              <a:buFont typeface="Wingdings 2" pitchFamily="18" charset="2"/>
              <a:buNone/>
            </a:pPr>
            <a:r>
              <a:rPr lang="ru-RU" sz="2470" b="1" i="1" dirty="0" smtClean="0"/>
              <a:t>Способствует усилению внутриполостному давлению, а значит, воздействует на органы брюшной полости. Помимо этого идет стимуляция действий подкожных нервов</a:t>
            </a:r>
            <a:r>
              <a:rPr lang="ru-RU" b="1" i="1" dirty="0" smtClean="0"/>
              <a:t>. </a:t>
            </a:r>
            <a:br>
              <a:rPr lang="ru-RU" b="1" i="1" dirty="0" smtClean="0"/>
            </a:br>
            <a:endParaRPr lang="ru-RU" dirty="0" smtClean="0"/>
          </a:p>
        </p:txBody>
      </p:sp>
      <p:pic>
        <p:nvPicPr>
          <p:cNvPr id="5" name="Picture 4" descr="C:\Documents and Settings\User\Рабочий стол\IMG_1398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 rot="316608">
            <a:off x="4199844" y="3414467"/>
            <a:ext cx="4482298" cy="29881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4603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571500"/>
            <a:ext cx="8686800" cy="3571875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b="1" i="1" dirty="0" smtClean="0"/>
              <a:t>«Змея»</a:t>
            </a: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200" b="1" i="1" dirty="0" smtClean="0"/>
              <a:t>Это упражнение </a:t>
            </a:r>
            <a:r>
              <a:rPr lang="ru-RU" sz="2200" b="1" i="1" dirty="0" err="1" smtClean="0"/>
              <a:t>стретчинга</a:t>
            </a:r>
            <a:r>
              <a:rPr lang="ru-RU" sz="2200" b="1" i="1" dirty="0" smtClean="0"/>
              <a:t> направлено на растяжку прямых мышц брюшного пресса, способствует повышению внутриполостного давления, в результате чего, повышается приток крови. Это дает возможность в наибольшей степени обогатить все органы питательными веществами и кислородом. </a:t>
            </a:r>
            <a:endParaRPr lang="ru-RU" sz="2200" dirty="0"/>
          </a:p>
        </p:txBody>
      </p:sp>
      <p:pic>
        <p:nvPicPr>
          <p:cNvPr id="20484" name="Рисунок 5" descr="http://secret-terpsihor.com.ua/images/stories/098765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0" y="142875"/>
            <a:ext cx="1524000" cy="1071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C:\Documents and Settings\User\Рабочий стол\IMG_1391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000100" y="3643314"/>
            <a:ext cx="6715172" cy="27340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8573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1507" name="Содержимое 2"/>
          <p:cNvSpPr>
            <a:spLocks noGrp="1"/>
          </p:cNvSpPr>
          <p:nvPr>
            <p:ph idx="1"/>
          </p:nvPr>
        </p:nvSpPr>
        <p:spPr>
          <a:xfrm>
            <a:off x="304800" y="571500"/>
            <a:ext cx="8686800" cy="5508625"/>
          </a:xfrm>
        </p:spPr>
        <p:txBody>
          <a:bodyPr/>
          <a:lstStyle/>
          <a:p>
            <a:pPr eaLnBrk="1" hangingPunct="1"/>
            <a:r>
              <a:rPr lang="ru-RU" b="1" i="1" smtClean="0"/>
              <a:t>«Велосипед»</a:t>
            </a:r>
            <a:endParaRPr lang="ru-RU" smtClean="0"/>
          </a:p>
          <a:p>
            <a:pPr eaLnBrk="1" hangingPunct="1">
              <a:buFont typeface="Wingdings 2" pitchFamily="18" charset="2"/>
              <a:buNone/>
            </a:pPr>
            <a:r>
              <a:rPr lang="ru-RU" b="1" i="1" smtClean="0"/>
              <a:t>Очищаются и восстанавливаются органы пищеварения.</a:t>
            </a:r>
            <a:br>
              <a:rPr lang="ru-RU" b="1" i="1" smtClean="0"/>
            </a:br>
            <a:r>
              <a:rPr lang="ru-RU" b="1" i="1" smtClean="0"/>
              <a:t>  </a:t>
            </a:r>
            <a:endParaRPr lang="ru-RU" smtClean="0"/>
          </a:p>
          <a:p>
            <a:pPr eaLnBrk="1" hangingPunct="1">
              <a:buFont typeface="Wingdings 2" pitchFamily="18" charset="2"/>
              <a:buNone/>
            </a:pPr>
            <a:endParaRPr lang="ru-RU" smtClean="0"/>
          </a:p>
        </p:txBody>
      </p:sp>
      <p:pic>
        <p:nvPicPr>
          <p:cNvPr id="5" name="Рисунок 4" descr="C:\Users\валя\Desktop\фото занятие\IMG_550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3606" y="2417966"/>
            <a:ext cx="6540293" cy="336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i="1" dirty="0" smtClean="0"/>
              <a:t>                Основной этап.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b="1" i="1" dirty="0" smtClean="0"/>
              <a:t>   Дети знакомятся с новыми движениями, учатся их выполнять, а также закрепляют ранее изученные. Именно на этом этапе идет включение упражнений </a:t>
            </a:r>
            <a:r>
              <a:rPr lang="ru-RU" b="1" i="1" dirty="0" err="1" smtClean="0"/>
              <a:t>стретчинга</a:t>
            </a:r>
            <a:r>
              <a:rPr lang="ru-RU" b="1" i="1" dirty="0" smtClean="0"/>
              <a:t>, направленных на развитие и укрепление физических данных детей. Все движения должны быть переплетены с сюжетом сказки, которая специально подбирается под тему занятия и постепенно рассказывается в его процессе. В конце этапа дети играют в подвижную игру, цель которой  – развитие двигательной активности и коммуникативных качеств.</a:t>
            </a: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i="1" dirty="0" smtClean="0"/>
              <a:t>            Завершающий этап.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285875"/>
            <a:ext cx="8686800" cy="2286000"/>
          </a:xfrm>
        </p:spPr>
        <p:txBody>
          <a:bodyPr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b="1" i="1" dirty="0" smtClean="0"/>
              <a:t>   Проводится специальная игра для восстановления дыхания, например, пальчиковая гимнастика или игра на внимание. Здесь важно привести организм детей в спокойное состояние.</a:t>
            </a: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</p:txBody>
      </p:sp>
      <p:pic>
        <p:nvPicPr>
          <p:cNvPr id="23556" name="Рисунок 64" descr="http://img0.liveinternet.ru/images/attach/c/1/56/641/56641024_lev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63" y="3500438"/>
            <a:ext cx="4829175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 Примеры игрового </a:t>
            </a:r>
            <a:r>
              <a:rPr lang="ru-RU" dirty="0" err="1" smtClean="0"/>
              <a:t>стретчинга</a:t>
            </a:r>
            <a:endParaRPr lang="ru-RU" dirty="0"/>
          </a:p>
        </p:txBody>
      </p:sp>
      <p:sp>
        <p:nvSpPr>
          <p:cNvPr id="2457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dirty="0" smtClean="0"/>
              <a:t>«Тянемся к солнцу»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dirty="0" smtClean="0"/>
              <a:t>Растягивание мышц спины и рук</a:t>
            </a:r>
          </a:p>
        </p:txBody>
      </p:sp>
      <p:pic>
        <p:nvPicPr>
          <p:cNvPr id="5" name="Picture 2" descr="C:\Documents and Settings\User\Рабочий стол\малая олимп19.03\физ занятия\IMG_1044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024625" y="2786058"/>
            <a:ext cx="5449299" cy="36337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143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5603" name="Содержимое 2"/>
          <p:cNvSpPr>
            <a:spLocks noGrp="1"/>
          </p:cNvSpPr>
          <p:nvPr>
            <p:ph idx="1"/>
          </p:nvPr>
        </p:nvSpPr>
        <p:spPr>
          <a:xfrm>
            <a:off x="304800" y="857250"/>
            <a:ext cx="8686800" cy="5222875"/>
          </a:xfrm>
        </p:spPr>
        <p:txBody>
          <a:bodyPr/>
          <a:lstStyle/>
          <a:p>
            <a:pPr eaLnBrk="1" hangingPunct="1"/>
            <a:r>
              <a:rPr lang="ru-RU" smtClean="0"/>
              <a:t>«Кошка»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mtClean="0"/>
              <a:t>   Избавляет от скованности позвоночника и его деформации.</a:t>
            </a:r>
          </a:p>
        </p:txBody>
      </p:sp>
      <p:pic>
        <p:nvPicPr>
          <p:cNvPr id="6" name="Picture 2" descr="C:\Documents and Settings\User\Рабочий стол\малая олимп19.03\физ занятия\IMG_1043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071538" y="2857496"/>
            <a:ext cx="4643470" cy="33353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http://img0.liveinternet.ru/images/foto/b/2/864/3428864/f_19512325.jpg"/>
          <p:cNvPicPr>
            <a:picLocks noChangeAspect="1" noChangeArrowheads="1"/>
          </p:cNvPicPr>
          <p:nvPr/>
        </p:nvPicPr>
        <p:blipFill>
          <a:blip r:embed="rId3" cstate="print"/>
          <a:srcRect l="6970" t="5233" r="6598" b="23255"/>
          <a:stretch>
            <a:fillRect/>
          </a:stretch>
        </p:blipFill>
        <p:spPr bwMode="auto">
          <a:xfrm rot="655994">
            <a:off x="6376948" y="3783265"/>
            <a:ext cx="2417930" cy="2691651"/>
          </a:xfrm>
          <a:prstGeom prst="ellipse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8573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6627" name="Содержимое 2"/>
          <p:cNvSpPr>
            <a:spLocks noGrp="1"/>
          </p:cNvSpPr>
          <p:nvPr>
            <p:ph idx="1"/>
          </p:nvPr>
        </p:nvSpPr>
        <p:spPr>
          <a:xfrm>
            <a:off x="304800" y="571500"/>
            <a:ext cx="8686800" cy="5508625"/>
          </a:xfrm>
        </p:spPr>
        <p:txBody>
          <a:bodyPr/>
          <a:lstStyle/>
          <a:p>
            <a:pPr eaLnBrk="1" hangingPunct="1"/>
            <a:r>
              <a:rPr lang="ru-RU" dirty="0" smtClean="0"/>
              <a:t>«Цапля»</a:t>
            </a:r>
          </a:p>
          <a:p>
            <a:pPr algn="ctr" eaLnBrk="1" hangingPunct="1"/>
            <a:r>
              <a:rPr lang="ru-RU" b="1" dirty="0" smtClean="0"/>
              <a:t>Упражнение</a:t>
            </a:r>
            <a:r>
              <a:rPr lang="ru-RU" dirty="0" smtClean="0"/>
              <a:t> для восстановления здоровья стопы.</a:t>
            </a:r>
          </a:p>
        </p:txBody>
      </p:sp>
      <p:pic>
        <p:nvPicPr>
          <p:cNvPr id="5" name="Рисунок 4" descr="C:\Users\валя\Desktop\фото занятие\IMG_550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2019" y="2643182"/>
            <a:ext cx="5939961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7651" name="Содержимое 2"/>
          <p:cNvSpPr>
            <a:spLocks noGrp="1"/>
          </p:cNvSpPr>
          <p:nvPr>
            <p:ph idx="1"/>
          </p:nvPr>
        </p:nvSpPr>
        <p:spPr>
          <a:xfrm>
            <a:off x="857224" y="714356"/>
            <a:ext cx="7715304" cy="5437187"/>
          </a:xfrm>
        </p:spPr>
        <p:txBody>
          <a:bodyPr/>
          <a:lstStyle/>
          <a:p>
            <a:pPr algn="ctr" eaLnBrk="1" hangingPunct="1"/>
            <a:r>
              <a:rPr lang="ru-RU" b="1" dirty="0" smtClean="0"/>
              <a:t>«Рыбка»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ru-RU" dirty="0" smtClean="0"/>
              <a:t>  Улучшает нервную проводимость, мозговую деятельность.</a:t>
            </a:r>
          </a:p>
        </p:txBody>
      </p:sp>
      <p:pic>
        <p:nvPicPr>
          <p:cNvPr id="1026" name="Picture 2" descr="C:\Users\User\Desktop\iрыбк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9" y="2405062"/>
            <a:ext cx="6072230" cy="295276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4603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313"/>
            <a:ext cx="8686800" cy="5811837"/>
          </a:xfrm>
        </p:spPr>
        <p:txBody>
          <a:bodyPr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b="1" i="1" dirty="0" smtClean="0"/>
              <a:t>   Все занятия и физические упражнения </a:t>
            </a:r>
            <a:r>
              <a:rPr lang="ru-RU" b="1" i="1" dirty="0" err="1" smtClean="0"/>
              <a:t>стретчинга</a:t>
            </a:r>
            <a:r>
              <a:rPr lang="ru-RU" b="1" i="1" dirty="0" smtClean="0"/>
              <a:t> проводятся в интересной</a:t>
            </a:r>
            <a:r>
              <a:rPr lang="ru-RU" b="1" i="1" smtClean="0"/>
              <a:t>, </a:t>
            </a:r>
            <a:r>
              <a:rPr lang="ru-RU" b="1" i="1" smtClean="0"/>
              <a:t>театрализованной </a:t>
            </a:r>
            <a:r>
              <a:rPr lang="ru-RU" b="1" i="1" dirty="0" smtClean="0"/>
              <a:t>форме. Перевоплощение в любимых сказочных и мультипликационных героев в процессе занятий еще больше заинтересовывают детей в выполнении нужных движений. Делаются они без какого-либо вмешательства со стороны, а их медленный темп дает возможность ребенку прочувствовать все свое тело, при этом сохраняется максимальная безопасность для здоровья.</a:t>
            </a:r>
            <a:br>
              <a:rPr lang="ru-RU" b="1" i="1" dirty="0" smtClean="0"/>
            </a:br>
            <a:endParaRPr lang="ru-RU" dirty="0"/>
          </a:p>
        </p:txBody>
      </p:sp>
      <p:pic>
        <p:nvPicPr>
          <p:cNvPr id="28676" name="Рисунок 58" descr="http://www.wallpage.ru/imgbig/wallpapers_437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000500" y="5072063"/>
            <a:ext cx="2928938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614363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143000"/>
            <a:ext cx="8686800" cy="4937125"/>
          </a:xfrm>
        </p:spPr>
        <p:txBody>
          <a:bodyPr>
            <a:normAutofit fontScale="775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ru-RU" b="1" i="1" dirty="0" smtClean="0"/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b="1" i="1" dirty="0" smtClean="0"/>
              <a:t>Игра всегда являлась для детей любимым занятием, и с ее помощью можно было увлечь ребят в любой вид занятий.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b="1" i="1" dirty="0" smtClean="0"/>
              <a:t>Поэтому игровая деятельность прослеживается буквально во всех сферах обучения и развития ребенка. Затронула она также и оздоровительную систем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b="1" i="1" dirty="0" smtClean="0"/>
              <a:t>К ценным методикам, которые направлены на борьбу с различными детскими недугами и их профилактику, относится игровой </a:t>
            </a:r>
            <a:r>
              <a:rPr lang="ru-RU" b="1" i="1" dirty="0" err="1" smtClean="0"/>
              <a:t>стретчинг</a:t>
            </a:r>
            <a:r>
              <a:rPr lang="ru-RU" b="1" i="1" dirty="0" smtClean="0"/>
              <a:t>.</a:t>
            </a:r>
            <a:br>
              <a:rPr lang="ru-RU" b="1" i="1" dirty="0" smtClean="0"/>
            </a:br>
            <a:r>
              <a:rPr lang="ru-RU" b="1" i="1" dirty="0" smtClean="0"/>
              <a:t/>
            </a:r>
            <a:br>
              <a:rPr lang="ru-RU" b="1" i="1" dirty="0" smtClean="0"/>
            </a:br>
            <a:endParaRPr lang="ru-RU" dirty="0"/>
          </a:p>
        </p:txBody>
      </p:sp>
      <p:pic>
        <p:nvPicPr>
          <p:cNvPr id="11268" name="Рисунок 15" descr="http://secret-terpsihor.com.ua/images/stories/zaryadka-detei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2188" y="5072063"/>
            <a:ext cx="2857500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9699" name="Содержимое 2"/>
          <p:cNvSpPr>
            <a:spLocks noGrp="1"/>
          </p:cNvSpPr>
          <p:nvPr>
            <p:ph idx="1"/>
          </p:nvPr>
        </p:nvSpPr>
        <p:spPr>
          <a:xfrm rot="1100231">
            <a:off x="785813" y="1000125"/>
            <a:ext cx="8134350" cy="5294313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endParaRPr lang="ru-RU" dirty="0" smtClean="0"/>
          </a:p>
          <a:p>
            <a:pPr eaLnBrk="1" hangingPunct="1">
              <a:buFont typeface="Wingdings 2" pitchFamily="18" charset="2"/>
              <a:buNone/>
            </a:pPr>
            <a:r>
              <a:rPr lang="ru-RU" sz="8000" dirty="0" smtClean="0"/>
              <a:t>   Спасибо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8000" dirty="0" smtClean="0"/>
              <a:t>      за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8000" dirty="0" smtClean="0"/>
              <a:t>внимание!</a:t>
            </a:r>
          </a:p>
        </p:txBody>
      </p:sp>
      <p:pic>
        <p:nvPicPr>
          <p:cNvPr id="29700" name="Рисунок 37" descr="http://i028.radikal.ru/0710/c8/a3a66d3d183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91100" y="1428750"/>
            <a:ext cx="41529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Что такое игровой </a:t>
            </a:r>
            <a:r>
              <a:rPr lang="ru-RU" dirty="0" err="1" smtClean="0"/>
              <a:t>стретчинг</a:t>
            </a:r>
            <a:r>
              <a:rPr lang="ru-RU" dirty="0" smtClean="0"/>
              <a:t>?</a:t>
            </a:r>
            <a:endParaRPr lang="ru-RU" dirty="0"/>
          </a:p>
        </p:txBody>
      </p:sp>
      <p:sp>
        <p:nvSpPr>
          <p:cNvPr id="1229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b="1" i="1" smtClean="0"/>
              <a:t>это специально подобранные упражнения на растяжку мышц, проводимые с детьми в игровой форме.</a:t>
            </a:r>
            <a:r>
              <a:rPr lang="ru-RU" smtClean="0"/>
              <a:t> </a:t>
            </a:r>
          </a:p>
          <a:p>
            <a:pPr eaLnBrk="1" hangingPunct="1"/>
            <a:r>
              <a:rPr lang="ru-RU" b="1" i="1" smtClean="0"/>
              <a:t>  Методика грового стретчинга основана на статичных растяжках мышц тела и суставно-связочного аппарата рук, ног, позвоночника, оказывающих глубокое оздоровительное воздействие на весь организм.</a:t>
            </a:r>
            <a:endParaRPr lang="ru-RU" smtClean="0"/>
          </a:p>
          <a:p>
            <a:pPr eaLnBrk="1" hangingPunct="1"/>
            <a:endParaRPr lang="ru-RU" smtClean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Задачи игрового </a:t>
            </a:r>
            <a:r>
              <a:rPr lang="ru-RU" dirty="0" err="1" smtClean="0"/>
              <a:t>стретчинга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b="1" i="1" dirty="0" smtClean="0"/>
              <a:t>У детей исчезают комплексы, связанные с физическим несовершенством тела, неумением им управлять.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b="1" i="1" dirty="0" smtClean="0"/>
              <a:t>Упражнения направлены на профилактику различных деформаций позвоночника, укрепление его связочного аппарата, формирование правильной осанки.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b="1" i="1" dirty="0" smtClean="0"/>
              <a:t>Кроме этого, развиваются эластичность мышц, координация движений, воспитываются выносливость и старательность.</a:t>
            </a:r>
            <a:br>
              <a:rPr lang="ru-RU" b="1" i="1" dirty="0" smtClean="0"/>
            </a:b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433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b="1" i="1" smtClean="0"/>
              <a:t>Образно-подражательные движения развивают творческую, двигательную деятельность, творческое мышление, двигательную память, быстроту реакции, ориентировку в движении и пространстве, внимание.</a:t>
            </a:r>
            <a:br>
              <a:rPr lang="ru-RU" b="1" i="1" smtClean="0"/>
            </a:br>
            <a:endParaRPr lang="ru-RU" smtClean="0"/>
          </a:p>
        </p:txBody>
      </p:sp>
      <p:pic>
        <p:nvPicPr>
          <p:cNvPr id="14340" name="Рисунок 13" descr="http://secret-terpsihor.com.ua/images/stories/children-s-morning-exercise-motion-vector-material_15-59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75" y="4143375"/>
            <a:ext cx="4429125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400164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Как проходят занятия игрового </a:t>
            </a:r>
            <a:r>
              <a:rPr lang="ru-RU" dirty="0" err="1" smtClean="0"/>
              <a:t>стретчинга</a:t>
            </a:r>
            <a:r>
              <a:rPr lang="ru-RU" dirty="0" smtClean="0"/>
              <a:t> для детей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b="1" i="1" dirty="0" smtClean="0"/>
              <a:t>   Заниматься игровым </a:t>
            </a:r>
            <a:r>
              <a:rPr lang="ru-RU" b="1" i="1" dirty="0" err="1" smtClean="0"/>
              <a:t>стретчингом</a:t>
            </a:r>
            <a:r>
              <a:rPr lang="ru-RU" b="1" i="1" dirty="0" smtClean="0"/>
              <a:t> можно уже с детьми с 3-4-х лет. Главное в этом плане, не объем выполненных упражнений в одно занятие, а их постоянство – это даст более высокие результаты. 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b="1" i="1" dirty="0" smtClean="0"/>
              <a:t>Каждое занятие проходит с разыгрыванием сказки под ритмичную музыку. Вся игра разбивается на несколько фрагментов, и структура такого занятия выглядит следующим образом:</a:t>
            </a: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                          Этапы </a:t>
            </a:r>
            <a:endParaRPr lang="ru-RU" dirty="0"/>
          </a:p>
        </p:txBody>
      </p:sp>
      <p:sp>
        <p:nvSpPr>
          <p:cNvPr id="1638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b="1" i="1" smtClean="0"/>
              <a:t>Вводный этап. Выполняется музыкальная разминка, задача которой подготовить детский организм к дальнейшим нагрузкам: к более сложным и интенсивным упражнения игрового стретчинга. </a:t>
            </a:r>
          </a:p>
          <a:p>
            <a:pPr eaLnBrk="1" hangingPunct="1"/>
            <a:endParaRPr lang="ru-RU" b="1" i="1" smtClean="0"/>
          </a:p>
          <a:p>
            <a:pPr eaLnBrk="1" hangingPunct="1"/>
            <a:endParaRPr lang="ru-RU" b="1" i="1" smtClean="0"/>
          </a:p>
          <a:p>
            <a:pPr eaLnBrk="1" hangingPunct="1">
              <a:buFont typeface="Wingdings 2" pitchFamily="18" charset="2"/>
              <a:buNone/>
            </a:pPr>
            <a:endParaRPr lang="ru-RU" b="1" i="1" smtClean="0"/>
          </a:p>
        </p:txBody>
      </p:sp>
      <p:pic>
        <p:nvPicPr>
          <p:cNvPr id="16388" name="Рисунок 16" descr="http://secret-terpsihor.com.ua/images/stories/zhjkjh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0" y="3857625"/>
            <a:ext cx="3357563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i="1" dirty="0" smtClean="0"/>
              <a:t>Здесь можно использовать  такие упражнения:</a:t>
            </a:r>
            <a:r>
              <a:rPr lang="ru-RU" b="1" i="1" dirty="0" smtClean="0">
                <a:hlinkClick r:id="rId2"/>
              </a:rPr>
              <a:t/>
            </a:r>
            <a:br>
              <a:rPr lang="ru-RU" b="1" i="1" dirty="0" smtClean="0">
                <a:hlinkClick r:id="rId2"/>
              </a:rPr>
            </a:br>
            <a:endParaRPr lang="ru-RU" dirty="0"/>
          </a:p>
        </p:txBody>
      </p:sp>
      <p:sp>
        <p:nvSpPr>
          <p:cNvPr id="1741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b="1" i="1" smtClean="0"/>
              <a:t>«Зернышко»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b="1" i="1" smtClean="0"/>
              <a:t>Разминочное упражнение, которое подготавливает позвоночник детей к дальнейшей нагрузке.</a:t>
            </a:r>
            <a:br>
              <a:rPr lang="ru-RU" b="1" i="1" smtClean="0"/>
            </a:br>
            <a:endParaRPr lang="ru-RU" smtClean="0"/>
          </a:p>
          <a:p>
            <a:pPr eaLnBrk="1" hangingPunct="1"/>
            <a:endParaRPr lang="ru-RU" smtClean="0"/>
          </a:p>
        </p:txBody>
      </p:sp>
      <p:pic>
        <p:nvPicPr>
          <p:cNvPr id="17412" name="Рисунок 2" descr="http://secret-terpsihor.com.ua/images/stories/03928335.cov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5" y="3643313"/>
            <a:ext cx="3976688" cy="292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304800" y="357188"/>
            <a:ext cx="8686800" cy="10001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8435" name="Содержимое 2"/>
          <p:cNvSpPr>
            <a:spLocks noGrp="1"/>
          </p:cNvSpPr>
          <p:nvPr>
            <p:ph idx="1"/>
          </p:nvPr>
        </p:nvSpPr>
        <p:spPr>
          <a:xfrm>
            <a:off x="304800" y="500063"/>
            <a:ext cx="8686800" cy="5580062"/>
          </a:xfrm>
        </p:spPr>
        <p:txBody>
          <a:bodyPr/>
          <a:lstStyle/>
          <a:p>
            <a:pPr eaLnBrk="1" hangingPunct="1"/>
            <a:r>
              <a:rPr lang="ru-RU" b="1" i="1" smtClean="0"/>
              <a:t>«Ходьба»</a:t>
            </a:r>
            <a:endParaRPr lang="ru-RU" smtClean="0"/>
          </a:p>
          <a:p>
            <a:pPr eaLnBrk="1" hangingPunct="1">
              <a:buFont typeface="Wingdings 2" pitchFamily="18" charset="2"/>
              <a:buNone/>
            </a:pPr>
            <a:r>
              <a:rPr lang="ru-RU" b="1" i="1" smtClean="0"/>
              <a:t>Такое упражнение стретчинг делает суставы ног более подвижными, оно эффективно в плане профилактики развития плоскостопия, а также улучшает осанку. </a:t>
            </a:r>
            <a:endParaRPr lang="ru-RU" smtClean="0"/>
          </a:p>
        </p:txBody>
      </p:sp>
      <p:pic>
        <p:nvPicPr>
          <p:cNvPr id="2050" name="Picture 2" descr="C:\Users\User\Desktop\ходьб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4071942"/>
            <a:ext cx="5357850" cy="1857387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119</TotalTime>
  <Words>508</Words>
  <Application>Microsoft Office PowerPoint</Application>
  <PresentationFormat>Экран (4:3)</PresentationFormat>
  <Paragraphs>50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Трек</vt:lpstr>
      <vt:lpstr>     Игровой стретчинг для                    дошкольников</vt:lpstr>
      <vt:lpstr>Слайд 2</vt:lpstr>
      <vt:lpstr>Что такое игровой стретчинг?</vt:lpstr>
      <vt:lpstr>Задачи игрового стретчинга</vt:lpstr>
      <vt:lpstr>Слайд 5</vt:lpstr>
      <vt:lpstr>Как проходят занятия игрового стретчинга для детей </vt:lpstr>
      <vt:lpstr>                          Этапы </vt:lpstr>
      <vt:lpstr>Здесь можно использовать  такие упражнения: </vt:lpstr>
      <vt:lpstr>Слайд 9</vt:lpstr>
      <vt:lpstr>Слайд 10</vt:lpstr>
      <vt:lpstr>Слайд 11</vt:lpstr>
      <vt:lpstr>Слайд 12</vt:lpstr>
      <vt:lpstr>                Основной этап.</vt:lpstr>
      <vt:lpstr>            Завершающий этап.</vt:lpstr>
      <vt:lpstr> Примеры игрового стретчинга</vt:lpstr>
      <vt:lpstr>Слайд 16</vt:lpstr>
      <vt:lpstr>Слайд 17</vt:lpstr>
      <vt:lpstr>Слайд 18</vt:lpstr>
      <vt:lpstr>Слайд 19</vt:lpstr>
      <vt:lpstr>Слайд 20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Игровой стретчинг для                    дошкольнтков</dc:title>
  <dc:creator>JEKA</dc:creator>
  <cp:lastModifiedBy>User</cp:lastModifiedBy>
  <cp:revision>23</cp:revision>
  <dcterms:created xsi:type="dcterms:W3CDTF">2014-01-12T13:20:51Z</dcterms:created>
  <dcterms:modified xsi:type="dcterms:W3CDTF">2016-02-16T18:40:48Z</dcterms:modified>
</cp:coreProperties>
</file>