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8" r:id="rId2"/>
    <p:sldId id="265" r:id="rId3"/>
    <p:sldId id="269" r:id="rId4"/>
    <p:sldId id="256" r:id="rId5"/>
    <p:sldId id="257" r:id="rId6"/>
    <p:sldId id="264" r:id="rId7"/>
    <p:sldId id="258" r:id="rId8"/>
    <p:sldId id="259" r:id="rId9"/>
    <p:sldId id="260" r:id="rId10"/>
    <p:sldId id="261" r:id="rId11"/>
    <p:sldId id="266" r:id="rId12"/>
    <p:sldId id="262" r:id="rId13"/>
    <p:sldId id="267" r:id="rId14"/>
    <p:sldId id="263" r:id="rId15"/>
    <p:sldId id="268" r:id="rId16"/>
    <p:sldId id="271" r:id="rId17"/>
    <p:sldId id="272" r:id="rId18"/>
    <p:sldId id="274" r:id="rId19"/>
    <p:sldId id="276" r:id="rId20"/>
    <p:sldId id="277" r:id="rId21"/>
    <p:sldId id="279" r:id="rId22"/>
    <p:sldId id="280" r:id="rId23"/>
    <p:sldId id="282" r:id="rId24"/>
    <p:sldId id="281" r:id="rId25"/>
    <p:sldId id="283" r:id="rId26"/>
    <p:sldId id="284" r:id="rId27"/>
    <p:sldId id="285" r:id="rId28"/>
    <p:sldId id="286" r:id="rId29"/>
    <p:sldId id="291" r:id="rId30"/>
    <p:sldId id="290" r:id="rId31"/>
    <p:sldId id="289" r:id="rId32"/>
    <p:sldId id="288" r:id="rId33"/>
    <p:sldId id="292" r:id="rId34"/>
    <p:sldId id="294" r:id="rId35"/>
    <p:sldId id="293" r:id="rId36"/>
    <p:sldId id="295" r:id="rId37"/>
    <p:sldId id="297" r:id="rId38"/>
    <p:sldId id="28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2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iranimashek.com/photo/100-0-17546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miranimashek.com/photo/100-0-14853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miranimashek.com/photo/100-0-1484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hyperlink" Target="http://miranimashek.com/photo/100-0-14849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miranimashek.com/photo/100-0-1485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miranimashek.com/photo/100-0-1485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22.gif"/><Relationship Id="rId4" Type="http://schemas.openxmlformats.org/officeDocument/2006/relationships/hyperlink" Target="http://miranimashek.com/photo/100-0-14856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miranimashek.com/photo/100-0-1037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gif"/><Relationship Id="rId4" Type="http://schemas.openxmlformats.org/officeDocument/2006/relationships/hyperlink" Target="http://miranimashek.com/photo/100-0-10372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miranimashek.com/photo/100-0-720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5" Type="http://schemas.openxmlformats.org/officeDocument/2006/relationships/hyperlink" Target="http://miranimashek.com/photo/100-0-7197" TargetMode="External"/><Relationship Id="rId4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hyperlink" Target="http://miranimashek.com/photo/100-0-1490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miranimashek.com/photo/100-0-1483" TargetMode="External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МБОУ «</a:t>
            </a:r>
            <a:r>
              <a:rPr lang="ru-RU" sz="2000" b="1" i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Шуруповская</a:t>
            </a:r>
            <a:r>
              <a:rPr lang="ru-RU" sz="2000" b="1" i="1" spc="20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ОШ»</a:t>
            </a:r>
            <a:endParaRPr lang="ru-RU" sz="2000" b="1" i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42886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Родительское собрание.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50070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Учитель: </a:t>
            </a:r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Пронина Валентина Ивановна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четвёртое и центральное: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Хвалить – исполнителя, критиковать – исполнение. Ребёнок склонен любую оценку воспринимать глобально, считать, что оценивают всю его личность. В наших силах  помочь отделить оценку его личности от оценки его работы .</a:t>
            </a:r>
            <a:endParaRPr lang="ru-RU" sz="2800" b="1" dirty="0"/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пятое и самое трудное: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Оценка должна сравнивать сегодняшние успехи ребёнка с его собственными вчерашними неудачами, а не только  с государственными нормами оценивания  и не с успехами соседского Толика.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4214818"/>
            <a:ext cx="2071688" cy="227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шестое: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скупитесь на  похвалу; строя оценочные отношения  с собственным ребёнком, не идите на поводу  у школьных отметок. Нет такого двоечника, которого не за что бы было похвалить.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9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0902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3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Выделите в море ошибок  островок успеха, на котором сможет укорениться детская вера в себя и в успех учебных усилий. Оценивать детский труд надо очень дробно, дифференцированно. При  такой оценке  у ребёнка нет  и иллюзии  полного успеха, ни ощущения полной неудачи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седьмое: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pic>
        <p:nvPicPr>
          <p:cNvPr id="4" name="Picture 7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00430" y="4643446"/>
            <a:ext cx="1985483" cy="185738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восьмое: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Ставьте перед ребёнком предельно конкретные и реальные цели , и он попытается  их достигнуть. Не искушайте ребёнка  невыполнимыми целями, не толкайте его на путь заведомого обмана.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10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571876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девятое: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Ребёнок должен быть не объектом, а соучастником оценки, его следует учить самостоятельно оценивать свои достижения.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Умение оценивать является необходимым компонентом  умения учиться – главного средства преодоления учебных трудностей.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Program Files\Microsoft Office\Media\CntCD1\ClipArt2\j02321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233748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bg1"/>
                </a:solidFill>
              </a:rPr>
              <a:t>оценки (отметки)  :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50070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785794"/>
            <a:ext cx="7643866" cy="535785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Родительское собрание</a:t>
            </a:r>
          </a:p>
          <a:p>
            <a:pPr algn="ctr"/>
            <a:r>
              <a:rPr lang="ru-RU" sz="3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«Первые уроки школьной отметки.»</a:t>
            </a:r>
            <a:endParaRPr lang="ru-RU" sz="36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endParaRPr lang="ru-RU" sz="36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«5»</a:t>
            </a:r>
            <a:r>
              <a:rPr lang="ru-RU" dirty="0"/>
              <a:t> </a:t>
            </a:r>
            <a:r>
              <a:rPr lang="ru-RU" b="1" dirty="0"/>
              <a:t>- нет ошибок</a:t>
            </a:r>
            <a:r>
              <a:rPr lang="ru-RU" b="1" dirty="0" smtClean="0"/>
              <a:t>; работа выполнена аккуратно, каллиграфическим почерком;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«4»</a:t>
            </a:r>
            <a:r>
              <a:rPr lang="ru-RU" dirty="0"/>
              <a:t> </a:t>
            </a:r>
            <a:r>
              <a:rPr lang="ru-RU" b="1" dirty="0"/>
              <a:t>- не более 2-х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«3»</a:t>
            </a:r>
            <a:r>
              <a:rPr lang="ru-RU" dirty="0"/>
              <a:t> - </a:t>
            </a:r>
            <a:r>
              <a:rPr lang="ru-RU" b="1" dirty="0"/>
              <a:t>не более 4-х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«2»</a:t>
            </a:r>
            <a:r>
              <a:rPr lang="ru-RU" dirty="0"/>
              <a:t> </a:t>
            </a:r>
            <a:r>
              <a:rPr lang="ru-RU" b="1" dirty="0"/>
              <a:t>- 5 и более ошибок.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Орфографическое задание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задание выполнено без ошибок; чисто и аккуратно, без исправлений;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задание выполнено полностью, 1 ошибка, или 1 исправление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полостью выполнено задание или полностью выполнено, но 2 ошибки.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</a:t>
            </a:r>
            <a:r>
              <a:rPr lang="ru-RU" b="1" dirty="0" smtClean="0"/>
              <a:t>» - невыполненное задание.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работа выполнена с соблюдением правил каллиграфии,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Контрольная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 </a:t>
            </a:r>
            <a:r>
              <a:rPr lang="ru-RU" b="1" dirty="0" smtClean="0"/>
              <a:t>- безукоризненно выполненная работа,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 </a:t>
            </a:r>
            <a:r>
              <a:rPr lang="ru-RU" b="1" dirty="0" smtClean="0"/>
              <a:t>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Тестирование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- 13-14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- 10-12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- 7-9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менее 7 (от 0 до 6) баллов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0624" y="4429132"/>
            <a:ext cx="2283376" cy="22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МАТЕМАТИКА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Письменная работа,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содержащая только примеры</a:t>
            </a:r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  <a:r>
              <a:rPr lang="ru-RU" sz="2800" b="1" dirty="0" smtClean="0"/>
              <a:t> - вся работа выполнена безошибочно и нет исправлений;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  <a:r>
              <a:rPr lang="ru-RU" sz="2800" b="1" dirty="0" smtClean="0"/>
              <a:t> - допущены 1-2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  <a:r>
              <a:rPr lang="ru-RU" sz="2800" b="1" dirty="0" smtClean="0"/>
              <a:t> - допущены 3-4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«2»</a:t>
            </a:r>
            <a:r>
              <a:rPr lang="ru-RU" sz="2800" b="1" dirty="0" smtClean="0"/>
              <a:t> - допущены 5 и более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Математический  диктант</a:t>
            </a: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Как относиться 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к отметкам ребёнка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MCj0428113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2577837" cy="24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Смайлики Смайлики анимированные">
            <a:hlinkClick r:id="rId3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48" y="-285776"/>
            <a:ext cx="235745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85720" y="571480"/>
            <a:ext cx="8429684" cy="5214974"/>
          </a:xfrm>
          <a:prstGeom prst="wave">
            <a:avLst>
              <a:gd name="adj1" fmla="val 12500"/>
              <a:gd name="adj2" fmla="val 192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50" endPos="85000" dist="29997" dir="5400000" sy="-100000" algn="bl" rotWithShape="0"/>
                </a:effectLst>
              </a:rPr>
              <a:t>ИЗМЕНИ МНЕНИЕ О ВЕЩАХ, КОТОРЫЕ ТЕБЯ ОГОРЧАЮТ, И ТЫ БУДЕШЬ В ПОЛНОЙ БЕЗОПАСНОСТИ ОТ НИХ.</a:t>
            </a:r>
            <a:endParaRPr lang="ru-RU" sz="2800" b="1" i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55000" endA="50" endPos="85000" dist="29997" dir="5400000" sy="-100000" algn="bl" rotWithShape="0"/>
              </a:effectLst>
            </a:endParaRPr>
          </a:p>
          <a:p>
            <a:pPr algn="ctr"/>
            <a:endParaRPr lang="ru-RU" sz="2800" b="1" i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55000" endA="50" endPos="85000" dist="29997" dir="5400000" sy="-100000" algn="bl" rotWithShape="0"/>
              </a:effectLst>
            </a:endParaRPr>
          </a:p>
          <a:p>
            <a:pPr algn="ctr"/>
            <a:r>
              <a:rPr lang="ru-RU" sz="28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50" endPos="85000" dist="29997" dir="5400000" sy="-100000" algn="bl" rotWithShape="0"/>
                </a:effectLst>
              </a:rPr>
              <a:t>                                                              </a:t>
            </a:r>
          </a:p>
          <a:p>
            <a:pPr algn="ctr"/>
            <a:r>
              <a:rPr lang="ru-RU" sz="28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50" endPos="85000" dist="29997" dir="5400000" sy="-100000" algn="bl" rotWithShape="0"/>
                </a:effectLst>
              </a:rPr>
              <a:t>                                   Марк </a:t>
            </a:r>
            <a:r>
              <a:rPr lang="ru-RU" sz="2800" b="1" i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50" endPos="85000" dist="29997" dir="5400000" sy="-100000" algn="bl" rotWithShape="0"/>
                </a:effectLst>
              </a:rPr>
              <a:t>Аврелий</a:t>
            </a:r>
            <a:r>
              <a:rPr lang="ru-RU" sz="24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50" endPos="85000" dist="29997" dir="5400000" sy="-100000" algn="bl" rotWithShape="0"/>
                </a:effectLst>
              </a:rPr>
              <a:t>.</a:t>
            </a:r>
            <a:endParaRPr lang="ru-RU" sz="28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ругайте своего ребёнка за плохую отметку. Ему очень хочется быть в ваших глазах хорошим. Если быть хорошим не получается, ребёнок начинает врать и изворачиваться, чтобы быть в ваших глазах хорошим.</a:t>
            </a:r>
          </a:p>
        </p:txBody>
      </p:sp>
      <p:pic>
        <p:nvPicPr>
          <p:cNvPr id="2050" name="Picture 2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214446" cy="1246407"/>
          </a:xfrm>
          <a:prstGeom prst="rect">
            <a:avLst/>
          </a:prstGeom>
          <a:noFill/>
        </p:spPr>
      </p:pic>
      <p:pic>
        <p:nvPicPr>
          <p:cNvPr id="2052" name="Picture 4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786322"/>
            <a:ext cx="1461729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Сочувствуйте своему ребёнку, если он долго трудился, но результат его труда не высок. Объясните ему, что важен не только высокий результат. Больше важны знания, которые он сможет приобрести в результате ежедневного, упорного труда.</a:t>
            </a:r>
          </a:p>
        </p:txBody>
      </p:sp>
      <p:pic>
        <p:nvPicPr>
          <p:cNvPr id="3074" name="Picture 2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143512"/>
            <a:ext cx="1595444" cy="1481486"/>
          </a:xfrm>
          <a:prstGeom prst="rect">
            <a:avLst/>
          </a:prstGeom>
          <a:noFill/>
        </p:spPr>
      </p:pic>
      <p:pic>
        <p:nvPicPr>
          <p:cNvPr id="3076" name="Picture 4" descr="Смайлики Смайлики анимированные">
            <a:hlinkClick r:id="rId4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14290"/>
            <a:ext cx="1214446" cy="1040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35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заставляйте своего ребёнка вымаливать себе оценку в конце четверти ради вашего душевного спокойствия.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2025267" cy="1588445"/>
          </a:xfrm>
          <a:prstGeom prst="rect">
            <a:avLst/>
          </a:prstGeom>
          <a:noFill/>
        </p:spPr>
      </p:pic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50070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07207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28612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57187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52863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учите своего ребёнка ловчить, унижаться и приспосабливаться ради положительного результата в виде высокой отметки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0183" name="Picture 7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500438"/>
            <a:ext cx="1496227" cy="2071702"/>
          </a:xfrm>
          <a:prstGeom prst="rect">
            <a:avLst/>
          </a:prstGeom>
          <a:noFill/>
        </p:spPr>
      </p:pic>
      <p:pic>
        <p:nvPicPr>
          <p:cNvPr id="50185" name="Picture 9" descr="Смайлики Смайлики анимированные">
            <a:hlinkClick r:id="rId4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5" y="3357562"/>
            <a:ext cx="2645366" cy="1857388"/>
          </a:xfrm>
          <a:prstGeom prst="rect">
            <a:avLst/>
          </a:prstGeom>
          <a:noFill/>
        </p:spPr>
      </p:pic>
      <p:pic>
        <p:nvPicPr>
          <p:cNvPr id="7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385762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271462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292893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52863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264318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52149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Никогда не выражайте сомнений по поводу объективности выставленной вашему ребёнку оценки вслух.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21468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Есть сомнения - идите в школу и попытаётесь объективно разобраться в ситуации.</a:t>
            </a:r>
          </a:p>
        </p:txBody>
      </p:sp>
      <p:pic>
        <p:nvPicPr>
          <p:cNvPr id="51203" name="Picture 3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285992"/>
            <a:ext cx="1534621" cy="866778"/>
          </a:xfrm>
          <a:prstGeom prst="rect">
            <a:avLst/>
          </a:prstGeom>
          <a:noFill/>
        </p:spPr>
      </p:pic>
      <p:pic>
        <p:nvPicPr>
          <p:cNvPr id="51205" name="Picture 5" descr="Смайлики Смайлики анимированные">
            <a:hlinkClick r:id="rId4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5332804"/>
            <a:ext cx="1428760" cy="101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обвиняйте беспричинно других взрослых и детей в проблемах собственных детей.</a:t>
            </a:r>
          </a:p>
        </p:txBody>
      </p:sp>
      <p:pic>
        <p:nvPicPr>
          <p:cNvPr id="52229" name="Picture 5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1" y="2714620"/>
            <a:ext cx="2071699" cy="2071702"/>
          </a:xfrm>
          <a:prstGeom prst="rect">
            <a:avLst/>
          </a:prstGeom>
          <a:noFill/>
        </p:spPr>
      </p:pic>
      <p:pic>
        <p:nvPicPr>
          <p:cNvPr id="5" name="Picture 4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16192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Смайлики Смайлики анимированные">
            <a:hlinkClick r:id="rId5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000372"/>
            <a:ext cx="192882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Поддерживайте ребёнка в его, пусть не очень значительных, но победах над собой, над своей ленью.</a:t>
            </a:r>
          </a:p>
        </p:txBody>
      </p:sp>
      <p:pic>
        <p:nvPicPr>
          <p:cNvPr id="53251" name="Picture 3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357562"/>
            <a:ext cx="158844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Демонстрируйте положительные результаты своего труда, чтобы ребёнку хотелось вам подражать.</a:t>
            </a:r>
          </a:p>
        </p:txBody>
      </p:sp>
      <p:pic>
        <p:nvPicPr>
          <p:cNvPr id="3" name="Picture 4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429000"/>
            <a:ext cx="2610095" cy="180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Смайлики Смайлики анимированные">
            <a:hlinkClick r:id="rId3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307" y="4000504"/>
            <a:ext cx="1626135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714356"/>
            <a:ext cx="853945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Бескоровайная Л.С. настольная книга учителя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начальных классов.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Ростов-на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Дону: Феникс,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Данилова Елена, кандидат психологических наук,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ведущий научный сотрудник Психологического института РАО,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г. Москва, статья в ИНТЕРНЕТЕ.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Фопель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К. Создание команды. М.:  Генезис,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Практическая психология: Учебно-методическое пособие.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Минск, 1997.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Картинки из ИНТЕРНЕТА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Отметка и оценка\Опять двой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797776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00694" y="285728"/>
            <a:ext cx="3357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Ф. П. Решетников.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«Опять двойка</a:t>
            </a:r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»</a:t>
            </a:r>
            <a:endParaRPr lang="ru-RU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5500702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Попробуйте нарисовать финал  данной картины, но с позиции сегодняшнего дня.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Оценка не тождественна отметке. 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Оценка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это процесс оценивания;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отметка</a:t>
            </a:r>
            <a:r>
              <a:rPr lang="ru-RU" sz="3600" b="1" i="1" dirty="0" smtClean="0">
                <a:solidFill>
                  <a:schemeClr val="bg1"/>
                </a:solidFill>
              </a:rPr>
              <a:t> – результат этого процесса, его условно - формальное  отражение в баллах.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5" name="Picture 11" descr="j0343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929198"/>
            <a:ext cx="1755775" cy="162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				В.А.Сухомлинский.</a:t>
            </a:r>
            <a:endParaRPr lang="ru-RU" sz="32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/>
                </a:solidFill>
              </a:rPr>
              <a:t>Оценка  успеваемости ребёнка родителями.</a:t>
            </a:r>
            <a:endParaRPr lang="ru-RU" sz="3200" b="1" i="1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И «двоечникам «, и «хорошистам» необходимо уменьшить  болезненность неудач,  эмоционально преодолеть травматические ситуации, связанные со школьными оценками. Похвала им необходима, но необходимы и указания на ошибки, недочёты, неточности. Как же дозировать  оценку в семье?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  первое: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бейте лежачего.  Двойка , а для кого-то и четвёрка – достаточное наказание, и не стоит дважды наказывать за одни и те же ошибки.</a:t>
            </a:r>
          </a:p>
          <a:p>
            <a:pPr algn="just"/>
            <a:r>
              <a:rPr lang="ru-RU" sz="2800" b="1" dirty="0" smtClean="0">
                <a:solidFill>
                  <a:schemeClr val="accent6"/>
                </a:solidFill>
              </a:rPr>
              <a:t>Ребёнок ждёт от родителей  не попрёков, а спокойной помощи.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87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 второе: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4429132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Чтобы избавить ребёнка от недостатков, постарайтесь выбрать один – тот, от которого вы хотите избавиться в первую очередь, и говорите только о нём.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00037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/>
                </a:solidFill>
              </a:rPr>
              <a:t>Правило третье: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Выбирая самое главное, посоветуйтесь с ребёнком, начните с ликвидации тех учебных трудностей, которые наиболее значимы для него самого. Но если вас обоих беспокоит прежде всего скорость чтения, не требуйте одновременно и выразительности и пересказа.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pe0333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1528763" cy="125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467</TotalTime>
  <Words>1448</Words>
  <Application>Microsoft Office PowerPoint</Application>
  <PresentationFormat>Экран (4:3)</PresentationFormat>
  <Paragraphs>130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МАТЕМАТИКА</vt:lpstr>
      <vt:lpstr>МАТЕМАТИКА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Учитель</cp:lastModifiedBy>
  <cp:revision>59</cp:revision>
  <dcterms:created xsi:type="dcterms:W3CDTF">2008-12-02T05:59:04Z</dcterms:created>
  <dcterms:modified xsi:type="dcterms:W3CDTF">2016-02-16T14:01:54Z</dcterms:modified>
</cp:coreProperties>
</file>