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71" r:id="rId6"/>
    <p:sldId id="268" r:id="rId7"/>
    <p:sldId id="269" r:id="rId8"/>
    <p:sldId id="270" r:id="rId9"/>
    <p:sldId id="265" r:id="rId10"/>
    <p:sldId id="259" r:id="rId11"/>
    <p:sldId id="266" r:id="rId12"/>
    <p:sldId id="267" r:id="rId13"/>
    <p:sldId id="272" r:id="rId14"/>
    <p:sldId id="273" r:id="rId15"/>
    <p:sldId id="274" r:id="rId16"/>
    <p:sldId id="275" r:id="rId17"/>
    <p:sldId id="276" r:id="rId18"/>
    <p:sldId id="277" r:id="rId19"/>
    <p:sldId id="258" r:id="rId20"/>
    <p:sldId id="261" r:id="rId21"/>
    <p:sldId id="278" r:id="rId22"/>
    <p:sldId id="264" r:id="rId23"/>
    <p:sldId id="260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53C3-B5EA-4BDD-B109-401E24D6608E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7DF5-5155-4DA0-B6BD-BD833CC42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50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53C3-B5EA-4BDD-B109-401E24D6608E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7DF5-5155-4DA0-B6BD-BD833CC42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11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53C3-B5EA-4BDD-B109-401E24D6608E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7DF5-5155-4DA0-B6BD-BD833CC42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46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53C3-B5EA-4BDD-B109-401E24D6608E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7DF5-5155-4DA0-B6BD-BD833CC42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44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53C3-B5EA-4BDD-B109-401E24D6608E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7DF5-5155-4DA0-B6BD-BD833CC42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6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53C3-B5EA-4BDD-B109-401E24D6608E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7DF5-5155-4DA0-B6BD-BD833CC42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1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53C3-B5EA-4BDD-B109-401E24D6608E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7DF5-5155-4DA0-B6BD-BD833CC42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53C3-B5EA-4BDD-B109-401E24D6608E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7DF5-5155-4DA0-B6BD-BD833CC42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18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53C3-B5EA-4BDD-B109-401E24D6608E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7DF5-5155-4DA0-B6BD-BD833CC42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17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53C3-B5EA-4BDD-B109-401E24D6608E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7DF5-5155-4DA0-B6BD-BD833CC42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48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53C3-B5EA-4BDD-B109-401E24D6608E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7DF5-5155-4DA0-B6BD-BD833CC42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32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53C3-B5EA-4BDD-B109-401E24D6608E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F7DF5-5155-4DA0-B6BD-BD833CC42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91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&#1055;&#1086;&#1083;&#1100;&#1079;&#1086;&#1074;&#1072;&#1090;&#1077;&#1083;&#1100;\Documents\&#1085;&#1072;%20&#1089;&#1072;&#1081;&#1090;\&#1055;&#1072;&#1085;&#1077;&#1074;&#1072;%20&#1044;.&#1040;\&#1055;&#1072;&#1085;&#1077;&#1074;&#1072;%20&#1044;.&#1040;..xls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&#1055;&#1086;&#1083;&#1100;&#1079;&#1086;&#1074;&#1072;&#1090;&#1077;&#1083;&#1100;\Documents\&#1085;&#1072;%20&#1089;&#1072;&#1081;&#1090;\&#1055;&#1072;&#1085;&#1077;&#1074;&#1072;%20&#1044;.&#1040;\&#1055;&#1072;&#1085;&#1077;&#1074;&#1072;%20&#1044;.&#1040;..xls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alrybvtuz.ru/nfiles/news2/6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53"/>
            <a:ext cx="12192001" cy="687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818127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Линейная функция и ее график</a:t>
            </a:r>
            <a:endParaRPr lang="ru-RU" sz="96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534" y="4940489"/>
            <a:ext cx="9048466" cy="505938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7 класс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624310" y="5840753"/>
            <a:ext cx="5429536" cy="1148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МОУ «</a:t>
            </a:r>
            <a:r>
              <a:rPr lang="ru-RU" dirty="0" err="1" smtClean="0"/>
              <a:t>Объячевская</a:t>
            </a:r>
            <a:r>
              <a:rPr lang="ru-RU" dirty="0" smtClean="0"/>
              <a:t> СОШ»</a:t>
            </a:r>
          </a:p>
          <a:p>
            <a:pPr algn="r"/>
            <a:r>
              <a:rPr lang="ru-RU" dirty="0" smtClean="0"/>
              <a:t>Учитель математики и информатики</a:t>
            </a:r>
          </a:p>
          <a:p>
            <a:pPr algn="r"/>
            <a:r>
              <a:rPr lang="ru-RU" dirty="0" err="1" smtClean="0"/>
              <a:t>Панева</a:t>
            </a:r>
            <a:r>
              <a:rPr lang="ru-RU" dirty="0" smtClean="0"/>
              <a:t> Дарья Алексеевна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4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Прямая соединительная линия 37"/>
          <p:cNvCxnSpPr>
            <a:stCxn id="26" idx="4"/>
          </p:cNvCxnSpPr>
          <p:nvPr/>
        </p:nvCxnSpPr>
        <p:spPr>
          <a:xfrm flipH="1">
            <a:off x="8470036" y="4287672"/>
            <a:ext cx="1" cy="121028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называют функцией?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957384" y="3683359"/>
            <a:ext cx="3104013" cy="2452562"/>
            <a:chOff x="191069" y="1779398"/>
            <a:chExt cx="2019299" cy="215115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91069" y="1779398"/>
              <a:ext cx="2019299" cy="2151157"/>
              <a:chOff x="191069" y="1779398"/>
              <a:chExt cx="2019299" cy="2151157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191069" y="1937982"/>
                <a:ext cx="1965277" cy="1992573"/>
                <a:chOff x="191069" y="1937982"/>
                <a:chExt cx="1965277" cy="1992573"/>
              </a:xfrm>
            </p:grpSpPr>
            <p:cxnSp>
              <p:nvCxnSpPr>
                <p:cNvPr id="9" name="Прямая со стрелкой 8"/>
                <p:cNvCxnSpPr/>
                <p:nvPr/>
              </p:nvCxnSpPr>
              <p:spPr>
                <a:xfrm flipV="1">
                  <a:off x="838200" y="1937982"/>
                  <a:ext cx="0" cy="1992573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 стрелкой 9"/>
                <p:cNvCxnSpPr/>
                <p:nvPr/>
              </p:nvCxnSpPr>
              <p:spPr>
                <a:xfrm>
                  <a:off x="191069" y="3370997"/>
                  <a:ext cx="1965277" cy="1364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TextBox 6"/>
              <p:cNvSpPr txBox="1"/>
              <p:nvPr/>
            </p:nvSpPr>
            <p:spPr>
              <a:xfrm>
                <a:off x="580030" y="1779398"/>
                <a:ext cx="300251" cy="36849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у</a:t>
                </a:r>
                <a:endParaRPr lang="ru-RU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26316" y="3384646"/>
                <a:ext cx="28405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х</a:t>
                </a:r>
                <a:endParaRPr lang="ru-RU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640537" y="3370996"/>
              <a:ext cx="45719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158303" y="3683360"/>
            <a:ext cx="2925855" cy="2452562"/>
            <a:chOff x="191069" y="1779398"/>
            <a:chExt cx="2019299" cy="2151157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191069" y="1779398"/>
              <a:ext cx="2019299" cy="2151157"/>
              <a:chOff x="191069" y="1779398"/>
              <a:chExt cx="2019299" cy="2151157"/>
            </a:xfrm>
          </p:grpSpPr>
          <p:grpSp>
            <p:nvGrpSpPr>
              <p:cNvPr id="14" name="Группа 13"/>
              <p:cNvGrpSpPr/>
              <p:nvPr/>
            </p:nvGrpSpPr>
            <p:grpSpPr>
              <a:xfrm>
                <a:off x="191069" y="1937982"/>
                <a:ext cx="1965277" cy="1992573"/>
                <a:chOff x="191069" y="1937982"/>
                <a:chExt cx="1965277" cy="1992573"/>
              </a:xfrm>
            </p:grpSpPr>
            <p:cxnSp>
              <p:nvCxnSpPr>
                <p:cNvPr id="17" name="Прямая со стрелкой 16"/>
                <p:cNvCxnSpPr/>
                <p:nvPr/>
              </p:nvCxnSpPr>
              <p:spPr>
                <a:xfrm flipV="1">
                  <a:off x="838200" y="1937982"/>
                  <a:ext cx="0" cy="1992573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 стрелкой 17"/>
                <p:cNvCxnSpPr/>
                <p:nvPr/>
              </p:nvCxnSpPr>
              <p:spPr>
                <a:xfrm>
                  <a:off x="191069" y="3370997"/>
                  <a:ext cx="1965277" cy="1364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/>
              <p:cNvSpPr txBox="1"/>
              <p:nvPr/>
            </p:nvSpPr>
            <p:spPr>
              <a:xfrm>
                <a:off x="580030" y="1779398"/>
                <a:ext cx="300251" cy="36849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у</a:t>
                </a:r>
                <a:endParaRPr lang="ru-RU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926316" y="3384646"/>
                <a:ext cx="28405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х</a:t>
                </a:r>
                <a:endParaRPr lang="ru-RU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40537" y="3370996"/>
              <a:ext cx="45719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</p:grpSp>
      <p:sp>
        <p:nvSpPr>
          <p:cNvPr id="19" name="Овал 18"/>
          <p:cNvSpPr/>
          <p:nvPr/>
        </p:nvSpPr>
        <p:spPr>
          <a:xfrm>
            <a:off x="3132033" y="5146070"/>
            <a:ext cx="80527" cy="946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754827" y="5274680"/>
            <a:ext cx="80527" cy="946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637659" y="4543294"/>
            <a:ext cx="80527" cy="946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960104" y="4905371"/>
            <a:ext cx="80527" cy="946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395609" y="5629392"/>
            <a:ext cx="80527" cy="946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303466" y="5240741"/>
            <a:ext cx="80527" cy="946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364960" y="4775109"/>
            <a:ext cx="80527" cy="946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429773" y="4193001"/>
            <a:ext cx="80527" cy="946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431112" y="5273550"/>
            <a:ext cx="80527" cy="946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863671" y="4542552"/>
            <a:ext cx="80527" cy="946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9524768" y="4775204"/>
            <a:ext cx="80527" cy="946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9878369" y="4775634"/>
            <a:ext cx="80527" cy="946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9171167" y="4775109"/>
            <a:ext cx="80527" cy="946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863670" y="4997773"/>
            <a:ext cx="80527" cy="946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>
            <a:endCxn id="25" idx="2"/>
          </p:cNvCxnSpPr>
          <p:nvPr/>
        </p:nvCxnSpPr>
        <p:spPr>
          <a:xfrm>
            <a:off x="2952137" y="4822444"/>
            <a:ext cx="412823" cy="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25" idx="4"/>
          </p:cNvCxnSpPr>
          <p:nvPr/>
        </p:nvCxnSpPr>
        <p:spPr>
          <a:xfrm flipV="1">
            <a:off x="3405223" y="4869780"/>
            <a:ext cx="1" cy="62818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6" idx="2"/>
          </p:cNvCxnSpPr>
          <p:nvPr/>
        </p:nvCxnSpPr>
        <p:spPr>
          <a:xfrm flipH="1" flipV="1">
            <a:off x="8081193" y="4240336"/>
            <a:ext cx="348580" cy="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8076402" y="5343719"/>
            <a:ext cx="348580" cy="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971697" y="4589887"/>
            <a:ext cx="653686" cy="2824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3676791" y="4638616"/>
            <a:ext cx="0" cy="85934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251858" y="5444726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х</a:t>
            </a:r>
            <a:r>
              <a:rPr lang="ru-RU" sz="900" i="1" dirty="0" smtClean="0">
                <a:solidFill>
                  <a:srgbClr val="0070C0"/>
                </a:solidFill>
              </a:rPr>
              <a:t>1</a:t>
            </a:r>
            <a:endParaRPr lang="ru-RU" sz="900" i="1" dirty="0">
              <a:solidFill>
                <a:srgbClr val="0070C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42445" y="5444726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х</a:t>
            </a:r>
            <a:r>
              <a:rPr lang="ru-RU" sz="900" i="1" dirty="0" smtClean="0">
                <a:solidFill>
                  <a:srgbClr val="0070C0"/>
                </a:solidFill>
              </a:rPr>
              <a:t>2</a:t>
            </a:r>
            <a:endParaRPr lang="ru-RU" sz="900" i="1" dirty="0">
              <a:solidFill>
                <a:srgbClr val="0070C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41564" y="4360700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у</a:t>
            </a:r>
            <a:r>
              <a:rPr lang="ru-RU" sz="900" i="1" dirty="0" smtClean="0">
                <a:solidFill>
                  <a:srgbClr val="0070C0"/>
                </a:solidFill>
              </a:rPr>
              <a:t>2</a:t>
            </a:r>
            <a:endParaRPr lang="ru-RU" sz="900" i="1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49808" y="4598100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у</a:t>
            </a:r>
            <a:r>
              <a:rPr lang="ru-RU" sz="900" i="1" dirty="0" smtClean="0">
                <a:solidFill>
                  <a:srgbClr val="0070C0"/>
                </a:solidFill>
              </a:rPr>
              <a:t>1</a:t>
            </a:r>
            <a:endParaRPr lang="ru-RU" sz="900" i="1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18122" y="544472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х</a:t>
            </a:r>
            <a:endParaRPr lang="ru-RU" sz="900" i="1" dirty="0">
              <a:solidFill>
                <a:srgbClr val="0070C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90660" y="402777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у</a:t>
            </a:r>
            <a:r>
              <a:rPr lang="ru-RU" sz="900" i="1" dirty="0" smtClean="0">
                <a:solidFill>
                  <a:srgbClr val="0070C0"/>
                </a:solidFill>
              </a:rPr>
              <a:t>2</a:t>
            </a:r>
            <a:endParaRPr lang="ru-RU" sz="900" i="1" dirty="0">
              <a:solidFill>
                <a:srgbClr val="0070C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790660" y="5109793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у</a:t>
            </a:r>
            <a:r>
              <a:rPr lang="ru-RU" sz="900" i="1" dirty="0" smtClean="0">
                <a:solidFill>
                  <a:srgbClr val="0070C0"/>
                </a:solidFill>
              </a:rPr>
              <a:t>1</a:t>
            </a:r>
            <a:endParaRPr lang="ru-RU" sz="900" i="1" dirty="0">
              <a:solidFill>
                <a:srgbClr val="0070C0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1514901" y="3521122"/>
            <a:ext cx="3916908" cy="2893326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472193" y="3521122"/>
            <a:ext cx="3916908" cy="2893326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991672" y="1540354"/>
            <a:ext cx="104157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- Функциональной зависимостью или функцией называется такая зависимость одной переменной от другой, при которой каждому значению независимой переменной соответствует единственное значение зависимой переменной.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5125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2" grpId="0"/>
      <p:bldP spid="53" grpId="0"/>
      <p:bldP spid="57" grpId="0" animBg="1"/>
      <p:bldP spid="58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Какие из приведенных рисунков, не являются графиками функций?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53587" y="1833894"/>
            <a:ext cx="2019299" cy="2151157"/>
            <a:chOff x="191069" y="1779398"/>
            <a:chExt cx="2019299" cy="215115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91069" y="1779398"/>
              <a:ext cx="2019299" cy="2151157"/>
              <a:chOff x="191069" y="1779398"/>
              <a:chExt cx="2019299" cy="2151157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191069" y="1937982"/>
                <a:ext cx="1965277" cy="1992573"/>
                <a:chOff x="191069" y="1937982"/>
                <a:chExt cx="1965277" cy="1992573"/>
              </a:xfrm>
            </p:grpSpPr>
            <p:cxnSp>
              <p:nvCxnSpPr>
                <p:cNvPr id="10" name="Прямая со стрелкой 9"/>
                <p:cNvCxnSpPr/>
                <p:nvPr/>
              </p:nvCxnSpPr>
              <p:spPr>
                <a:xfrm flipV="1">
                  <a:off x="838200" y="1937982"/>
                  <a:ext cx="0" cy="1992573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 стрелкой 10"/>
                <p:cNvCxnSpPr/>
                <p:nvPr/>
              </p:nvCxnSpPr>
              <p:spPr>
                <a:xfrm>
                  <a:off x="191069" y="3370997"/>
                  <a:ext cx="1965277" cy="1364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TextBox 7"/>
              <p:cNvSpPr txBox="1"/>
              <p:nvPr/>
            </p:nvSpPr>
            <p:spPr>
              <a:xfrm>
                <a:off x="580030" y="1779398"/>
                <a:ext cx="300251" cy="36849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у</a:t>
                </a:r>
                <a:endParaRPr lang="ru-RU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26316" y="3384646"/>
                <a:ext cx="28405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х</a:t>
                </a:r>
                <a:endParaRPr lang="ru-RU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40537" y="3370996"/>
              <a:ext cx="45719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1532" y="4226417"/>
            <a:ext cx="2019299" cy="2151157"/>
            <a:chOff x="191069" y="1779398"/>
            <a:chExt cx="2019299" cy="2151157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191069" y="1779398"/>
              <a:ext cx="2019299" cy="2151157"/>
              <a:chOff x="191069" y="1779398"/>
              <a:chExt cx="2019299" cy="2151157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191069" y="1937982"/>
                <a:ext cx="1965277" cy="1992573"/>
                <a:chOff x="191069" y="1937982"/>
                <a:chExt cx="1965277" cy="1992573"/>
              </a:xfrm>
            </p:grpSpPr>
            <p:cxnSp>
              <p:nvCxnSpPr>
                <p:cNvPr id="18" name="Прямая со стрелкой 17"/>
                <p:cNvCxnSpPr/>
                <p:nvPr/>
              </p:nvCxnSpPr>
              <p:spPr>
                <a:xfrm flipV="1">
                  <a:off x="838200" y="1937982"/>
                  <a:ext cx="0" cy="1992573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 стрелкой 18"/>
                <p:cNvCxnSpPr/>
                <p:nvPr/>
              </p:nvCxnSpPr>
              <p:spPr>
                <a:xfrm>
                  <a:off x="191069" y="3370997"/>
                  <a:ext cx="1965277" cy="1364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/>
              <p:cNvSpPr txBox="1"/>
              <p:nvPr/>
            </p:nvSpPr>
            <p:spPr>
              <a:xfrm>
                <a:off x="580030" y="1779398"/>
                <a:ext cx="300251" cy="36849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у</a:t>
                </a:r>
                <a:endParaRPr lang="ru-RU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926316" y="3384646"/>
                <a:ext cx="28405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х</a:t>
                </a:r>
                <a:endParaRPr lang="ru-RU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40537" y="3370996"/>
              <a:ext cx="45719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943184" y="4226417"/>
            <a:ext cx="2019299" cy="2151157"/>
            <a:chOff x="191069" y="1779398"/>
            <a:chExt cx="2019299" cy="2151157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191069" y="1779398"/>
              <a:ext cx="2019299" cy="2151157"/>
              <a:chOff x="191069" y="1779398"/>
              <a:chExt cx="2019299" cy="2151157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191069" y="1937982"/>
                <a:ext cx="1965277" cy="1992573"/>
                <a:chOff x="191069" y="1937982"/>
                <a:chExt cx="1965277" cy="1992573"/>
              </a:xfrm>
            </p:grpSpPr>
            <p:cxnSp>
              <p:nvCxnSpPr>
                <p:cNvPr id="26" name="Прямая со стрелкой 25"/>
                <p:cNvCxnSpPr/>
                <p:nvPr/>
              </p:nvCxnSpPr>
              <p:spPr>
                <a:xfrm flipV="1">
                  <a:off x="838200" y="1937982"/>
                  <a:ext cx="0" cy="1992573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 стрелкой 26"/>
                <p:cNvCxnSpPr/>
                <p:nvPr/>
              </p:nvCxnSpPr>
              <p:spPr>
                <a:xfrm>
                  <a:off x="191069" y="3370997"/>
                  <a:ext cx="1965277" cy="1364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xtBox 23"/>
              <p:cNvSpPr txBox="1"/>
              <p:nvPr/>
            </p:nvSpPr>
            <p:spPr>
              <a:xfrm>
                <a:off x="580030" y="1779398"/>
                <a:ext cx="300251" cy="36849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у</a:t>
                </a:r>
                <a:endParaRPr lang="ru-RU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926316" y="3384646"/>
                <a:ext cx="28405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х</a:t>
                </a:r>
                <a:endParaRPr lang="ru-RU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640537" y="3370996"/>
              <a:ext cx="45719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936105" y="1833894"/>
            <a:ext cx="2019299" cy="2151157"/>
            <a:chOff x="191069" y="1779398"/>
            <a:chExt cx="2019299" cy="2151157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191069" y="1779398"/>
              <a:ext cx="2019299" cy="2151157"/>
              <a:chOff x="191069" y="1779398"/>
              <a:chExt cx="2019299" cy="2151157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191069" y="1937982"/>
                <a:ext cx="1965277" cy="1992573"/>
                <a:chOff x="191069" y="1937982"/>
                <a:chExt cx="1965277" cy="1992573"/>
              </a:xfrm>
            </p:grpSpPr>
            <p:cxnSp>
              <p:nvCxnSpPr>
                <p:cNvPr id="34" name="Прямая со стрелкой 33"/>
                <p:cNvCxnSpPr/>
                <p:nvPr/>
              </p:nvCxnSpPr>
              <p:spPr>
                <a:xfrm flipV="1">
                  <a:off x="838200" y="1937982"/>
                  <a:ext cx="0" cy="1992573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 стрелкой 34"/>
                <p:cNvCxnSpPr/>
                <p:nvPr/>
              </p:nvCxnSpPr>
              <p:spPr>
                <a:xfrm>
                  <a:off x="191069" y="3370997"/>
                  <a:ext cx="1965277" cy="1364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/>
              <p:cNvSpPr txBox="1"/>
              <p:nvPr/>
            </p:nvSpPr>
            <p:spPr>
              <a:xfrm>
                <a:off x="580030" y="1779398"/>
                <a:ext cx="300251" cy="36849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у</a:t>
                </a:r>
                <a:endParaRPr lang="ru-RU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926316" y="3384646"/>
                <a:ext cx="28405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х</a:t>
                </a:r>
                <a:endParaRPr lang="ru-RU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40537" y="3370996"/>
              <a:ext cx="45719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9214183" y="4223951"/>
            <a:ext cx="2019299" cy="2151157"/>
            <a:chOff x="191069" y="1779398"/>
            <a:chExt cx="2019299" cy="2151157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191069" y="1779398"/>
              <a:ext cx="2019299" cy="2151157"/>
              <a:chOff x="191069" y="1779398"/>
              <a:chExt cx="2019299" cy="2151157"/>
            </a:xfrm>
          </p:grpSpPr>
          <p:grpSp>
            <p:nvGrpSpPr>
              <p:cNvPr id="39" name="Группа 38"/>
              <p:cNvGrpSpPr/>
              <p:nvPr/>
            </p:nvGrpSpPr>
            <p:grpSpPr>
              <a:xfrm>
                <a:off x="191069" y="1937982"/>
                <a:ext cx="1965277" cy="1992573"/>
                <a:chOff x="191069" y="1937982"/>
                <a:chExt cx="1965277" cy="1992573"/>
              </a:xfrm>
            </p:grpSpPr>
            <p:cxnSp>
              <p:nvCxnSpPr>
                <p:cNvPr id="42" name="Прямая со стрелкой 41"/>
                <p:cNvCxnSpPr/>
                <p:nvPr/>
              </p:nvCxnSpPr>
              <p:spPr>
                <a:xfrm flipV="1">
                  <a:off x="838200" y="1937982"/>
                  <a:ext cx="0" cy="1992573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 стрелкой 42"/>
                <p:cNvCxnSpPr/>
                <p:nvPr/>
              </p:nvCxnSpPr>
              <p:spPr>
                <a:xfrm>
                  <a:off x="191069" y="3370997"/>
                  <a:ext cx="1965277" cy="1364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/>
              <p:cNvSpPr txBox="1"/>
              <p:nvPr/>
            </p:nvSpPr>
            <p:spPr>
              <a:xfrm>
                <a:off x="580030" y="1779398"/>
                <a:ext cx="300251" cy="36849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у</a:t>
                </a:r>
                <a:endParaRPr lang="ru-RU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926316" y="3384646"/>
                <a:ext cx="28405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х</a:t>
                </a:r>
                <a:endParaRPr lang="ru-RU" dirty="0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40537" y="3370996"/>
              <a:ext cx="45719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9214183" y="1833894"/>
            <a:ext cx="2019299" cy="2151157"/>
            <a:chOff x="191069" y="1779398"/>
            <a:chExt cx="2019299" cy="2151157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191069" y="1779398"/>
              <a:ext cx="2019299" cy="2151157"/>
              <a:chOff x="191069" y="1779398"/>
              <a:chExt cx="2019299" cy="2151157"/>
            </a:xfrm>
          </p:grpSpPr>
          <p:grpSp>
            <p:nvGrpSpPr>
              <p:cNvPr id="47" name="Группа 46"/>
              <p:cNvGrpSpPr/>
              <p:nvPr/>
            </p:nvGrpSpPr>
            <p:grpSpPr>
              <a:xfrm>
                <a:off x="191069" y="1937982"/>
                <a:ext cx="1965277" cy="1992573"/>
                <a:chOff x="191069" y="1937982"/>
                <a:chExt cx="1965277" cy="1992573"/>
              </a:xfrm>
            </p:grpSpPr>
            <p:cxnSp>
              <p:nvCxnSpPr>
                <p:cNvPr id="50" name="Прямая со стрелкой 49"/>
                <p:cNvCxnSpPr/>
                <p:nvPr/>
              </p:nvCxnSpPr>
              <p:spPr>
                <a:xfrm flipV="1">
                  <a:off x="838200" y="1937982"/>
                  <a:ext cx="0" cy="1992573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Прямая со стрелкой 50"/>
                <p:cNvCxnSpPr/>
                <p:nvPr/>
              </p:nvCxnSpPr>
              <p:spPr>
                <a:xfrm>
                  <a:off x="191069" y="3370997"/>
                  <a:ext cx="1965277" cy="1364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Box 47"/>
              <p:cNvSpPr txBox="1"/>
              <p:nvPr/>
            </p:nvSpPr>
            <p:spPr>
              <a:xfrm>
                <a:off x="580030" y="1779398"/>
                <a:ext cx="300251" cy="36849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у</a:t>
                </a:r>
                <a:endParaRPr lang="ru-RU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926316" y="3384646"/>
                <a:ext cx="28405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х</a:t>
                </a:r>
                <a:endParaRPr lang="ru-RU" dirty="0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640537" y="3370996"/>
              <a:ext cx="45719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</p:grpSp>
      <p:sp>
        <p:nvSpPr>
          <p:cNvPr id="52" name="Полилиния 51"/>
          <p:cNvSpPr/>
          <p:nvPr/>
        </p:nvSpPr>
        <p:spPr>
          <a:xfrm>
            <a:off x="643944" y="2884868"/>
            <a:ext cx="1712890" cy="965915"/>
          </a:xfrm>
          <a:custGeom>
            <a:avLst/>
            <a:gdLst>
              <a:gd name="connsiteX0" fmla="*/ 0 w 1712890"/>
              <a:gd name="connsiteY0" fmla="*/ 965915 h 965915"/>
              <a:gd name="connsiteX1" fmla="*/ 64394 w 1712890"/>
              <a:gd name="connsiteY1" fmla="*/ 25757 h 965915"/>
              <a:gd name="connsiteX2" fmla="*/ 128788 w 1712890"/>
              <a:gd name="connsiteY2" fmla="*/ 798490 h 965915"/>
              <a:gd name="connsiteX3" fmla="*/ 231819 w 1712890"/>
              <a:gd name="connsiteY3" fmla="*/ 283335 h 965915"/>
              <a:gd name="connsiteX4" fmla="*/ 476518 w 1712890"/>
              <a:gd name="connsiteY4" fmla="*/ 399245 h 965915"/>
              <a:gd name="connsiteX5" fmla="*/ 721217 w 1712890"/>
              <a:gd name="connsiteY5" fmla="*/ 850005 h 965915"/>
              <a:gd name="connsiteX6" fmla="*/ 1210614 w 1712890"/>
              <a:gd name="connsiteY6" fmla="*/ 631064 h 965915"/>
              <a:gd name="connsiteX7" fmla="*/ 1712890 w 1712890"/>
              <a:gd name="connsiteY7" fmla="*/ 0 h 96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2890" h="965915">
                <a:moveTo>
                  <a:pt x="0" y="965915"/>
                </a:moveTo>
                <a:cubicBezTo>
                  <a:pt x="21464" y="509788"/>
                  <a:pt x="42929" y="53661"/>
                  <a:pt x="64394" y="25757"/>
                </a:cubicBezTo>
                <a:cubicBezTo>
                  <a:pt x="85859" y="-2147"/>
                  <a:pt x="100884" y="755560"/>
                  <a:pt x="128788" y="798490"/>
                </a:cubicBezTo>
                <a:cubicBezTo>
                  <a:pt x="156692" y="841420"/>
                  <a:pt x="173864" y="349876"/>
                  <a:pt x="231819" y="283335"/>
                </a:cubicBezTo>
                <a:cubicBezTo>
                  <a:pt x="289774" y="216794"/>
                  <a:pt x="394952" y="304800"/>
                  <a:pt x="476518" y="399245"/>
                </a:cubicBezTo>
                <a:cubicBezTo>
                  <a:pt x="558084" y="493690"/>
                  <a:pt x="598868" y="811369"/>
                  <a:pt x="721217" y="850005"/>
                </a:cubicBezTo>
                <a:cubicBezTo>
                  <a:pt x="843566" y="888641"/>
                  <a:pt x="1045335" y="772731"/>
                  <a:pt x="1210614" y="631064"/>
                </a:cubicBezTo>
                <a:cubicBezTo>
                  <a:pt x="1375893" y="489397"/>
                  <a:pt x="1627031" y="109470"/>
                  <a:pt x="171289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Соединительная линия уступом 53"/>
          <p:cNvCxnSpPr/>
          <p:nvPr/>
        </p:nvCxnSpPr>
        <p:spPr>
          <a:xfrm rot="5400000" flipH="1" flipV="1">
            <a:off x="4764825" y="2359557"/>
            <a:ext cx="2087782" cy="1163206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Полилиния 55"/>
          <p:cNvSpPr/>
          <p:nvPr/>
        </p:nvSpPr>
        <p:spPr>
          <a:xfrm>
            <a:off x="708338" y="4507606"/>
            <a:ext cx="1416676" cy="1828939"/>
          </a:xfrm>
          <a:custGeom>
            <a:avLst/>
            <a:gdLst>
              <a:gd name="connsiteX0" fmla="*/ 0 w 1416676"/>
              <a:gd name="connsiteY0" fmla="*/ 0 h 1828939"/>
              <a:gd name="connsiteX1" fmla="*/ 643944 w 1416676"/>
              <a:gd name="connsiteY1" fmla="*/ 1828800 h 1828939"/>
              <a:gd name="connsiteX2" fmla="*/ 1416676 w 1416676"/>
              <a:gd name="connsiteY2" fmla="*/ 77273 h 182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676" h="1828939">
                <a:moveTo>
                  <a:pt x="0" y="0"/>
                </a:moveTo>
                <a:cubicBezTo>
                  <a:pt x="203915" y="907960"/>
                  <a:pt x="407831" y="1815921"/>
                  <a:pt x="643944" y="1828800"/>
                </a:cubicBezTo>
                <a:cubicBezTo>
                  <a:pt x="880057" y="1841679"/>
                  <a:pt x="1148366" y="959476"/>
                  <a:pt x="1416676" y="7727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4997206" y="4382438"/>
            <a:ext cx="811510" cy="20196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Полилиния 59"/>
          <p:cNvSpPr/>
          <p:nvPr/>
        </p:nvSpPr>
        <p:spPr>
          <a:xfrm>
            <a:off x="9311425" y="2099256"/>
            <a:ext cx="1020204" cy="1738648"/>
          </a:xfrm>
          <a:custGeom>
            <a:avLst/>
            <a:gdLst>
              <a:gd name="connsiteX0" fmla="*/ 51516 w 1020204"/>
              <a:gd name="connsiteY0" fmla="*/ 0 h 1738648"/>
              <a:gd name="connsiteX1" fmla="*/ 978795 w 1020204"/>
              <a:gd name="connsiteY1" fmla="*/ 386367 h 1738648"/>
              <a:gd name="connsiteX2" fmla="*/ 321972 w 1020204"/>
              <a:gd name="connsiteY2" fmla="*/ 746975 h 1738648"/>
              <a:gd name="connsiteX3" fmla="*/ 1017431 w 1020204"/>
              <a:gd name="connsiteY3" fmla="*/ 1081826 h 1738648"/>
              <a:gd name="connsiteX4" fmla="*/ 0 w 1020204"/>
              <a:gd name="connsiteY4" fmla="*/ 1738648 h 1738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204" h="1738648">
                <a:moveTo>
                  <a:pt x="51516" y="0"/>
                </a:moveTo>
                <a:cubicBezTo>
                  <a:pt x="492617" y="130935"/>
                  <a:pt x="933719" y="261871"/>
                  <a:pt x="978795" y="386367"/>
                </a:cubicBezTo>
                <a:cubicBezTo>
                  <a:pt x="1023871" y="510863"/>
                  <a:pt x="315533" y="631065"/>
                  <a:pt x="321972" y="746975"/>
                </a:cubicBezTo>
                <a:cubicBezTo>
                  <a:pt x="328411" y="862885"/>
                  <a:pt x="1071093" y="916547"/>
                  <a:pt x="1017431" y="1081826"/>
                </a:cubicBezTo>
                <a:cubicBezTo>
                  <a:pt x="963769" y="1247105"/>
                  <a:pt x="246845" y="1637764"/>
                  <a:pt x="0" y="173864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олилиния 60"/>
          <p:cNvSpPr/>
          <p:nvPr/>
        </p:nvSpPr>
        <p:spPr>
          <a:xfrm>
            <a:off x="9865217" y="4430332"/>
            <a:ext cx="1236372" cy="1390919"/>
          </a:xfrm>
          <a:custGeom>
            <a:avLst/>
            <a:gdLst>
              <a:gd name="connsiteX0" fmla="*/ 0 w 1236372"/>
              <a:gd name="connsiteY0" fmla="*/ 1390919 h 1390919"/>
              <a:gd name="connsiteX1" fmla="*/ 321972 w 1236372"/>
              <a:gd name="connsiteY1" fmla="*/ 579550 h 1390919"/>
              <a:gd name="connsiteX2" fmla="*/ 1236372 w 1236372"/>
              <a:gd name="connsiteY2" fmla="*/ 0 h 1390919"/>
              <a:gd name="connsiteX3" fmla="*/ 1236372 w 1236372"/>
              <a:gd name="connsiteY3" fmla="*/ 0 h 139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6372" h="1390919">
                <a:moveTo>
                  <a:pt x="0" y="1390919"/>
                </a:moveTo>
                <a:cubicBezTo>
                  <a:pt x="57955" y="1101144"/>
                  <a:pt x="115910" y="811370"/>
                  <a:pt x="321972" y="579550"/>
                </a:cubicBezTo>
                <a:cubicBezTo>
                  <a:pt x="528034" y="347730"/>
                  <a:pt x="1236372" y="0"/>
                  <a:pt x="1236372" y="0"/>
                </a:cubicBezTo>
                <a:lnTo>
                  <a:pt x="1236372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2206779" y="198962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(1)</a:t>
            </a:r>
            <a:endParaRPr lang="ru-RU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1179460" y="438317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(6)</a:t>
            </a:r>
            <a:endParaRPr lang="ru-RU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6542263" y="437798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(5)</a:t>
            </a:r>
            <a:endParaRPr lang="ru-RU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2210086" y="437798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(4)</a:t>
            </a:r>
            <a:endParaRPr lang="ru-RU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10648065" y="214833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(3)</a:t>
            </a:r>
            <a:endParaRPr lang="ru-RU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6542263" y="214302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(2)</a:t>
            </a:r>
            <a:endParaRPr lang="ru-RU" sz="2800" dirty="0"/>
          </a:p>
        </p:txBody>
      </p:sp>
      <p:sp>
        <p:nvSpPr>
          <p:cNvPr id="68" name="Блок-схема: узел суммирования 67"/>
          <p:cNvSpPr/>
          <p:nvPr/>
        </p:nvSpPr>
        <p:spPr>
          <a:xfrm>
            <a:off x="4829577" y="1989628"/>
            <a:ext cx="2298103" cy="1995423"/>
          </a:xfrm>
          <a:prstGeom prst="flowChartSummingJuncti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Блок-схема: узел суммирования 68"/>
          <p:cNvSpPr/>
          <p:nvPr/>
        </p:nvSpPr>
        <p:spPr>
          <a:xfrm>
            <a:off x="8935379" y="2003130"/>
            <a:ext cx="2298103" cy="1995423"/>
          </a:xfrm>
          <a:prstGeom prst="flowChartSummingJuncti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олнце 69"/>
          <p:cNvSpPr/>
          <p:nvPr/>
        </p:nvSpPr>
        <p:spPr>
          <a:xfrm>
            <a:off x="259959" y="2018139"/>
            <a:ext cx="472327" cy="41500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олнце 70"/>
          <p:cNvSpPr/>
          <p:nvPr/>
        </p:nvSpPr>
        <p:spPr>
          <a:xfrm>
            <a:off x="8918753" y="4314192"/>
            <a:ext cx="472327" cy="41500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олнце 71"/>
          <p:cNvSpPr/>
          <p:nvPr/>
        </p:nvSpPr>
        <p:spPr>
          <a:xfrm>
            <a:off x="4284472" y="4222829"/>
            <a:ext cx="472327" cy="41500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олнце 72"/>
          <p:cNvSpPr/>
          <p:nvPr/>
        </p:nvSpPr>
        <p:spPr>
          <a:xfrm>
            <a:off x="263864" y="4213573"/>
            <a:ext cx="472327" cy="41500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Укажите аргумент и функцию</a:t>
            </a:r>
            <a:endParaRPr lang="ru-RU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6000" dirty="0" smtClean="0"/>
              <a:t>А) </a:t>
            </a:r>
            <a:r>
              <a:rPr lang="en-US" sz="6000" dirty="0" smtClean="0"/>
              <a:t>S</a:t>
            </a:r>
            <a:r>
              <a:rPr lang="ru-RU" sz="6000" dirty="0"/>
              <a:t>=</a:t>
            </a:r>
            <a:r>
              <a:rPr lang="en-US" sz="6000" dirty="0"/>
              <a:t>a</a:t>
            </a:r>
            <a:r>
              <a:rPr lang="ru-RU" sz="6000" baseline="30000" dirty="0" smtClean="0"/>
              <a:t>2</a:t>
            </a:r>
            <a:r>
              <a:rPr lang="ru-RU" sz="6000" dirty="0" smtClean="0"/>
              <a:t>;        Б) </a:t>
            </a:r>
            <a:r>
              <a:rPr lang="en-US" sz="6000" dirty="0" smtClean="0"/>
              <a:t>S</a:t>
            </a:r>
            <a:r>
              <a:rPr lang="ru-RU" sz="6000" dirty="0"/>
              <a:t>=5</a:t>
            </a:r>
            <a:r>
              <a:rPr lang="en-US" sz="6000" dirty="0" smtClean="0"/>
              <a:t>ϑ</a:t>
            </a:r>
            <a:r>
              <a:rPr lang="ru-RU" sz="6000" dirty="0" smtClean="0"/>
              <a:t>;</a:t>
            </a:r>
          </a:p>
          <a:p>
            <a:pPr marL="0" lvl="0" indent="0" algn="ctr">
              <a:buNone/>
            </a:pPr>
            <a:endParaRPr lang="ru-RU" sz="1400" dirty="0"/>
          </a:p>
          <a:p>
            <a:pPr marL="0" lvl="0" indent="0" algn="ctr">
              <a:buNone/>
            </a:pPr>
            <a:r>
              <a:rPr lang="ru-RU" sz="6000" dirty="0" smtClean="0"/>
              <a:t>В) </a:t>
            </a:r>
            <a:r>
              <a:rPr lang="en-US" sz="6000" dirty="0" smtClean="0"/>
              <a:t>S</a:t>
            </a:r>
            <a:r>
              <a:rPr lang="ru-RU" sz="6000" dirty="0" smtClean="0"/>
              <a:t>=а</a:t>
            </a:r>
            <a:r>
              <a:rPr lang="ru-RU" sz="6000" baseline="30000" dirty="0" smtClean="0"/>
              <a:t>2</a:t>
            </a:r>
            <a:r>
              <a:rPr lang="ru-RU" sz="6000" dirty="0" smtClean="0"/>
              <a:t>;        Г) </a:t>
            </a:r>
            <a:r>
              <a:rPr lang="en-US" sz="6000" dirty="0" smtClean="0"/>
              <a:t>V</a:t>
            </a:r>
            <a:r>
              <a:rPr lang="ru-RU" sz="6000" dirty="0" smtClean="0"/>
              <a:t>=а</a:t>
            </a:r>
            <a:r>
              <a:rPr lang="ru-RU" sz="6000" baseline="30000" dirty="0" smtClean="0"/>
              <a:t>3</a:t>
            </a:r>
            <a:r>
              <a:rPr lang="ru-RU" sz="6000" dirty="0" smtClean="0"/>
              <a:t>;</a:t>
            </a:r>
          </a:p>
          <a:p>
            <a:pPr marL="0" lvl="0" indent="0" algn="ctr">
              <a:buNone/>
            </a:pPr>
            <a:endParaRPr lang="ru-RU" sz="1400" dirty="0"/>
          </a:p>
          <a:p>
            <a:pPr marL="0" lvl="0" indent="0" algn="ctr">
              <a:buNone/>
            </a:pPr>
            <a:r>
              <a:rPr lang="ru-RU" sz="6000" dirty="0" smtClean="0"/>
              <a:t>Д) </a:t>
            </a:r>
            <a:r>
              <a:rPr lang="en-US" sz="6000" dirty="0" smtClean="0"/>
              <a:t>t</a:t>
            </a:r>
            <a:r>
              <a:rPr lang="ru-RU" sz="6000" dirty="0"/>
              <a:t>=</a:t>
            </a:r>
            <a:r>
              <a:rPr lang="en-US" sz="6000" dirty="0"/>
              <a:t>S</a:t>
            </a:r>
            <a:r>
              <a:rPr lang="ru-RU" sz="6000" dirty="0" smtClean="0"/>
              <a:t>/4;      Е)  </a:t>
            </a:r>
            <a:r>
              <a:rPr lang="en-US" sz="6000" dirty="0" smtClean="0"/>
              <a:t>S</a:t>
            </a:r>
            <a:r>
              <a:rPr lang="ru-RU" sz="6000" dirty="0"/>
              <a:t>=5</a:t>
            </a:r>
            <a:r>
              <a:rPr lang="en-US" sz="6000" dirty="0" smtClean="0"/>
              <a:t>b</a:t>
            </a:r>
            <a:r>
              <a:rPr lang="ru-RU" sz="6000" dirty="0" smtClean="0"/>
              <a:t>.</a:t>
            </a:r>
            <a:endParaRPr lang="ru-RU" sz="6000" dirty="0"/>
          </a:p>
          <a:p>
            <a:pPr marL="0" indent="0" algn="ctr">
              <a:buNone/>
            </a:pP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7682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525" y="365125"/>
            <a:ext cx="11018949" cy="1325563"/>
          </a:xfrm>
        </p:spPr>
        <p:txBody>
          <a:bodyPr>
            <a:noAutofit/>
          </a:bodyPr>
          <a:lstStyle/>
          <a:p>
            <a:r>
              <a:rPr lang="ru-RU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Назовите область определения функций</a:t>
            </a:r>
            <a:endParaRPr lang="ru-RU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901521" y="1327404"/>
            <a:ext cx="882202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ϑ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            б) 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=3а;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в)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07495" y="2343955"/>
            <a:ext cx="7640302" cy="4176279"/>
            <a:chOff x="0" y="0"/>
            <a:chExt cx="3619500" cy="1514475"/>
          </a:xfrm>
        </p:grpSpPr>
        <p:sp>
          <p:nvSpPr>
            <p:cNvPr id="6" name="Надпись 2"/>
            <p:cNvSpPr txBox="1">
              <a:spLocks noChangeArrowheads="1"/>
            </p:cNvSpPr>
            <p:nvPr/>
          </p:nvSpPr>
          <p:spPr bwMode="auto">
            <a:xfrm>
              <a:off x="3048000" y="971550"/>
              <a:ext cx="571500" cy="320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t,</a:t>
              </a:r>
              <a:r>
                <a:rPr lang="ru-RU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ч</a:t>
              </a: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0" y="0"/>
              <a:ext cx="3362325" cy="1514475"/>
              <a:chOff x="0" y="0"/>
              <a:chExt cx="3362325" cy="1514475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0" y="0"/>
                <a:ext cx="3124200" cy="1514475"/>
                <a:chOff x="0" y="0"/>
                <a:chExt cx="3124200" cy="1514475"/>
              </a:xfrm>
            </p:grpSpPr>
            <p:sp>
              <p:nvSpPr>
                <p:cNvPr id="10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80975" y="1009650"/>
                  <a:ext cx="447675" cy="3201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28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grpSp>
              <p:nvGrpSpPr>
                <p:cNvPr id="11" name="Группа 10"/>
                <p:cNvGrpSpPr/>
                <p:nvPr/>
              </p:nvGrpSpPr>
              <p:grpSpPr>
                <a:xfrm>
                  <a:off x="0" y="0"/>
                  <a:ext cx="3124200" cy="1514475"/>
                  <a:chOff x="0" y="0"/>
                  <a:chExt cx="3124200" cy="1514475"/>
                </a:xfrm>
              </p:grpSpPr>
              <p:grpSp>
                <p:nvGrpSpPr>
                  <p:cNvPr id="12" name="Группа 11"/>
                  <p:cNvGrpSpPr/>
                  <p:nvPr/>
                </p:nvGrpSpPr>
                <p:grpSpPr>
                  <a:xfrm>
                    <a:off x="228600" y="85725"/>
                    <a:ext cx="2895600" cy="1428750"/>
                    <a:chOff x="9525" y="0"/>
                    <a:chExt cx="2895600" cy="1428750"/>
                  </a:xfrm>
                </p:grpSpPr>
                <p:cxnSp>
                  <p:nvCxnSpPr>
                    <p:cNvPr id="14" name="Прямая со стрелкой 13"/>
                    <p:cNvCxnSpPr/>
                    <p:nvPr/>
                  </p:nvCxnSpPr>
                  <p:spPr>
                    <a:xfrm flipV="1">
                      <a:off x="200025" y="0"/>
                      <a:ext cx="0" cy="142875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Прямая со стрелкой 14"/>
                    <p:cNvCxnSpPr/>
                    <p:nvPr/>
                  </p:nvCxnSpPr>
                  <p:spPr>
                    <a:xfrm flipV="1">
                      <a:off x="9525" y="914400"/>
                      <a:ext cx="2895600" cy="9525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" name="Полилиния 15"/>
                    <p:cNvSpPr/>
                    <p:nvPr/>
                  </p:nvSpPr>
                  <p:spPr>
                    <a:xfrm>
                      <a:off x="200025" y="209550"/>
                      <a:ext cx="2543456" cy="980848"/>
                    </a:xfrm>
                    <a:custGeom>
                      <a:avLst/>
                      <a:gdLst>
                        <a:gd name="connsiteX0" fmla="*/ 0 w 2543456"/>
                        <a:gd name="connsiteY0" fmla="*/ 975900 h 980848"/>
                        <a:gd name="connsiteX1" fmla="*/ 276225 w 2543456"/>
                        <a:gd name="connsiteY1" fmla="*/ 937800 h 980848"/>
                        <a:gd name="connsiteX2" fmla="*/ 447675 w 2543456"/>
                        <a:gd name="connsiteY2" fmla="*/ 661575 h 980848"/>
                        <a:gd name="connsiteX3" fmla="*/ 647700 w 2543456"/>
                        <a:gd name="connsiteY3" fmla="*/ 366300 h 980848"/>
                        <a:gd name="connsiteX4" fmla="*/ 847725 w 2543456"/>
                        <a:gd name="connsiteY4" fmla="*/ 271050 h 980848"/>
                        <a:gd name="connsiteX5" fmla="*/ 1009650 w 2543456"/>
                        <a:gd name="connsiteY5" fmla="*/ 51975 h 980848"/>
                        <a:gd name="connsiteX6" fmla="*/ 1247775 w 2543456"/>
                        <a:gd name="connsiteY6" fmla="*/ 13875 h 980848"/>
                        <a:gd name="connsiteX7" fmla="*/ 1438275 w 2543456"/>
                        <a:gd name="connsiteY7" fmla="*/ 242475 h 980848"/>
                        <a:gd name="connsiteX8" fmla="*/ 1609725 w 2543456"/>
                        <a:gd name="connsiteY8" fmla="*/ 404400 h 980848"/>
                        <a:gd name="connsiteX9" fmla="*/ 1714500 w 2543456"/>
                        <a:gd name="connsiteY9" fmla="*/ 566325 h 980848"/>
                        <a:gd name="connsiteX10" fmla="*/ 1962150 w 2543456"/>
                        <a:gd name="connsiteY10" fmla="*/ 613950 h 980848"/>
                        <a:gd name="connsiteX11" fmla="*/ 2114550 w 2543456"/>
                        <a:gd name="connsiteY11" fmla="*/ 766350 h 980848"/>
                        <a:gd name="connsiteX12" fmla="*/ 2266950 w 2543456"/>
                        <a:gd name="connsiteY12" fmla="*/ 947325 h 980848"/>
                        <a:gd name="connsiteX13" fmla="*/ 2476500 w 2543456"/>
                        <a:gd name="connsiteY13" fmla="*/ 899700 h 980848"/>
                        <a:gd name="connsiteX14" fmla="*/ 2543175 w 2543456"/>
                        <a:gd name="connsiteY14" fmla="*/ 785400 h 980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543456" h="980848">
                          <a:moveTo>
                            <a:pt x="0" y="975900"/>
                          </a:moveTo>
                          <a:cubicBezTo>
                            <a:pt x="100806" y="983043"/>
                            <a:pt x="201613" y="990187"/>
                            <a:pt x="276225" y="937800"/>
                          </a:cubicBezTo>
                          <a:cubicBezTo>
                            <a:pt x="350837" y="885413"/>
                            <a:pt x="385763" y="756825"/>
                            <a:pt x="447675" y="661575"/>
                          </a:cubicBezTo>
                          <a:cubicBezTo>
                            <a:pt x="509587" y="566325"/>
                            <a:pt x="581025" y="431387"/>
                            <a:pt x="647700" y="366300"/>
                          </a:cubicBezTo>
                          <a:cubicBezTo>
                            <a:pt x="714375" y="301213"/>
                            <a:pt x="787400" y="323437"/>
                            <a:pt x="847725" y="271050"/>
                          </a:cubicBezTo>
                          <a:cubicBezTo>
                            <a:pt x="908050" y="218663"/>
                            <a:pt x="942975" y="94837"/>
                            <a:pt x="1009650" y="51975"/>
                          </a:cubicBezTo>
                          <a:cubicBezTo>
                            <a:pt x="1076325" y="9113"/>
                            <a:pt x="1176338" y="-17875"/>
                            <a:pt x="1247775" y="13875"/>
                          </a:cubicBezTo>
                          <a:cubicBezTo>
                            <a:pt x="1319212" y="45625"/>
                            <a:pt x="1377950" y="177388"/>
                            <a:pt x="1438275" y="242475"/>
                          </a:cubicBezTo>
                          <a:cubicBezTo>
                            <a:pt x="1498600" y="307562"/>
                            <a:pt x="1563688" y="350425"/>
                            <a:pt x="1609725" y="404400"/>
                          </a:cubicBezTo>
                          <a:cubicBezTo>
                            <a:pt x="1655762" y="458375"/>
                            <a:pt x="1655763" y="531400"/>
                            <a:pt x="1714500" y="566325"/>
                          </a:cubicBezTo>
                          <a:cubicBezTo>
                            <a:pt x="1773238" y="601250"/>
                            <a:pt x="1895475" y="580612"/>
                            <a:pt x="1962150" y="613950"/>
                          </a:cubicBezTo>
                          <a:cubicBezTo>
                            <a:pt x="2028825" y="647287"/>
                            <a:pt x="2063750" y="710788"/>
                            <a:pt x="2114550" y="766350"/>
                          </a:cubicBezTo>
                          <a:cubicBezTo>
                            <a:pt x="2165350" y="821912"/>
                            <a:pt x="2206625" y="925100"/>
                            <a:pt x="2266950" y="947325"/>
                          </a:cubicBezTo>
                          <a:cubicBezTo>
                            <a:pt x="2327275" y="969550"/>
                            <a:pt x="2430462" y="926688"/>
                            <a:pt x="2476500" y="899700"/>
                          </a:cubicBezTo>
                          <a:cubicBezTo>
                            <a:pt x="2522538" y="872712"/>
                            <a:pt x="2546350" y="817150"/>
                            <a:pt x="2543175" y="785400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 sz="2800"/>
                    </a:p>
                  </p:txBody>
                </p:sp>
              </p:grpSp>
              <p:sp>
                <p:nvSpPr>
                  <p:cNvPr id="13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571500" cy="3201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t, ⁰c</a:t>
                    </a:r>
                    <a:endParaRPr lang="ru-RU" sz="28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9" name="Надпись 2"/>
              <p:cNvSpPr txBox="1">
                <a:spLocks noChangeArrowheads="1"/>
              </p:cNvSpPr>
              <p:nvPr/>
            </p:nvSpPr>
            <p:spPr bwMode="auto">
              <a:xfrm>
                <a:off x="2790825" y="714375"/>
                <a:ext cx="571500" cy="320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24</a:t>
                </a:r>
              </a:p>
            </p:txBody>
          </p:sp>
        </p:grpSp>
      </p:grp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5085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4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i="1" dirty="0"/>
              <a:t>Какая функция носит название прямой пропорциональности?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80172"/>
            <a:ext cx="10515600" cy="2398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Прямой пропорциональностью называется функция, которую можно задать формулой вида </a:t>
            </a:r>
            <a:r>
              <a:rPr lang="en-US" sz="4000" i="1" dirty="0"/>
              <a:t>y</a:t>
            </a:r>
            <a:r>
              <a:rPr lang="ru-RU" sz="4000" i="1" dirty="0"/>
              <a:t>=</a:t>
            </a:r>
            <a:r>
              <a:rPr lang="en-US" sz="4000" i="1" dirty="0" err="1"/>
              <a:t>kx</a:t>
            </a:r>
            <a:r>
              <a:rPr lang="ru-RU" sz="4000" dirty="0"/>
              <a:t>, где </a:t>
            </a:r>
            <a:r>
              <a:rPr lang="en-US" sz="4000" i="1" dirty="0"/>
              <a:t>x</a:t>
            </a:r>
            <a:r>
              <a:rPr lang="ru-RU" sz="4000" dirty="0"/>
              <a:t> – независимая переменная, </a:t>
            </a:r>
            <a:r>
              <a:rPr lang="en-US" sz="4000" i="1" dirty="0"/>
              <a:t>k</a:t>
            </a:r>
            <a:r>
              <a:rPr lang="ru-RU" sz="4000" dirty="0"/>
              <a:t> – не равное нулю число.</a:t>
            </a:r>
          </a:p>
        </p:txBody>
      </p:sp>
      <p:sp>
        <p:nvSpPr>
          <p:cNvPr id="5" name="Управляющая кнопка: документ 4">
            <a:hlinkClick r:id="rId2" action="ppaction://program" highlightClick="1"/>
          </p:cNvPr>
          <p:cNvSpPr/>
          <p:nvPr/>
        </p:nvSpPr>
        <p:spPr>
          <a:xfrm>
            <a:off x="9968248" y="4726546"/>
            <a:ext cx="1385552" cy="1313646"/>
          </a:xfrm>
          <a:prstGeom prst="actionButtonDocumen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Excel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5587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90" y="442197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</a:t>
            </a:r>
            <a:r>
              <a:rPr lang="ru-RU" dirty="0"/>
              <a:t>  = 50</a:t>
            </a:r>
            <a:r>
              <a:rPr lang="en-US" dirty="0"/>
              <a:t>t</a:t>
            </a:r>
            <a:r>
              <a:rPr lang="ru-RU" dirty="0"/>
              <a:t> + 20, где </a:t>
            </a:r>
            <a:r>
              <a:rPr lang="en-US" dirty="0"/>
              <a:t>t ≽</a:t>
            </a:r>
            <a:r>
              <a:rPr lang="ru-RU" dirty="0"/>
              <a:t> 0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838200" y="1674253"/>
            <a:ext cx="10686926" cy="1867238"/>
            <a:chOff x="838200" y="2627290"/>
            <a:chExt cx="10686926" cy="2691483"/>
          </a:xfrm>
        </p:grpSpPr>
        <p:pic>
          <p:nvPicPr>
            <p:cNvPr id="4" name="Рисунок 3"/>
            <p:cNvPicPr/>
            <p:nvPr/>
          </p:nvPicPr>
          <p:blipFill rotWithShape="1">
            <a:blip r:embed="rId2"/>
            <a:srcRect l="30468" t="40502" r="18378" b="46948"/>
            <a:stretch/>
          </p:blipFill>
          <p:spPr bwMode="auto">
            <a:xfrm>
              <a:off x="838200" y="2627290"/>
              <a:ext cx="10686926" cy="26914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1133341" y="4763675"/>
              <a:ext cx="9981127" cy="3559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87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433" y="5176834"/>
            <a:ext cx="10515600" cy="1325563"/>
          </a:xfrm>
        </p:spPr>
        <p:txBody>
          <a:bodyPr/>
          <a:lstStyle/>
          <a:p>
            <a:pPr algn="ctr"/>
            <a:r>
              <a:rPr lang="ru-RU" i="1" dirty="0"/>
              <a:t>у = 5х + 80, где х &gt; 0</a:t>
            </a:r>
            <a:endParaRPr lang="ru-RU" dirty="0"/>
          </a:p>
        </p:txBody>
      </p:sp>
      <p:pic>
        <p:nvPicPr>
          <p:cNvPr id="3074" name="Picture 2" descr="http://i68.beon.ru/95/76/1947695/26/66042026/post128142012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0" y="1193218"/>
            <a:ext cx="4992832" cy="3713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y-svadba.ru/photos/company_photo/cf/e8/74/a8/218926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93" y="705038"/>
            <a:ext cx="5701540" cy="4471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99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Определение: 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5312" y="1825625"/>
            <a:ext cx="989848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/>
              <a:t>Линейной функцией называется функция, которую можно задать формулой вида</a:t>
            </a:r>
            <a:r>
              <a:rPr lang="ru-RU" sz="4800" i="1" dirty="0"/>
              <a:t> у = </a:t>
            </a:r>
            <a:r>
              <a:rPr lang="ru-RU" sz="4800" i="1" dirty="0" err="1"/>
              <a:t>кх</a:t>
            </a:r>
            <a:r>
              <a:rPr lang="ru-RU" sz="4800" i="1" dirty="0"/>
              <a:t> +в</a:t>
            </a:r>
            <a:r>
              <a:rPr lang="ru-RU" sz="4800" dirty="0"/>
              <a:t>, где </a:t>
            </a:r>
            <a:r>
              <a:rPr lang="ru-RU" sz="4800" i="1" dirty="0"/>
              <a:t>х</a:t>
            </a:r>
            <a:r>
              <a:rPr lang="ru-RU" sz="4800" dirty="0"/>
              <a:t> – независимая переменная, </a:t>
            </a:r>
            <a:r>
              <a:rPr lang="ru-RU" sz="4800" i="1" dirty="0"/>
              <a:t>к</a:t>
            </a:r>
            <a:r>
              <a:rPr lang="ru-RU" sz="4800" dirty="0"/>
              <a:t> и </a:t>
            </a:r>
            <a:r>
              <a:rPr lang="ru-RU" sz="4800" i="1" dirty="0"/>
              <a:t>в</a:t>
            </a:r>
            <a:r>
              <a:rPr lang="ru-RU" sz="4800" dirty="0"/>
              <a:t> – числа.</a:t>
            </a:r>
          </a:p>
          <a:p>
            <a:pPr marL="0" indent="0"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2464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Определить, </a:t>
            </a:r>
            <a:r>
              <a:rPr lang="ru-RU" dirty="0"/>
              <a:t>являются ли </a:t>
            </a:r>
            <a:r>
              <a:rPr lang="ru-RU" dirty="0" smtClean="0"/>
              <a:t>линейными функции </a:t>
            </a:r>
            <a:r>
              <a:rPr lang="ru-RU" dirty="0"/>
              <a:t>и </a:t>
            </a:r>
            <a:r>
              <a:rPr lang="ru-RU" dirty="0" smtClean="0"/>
              <a:t>назвать </a:t>
            </a:r>
            <a:r>
              <a:rPr lang="ru-RU" dirty="0"/>
              <a:t>числа </a:t>
            </a:r>
            <a:r>
              <a:rPr lang="ru-RU" i="1" dirty="0"/>
              <a:t>к</a:t>
            </a:r>
            <a:r>
              <a:rPr lang="ru-RU" dirty="0"/>
              <a:t> и </a:t>
            </a:r>
            <a:r>
              <a:rPr lang="ru-RU" i="1" dirty="0"/>
              <a:t>в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91696" y="1690688"/>
            <a:ext cx="339868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4000" i="1" dirty="0" smtClean="0"/>
              <a:t>а) у </a:t>
            </a:r>
            <a:r>
              <a:rPr lang="ru-RU" sz="4000" i="1" dirty="0"/>
              <a:t>= 13х + 2 </a:t>
            </a:r>
            <a:endParaRPr lang="ru-RU" sz="4000" i="1" dirty="0" smtClean="0"/>
          </a:p>
          <a:p>
            <a:pPr lvl="0"/>
            <a:r>
              <a:rPr lang="ru-RU" sz="4000" i="1" dirty="0" smtClean="0"/>
              <a:t>б) у </a:t>
            </a:r>
            <a:r>
              <a:rPr lang="ru-RU" sz="4000" i="1" dirty="0"/>
              <a:t>= -0,2х + 4 </a:t>
            </a:r>
            <a:endParaRPr lang="ru-RU" sz="4000" dirty="0"/>
          </a:p>
          <a:p>
            <a:pPr lvl="0"/>
            <a:r>
              <a:rPr lang="ru-RU" sz="4000" i="1" dirty="0" smtClean="0"/>
              <a:t>в) у </a:t>
            </a:r>
            <a:r>
              <a:rPr lang="ru-RU" sz="4000" i="1" dirty="0"/>
              <a:t>= 7 + </a:t>
            </a:r>
            <a:r>
              <a:rPr lang="ru-RU" sz="4000" i="1" dirty="0" smtClean="0"/>
              <a:t>6х</a:t>
            </a:r>
            <a:endParaRPr lang="ru-RU" sz="4000" dirty="0"/>
          </a:p>
          <a:p>
            <a:pPr lvl="0"/>
            <a:r>
              <a:rPr lang="ru-RU" sz="4000" i="1" dirty="0" smtClean="0"/>
              <a:t>г) у </a:t>
            </a:r>
            <a:r>
              <a:rPr lang="ru-RU" sz="4000" i="1" dirty="0"/>
              <a:t>= 15 – </a:t>
            </a:r>
            <a:r>
              <a:rPr lang="ru-RU" sz="4000" i="1" dirty="0" smtClean="0"/>
              <a:t>9х</a:t>
            </a:r>
            <a:endParaRPr lang="ru-RU" sz="4000" dirty="0"/>
          </a:p>
          <a:p>
            <a:pPr lvl="0"/>
            <a:r>
              <a:rPr lang="ru-RU" sz="4000" i="1" dirty="0" smtClean="0"/>
              <a:t>д) у </a:t>
            </a:r>
            <a:r>
              <a:rPr lang="ru-RU" sz="4000" i="1" dirty="0"/>
              <a:t>= 2х</a:t>
            </a:r>
            <a:r>
              <a:rPr lang="ru-RU" sz="4000" i="1" baseline="30000" dirty="0"/>
              <a:t>2</a:t>
            </a:r>
            <a:r>
              <a:rPr lang="ru-RU" sz="4000" i="1" dirty="0"/>
              <a:t> + 1 </a:t>
            </a:r>
            <a:endParaRPr lang="ru-RU" sz="4000" dirty="0"/>
          </a:p>
          <a:p>
            <a:pPr lvl="0"/>
            <a:r>
              <a:rPr lang="ru-RU" sz="4000" i="1" dirty="0" smtClean="0"/>
              <a:t>е) у </a:t>
            </a:r>
            <a:r>
              <a:rPr lang="ru-RU" sz="4000" i="1" dirty="0"/>
              <a:t>= 8х + 5 -</a:t>
            </a:r>
            <a:r>
              <a:rPr lang="ru-RU" sz="4000" i="1" dirty="0" smtClean="0"/>
              <a:t>2х</a:t>
            </a:r>
            <a:endParaRPr lang="ru-RU" sz="4000" dirty="0"/>
          </a:p>
          <a:p>
            <a:pPr lvl="0"/>
            <a:r>
              <a:rPr lang="ru-RU" sz="4000" i="1" dirty="0" smtClean="0"/>
              <a:t>ж) у </a:t>
            </a:r>
            <a:r>
              <a:rPr lang="ru-RU" sz="4000" i="1" dirty="0"/>
              <a:t>= 98х </a:t>
            </a:r>
            <a:endParaRPr lang="ru-RU" sz="40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863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04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График линейной функции </a:t>
            </a:r>
            <a:r>
              <a:rPr lang="ru-RU" i="1" dirty="0" smtClean="0">
                <a:solidFill>
                  <a:srgbClr val="7030A0"/>
                </a:solidFill>
              </a:rPr>
              <a:t>у=</a:t>
            </a:r>
            <a:r>
              <a:rPr lang="ru-RU" i="1" dirty="0" err="1" smtClean="0">
                <a:solidFill>
                  <a:srgbClr val="7030A0"/>
                </a:solidFill>
              </a:rPr>
              <a:t>ах+в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зависимости от числа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rgbClr val="7030A0"/>
                </a:solidFill>
              </a:rPr>
              <a:t>в</a:t>
            </a:r>
            <a:endParaRPr lang="ru-RU" sz="60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671015" y="1608887"/>
            <a:ext cx="10849970" cy="5183150"/>
            <a:chOff x="136475" y="1570584"/>
            <a:chExt cx="10849970" cy="5183150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136475" y="1628634"/>
              <a:ext cx="10849970" cy="5022376"/>
              <a:chOff x="341194" y="905302"/>
              <a:chExt cx="10849970" cy="5022376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341194" y="2702257"/>
                <a:ext cx="10849970" cy="1439839"/>
                <a:chOff x="341194" y="2702257"/>
                <a:chExt cx="10849970" cy="1439839"/>
              </a:xfrm>
            </p:grpSpPr>
            <p:cxnSp>
              <p:nvCxnSpPr>
                <p:cNvPr id="5" name="Прямая соединительная линия 4"/>
                <p:cNvCxnSpPr/>
                <p:nvPr/>
              </p:nvCxnSpPr>
              <p:spPr>
                <a:xfrm>
                  <a:off x="341194" y="2702257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Прямая соединительная линия 5"/>
                <p:cNvCxnSpPr/>
                <p:nvPr/>
              </p:nvCxnSpPr>
              <p:spPr>
                <a:xfrm>
                  <a:off x="341194" y="3073021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Прямая соединительная линия 6"/>
                <p:cNvCxnSpPr/>
                <p:nvPr/>
              </p:nvCxnSpPr>
              <p:spPr>
                <a:xfrm>
                  <a:off x="341194" y="3430138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Прямая соединительная линия 7"/>
                <p:cNvCxnSpPr/>
                <p:nvPr/>
              </p:nvCxnSpPr>
              <p:spPr>
                <a:xfrm>
                  <a:off x="341194" y="4142096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>
                  <a:off x="341194" y="3796353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Группа 10"/>
              <p:cNvGrpSpPr/>
              <p:nvPr/>
            </p:nvGrpSpPr>
            <p:grpSpPr>
              <a:xfrm>
                <a:off x="341194" y="4487839"/>
                <a:ext cx="10849970" cy="1439839"/>
                <a:chOff x="341194" y="2702257"/>
                <a:chExt cx="10849970" cy="1439839"/>
              </a:xfrm>
            </p:grpSpPr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341194" y="2702257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>
                  <a:off x="341194" y="3073021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341194" y="3430138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>
                  <a:off x="341194" y="4142096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>
                  <a:off x="341194" y="3796353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Группа 16"/>
              <p:cNvGrpSpPr/>
              <p:nvPr/>
            </p:nvGrpSpPr>
            <p:grpSpPr>
              <a:xfrm>
                <a:off x="341194" y="905302"/>
                <a:ext cx="10849970" cy="1439839"/>
                <a:chOff x="341194" y="2702257"/>
                <a:chExt cx="10849970" cy="1439839"/>
              </a:xfrm>
            </p:grpSpPr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>
                  <a:off x="341194" y="2702257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>
                  <a:off x="341194" y="3073021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>
                  <a:off x="341194" y="3430138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>
                  <a:off x="341194" y="4142096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>
                  <a:off x="341194" y="3796353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" name="Группа 23"/>
            <p:cNvGrpSpPr/>
            <p:nvPr/>
          </p:nvGrpSpPr>
          <p:grpSpPr>
            <a:xfrm rot="5400000">
              <a:off x="255850" y="1642281"/>
              <a:ext cx="5165769" cy="5022376"/>
              <a:chOff x="341194" y="905302"/>
              <a:chExt cx="10849970" cy="5022376"/>
            </a:xfrm>
          </p:grpSpPr>
          <p:grpSp>
            <p:nvGrpSpPr>
              <p:cNvPr id="25" name="Группа 24"/>
              <p:cNvGrpSpPr/>
              <p:nvPr/>
            </p:nvGrpSpPr>
            <p:grpSpPr>
              <a:xfrm>
                <a:off x="341194" y="2702257"/>
                <a:ext cx="10849970" cy="1439839"/>
                <a:chOff x="341194" y="2702257"/>
                <a:chExt cx="10849970" cy="1439839"/>
              </a:xfrm>
            </p:grpSpPr>
            <p:cxnSp>
              <p:nvCxnSpPr>
                <p:cNvPr id="38" name="Прямая соединительная линия 37"/>
                <p:cNvCxnSpPr/>
                <p:nvPr/>
              </p:nvCxnSpPr>
              <p:spPr>
                <a:xfrm>
                  <a:off x="341194" y="2702257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>
                  <a:off x="341194" y="3073021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>
                  <a:off x="341194" y="3430138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>
                <a:xfrm>
                  <a:off x="341194" y="4142096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>
                  <a:off x="341194" y="3796353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Группа 25"/>
              <p:cNvGrpSpPr/>
              <p:nvPr/>
            </p:nvGrpSpPr>
            <p:grpSpPr>
              <a:xfrm>
                <a:off x="341194" y="4487839"/>
                <a:ext cx="10849970" cy="1439839"/>
                <a:chOff x="341194" y="2702257"/>
                <a:chExt cx="10849970" cy="1439839"/>
              </a:xfrm>
            </p:grpSpPr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>
                  <a:off x="341194" y="2702257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>
                  <a:off x="341194" y="3073021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>
                  <a:off x="341194" y="3430138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>
                  <a:off x="341194" y="4142096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>
                  <a:off x="341194" y="3796353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Группа 26"/>
              <p:cNvGrpSpPr/>
              <p:nvPr/>
            </p:nvGrpSpPr>
            <p:grpSpPr>
              <a:xfrm>
                <a:off x="341194" y="905302"/>
                <a:ext cx="10849970" cy="1439839"/>
                <a:chOff x="341194" y="2702257"/>
                <a:chExt cx="10849970" cy="1439839"/>
              </a:xfrm>
            </p:grpSpPr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>
                  <a:off x="341194" y="2702257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>
                  <a:off x="341194" y="3073021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>
                  <a:off x="341194" y="3430138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>
                  <a:off x="341194" y="4142096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>
                  <a:off x="341194" y="3796353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" name="Группа 42"/>
            <p:cNvGrpSpPr/>
            <p:nvPr/>
          </p:nvGrpSpPr>
          <p:grpSpPr>
            <a:xfrm rot="5400000">
              <a:off x="5680835" y="1659662"/>
              <a:ext cx="5165769" cy="5022376"/>
              <a:chOff x="341194" y="905302"/>
              <a:chExt cx="10849970" cy="5022376"/>
            </a:xfrm>
          </p:grpSpPr>
          <p:grpSp>
            <p:nvGrpSpPr>
              <p:cNvPr id="44" name="Группа 43"/>
              <p:cNvGrpSpPr/>
              <p:nvPr/>
            </p:nvGrpSpPr>
            <p:grpSpPr>
              <a:xfrm>
                <a:off x="341194" y="2702257"/>
                <a:ext cx="10849970" cy="1439839"/>
                <a:chOff x="341194" y="2702257"/>
                <a:chExt cx="10849970" cy="1439839"/>
              </a:xfrm>
            </p:grpSpPr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>
                  <a:off x="341194" y="2702257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>
                <a:xfrm>
                  <a:off x="341194" y="3073021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/>
                <p:cNvCxnSpPr/>
                <p:nvPr/>
              </p:nvCxnSpPr>
              <p:spPr>
                <a:xfrm>
                  <a:off x="341194" y="3430138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341194" y="4142096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>
                  <a:off x="341194" y="3796353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Группа 44"/>
              <p:cNvGrpSpPr/>
              <p:nvPr/>
            </p:nvGrpSpPr>
            <p:grpSpPr>
              <a:xfrm>
                <a:off x="341194" y="4487839"/>
                <a:ext cx="10849970" cy="1439839"/>
                <a:chOff x="341194" y="2702257"/>
                <a:chExt cx="10849970" cy="1439839"/>
              </a:xfrm>
            </p:grpSpPr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>
                  <a:off x="341194" y="2702257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>
                  <a:off x="341194" y="3073021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>
                  <a:off x="341194" y="3430138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>
                  <a:off x="341194" y="4142096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341194" y="3796353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Группа 45"/>
              <p:cNvGrpSpPr/>
              <p:nvPr/>
            </p:nvGrpSpPr>
            <p:grpSpPr>
              <a:xfrm>
                <a:off x="341194" y="905302"/>
                <a:ext cx="10849970" cy="1439839"/>
                <a:chOff x="341194" y="2702257"/>
                <a:chExt cx="10849970" cy="1439839"/>
              </a:xfrm>
            </p:grpSpPr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>
                  <a:off x="341194" y="2702257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>
                  <a:off x="341194" y="3073021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341194" y="3430138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341194" y="4142096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Прямая соединительная линия 50"/>
                <p:cNvCxnSpPr/>
                <p:nvPr/>
              </p:nvCxnSpPr>
              <p:spPr>
                <a:xfrm>
                  <a:off x="341194" y="3796353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2" name="TextBox 71"/>
          <p:cNvSpPr txBox="1"/>
          <p:nvPr/>
        </p:nvSpPr>
        <p:spPr>
          <a:xfrm>
            <a:off x="7686075" y="3180381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D4709"/>
                </a:solidFill>
              </a:rPr>
              <a:t>У = 2х +1, в = ?</a:t>
            </a:r>
            <a:endParaRPr lang="ru-RU" i="1" dirty="0">
              <a:solidFill>
                <a:srgbClr val="0D4709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70580" y="2047165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У = 2х, в = ?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674415" y="5232822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У = 2х -2, в = ?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660603" y="4196487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У = 2х + 3, в = ?</a:t>
            </a:r>
            <a:endParaRPr lang="ru-RU" i="1" dirty="0">
              <a:solidFill>
                <a:srgbClr val="7030A0"/>
              </a:solidFill>
            </a:endParaRPr>
          </a:p>
        </p:txBody>
      </p:sp>
      <p:grpSp>
        <p:nvGrpSpPr>
          <p:cNvPr id="104" name="Группа 103"/>
          <p:cNvGrpSpPr/>
          <p:nvPr/>
        </p:nvGrpSpPr>
        <p:grpSpPr>
          <a:xfrm>
            <a:off x="1395906" y="1532730"/>
            <a:ext cx="6204905" cy="5160768"/>
            <a:chOff x="1398903" y="1528545"/>
            <a:chExt cx="6204905" cy="5160768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1398903" y="1528545"/>
              <a:ext cx="6204905" cy="5160768"/>
              <a:chOff x="1398903" y="1528545"/>
              <a:chExt cx="6204905" cy="5160768"/>
            </a:xfrm>
          </p:grpSpPr>
          <p:grpSp>
            <p:nvGrpSpPr>
              <p:cNvPr id="67" name="Группа 66"/>
              <p:cNvGrpSpPr/>
              <p:nvPr/>
            </p:nvGrpSpPr>
            <p:grpSpPr>
              <a:xfrm>
                <a:off x="1398903" y="1666937"/>
                <a:ext cx="5957244" cy="5022376"/>
                <a:chOff x="1398903" y="1666937"/>
                <a:chExt cx="5957244" cy="5022376"/>
              </a:xfrm>
            </p:grpSpPr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>
                  <a:off x="3716744" y="1666937"/>
                  <a:ext cx="0" cy="5022376"/>
                </a:xfrm>
                <a:prstGeom prst="line">
                  <a:avLst/>
                </a:prstGeom>
                <a:ln w="38100">
                  <a:headEnd type="arrow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Прямая соединительная линия 64"/>
                <p:cNvCxnSpPr/>
                <p:nvPr/>
              </p:nvCxnSpPr>
              <p:spPr>
                <a:xfrm flipH="1">
                  <a:off x="1398903" y="4903731"/>
                  <a:ext cx="5957244" cy="4185"/>
                </a:xfrm>
                <a:prstGeom prst="line">
                  <a:avLst/>
                </a:prstGeom>
                <a:ln w="38100">
                  <a:headEnd type="arrow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TextBox 67"/>
              <p:cNvSpPr txBox="1"/>
              <p:nvPr/>
            </p:nvSpPr>
            <p:spPr>
              <a:xfrm>
                <a:off x="3313908" y="1528545"/>
                <a:ext cx="3573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i="1" dirty="0" smtClean="0"/>
                  <a:t>у</a:t>
                </a:r>
                <a:endParaRPr lang="ru-RU" b="1" i="1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7313344" y="4866494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i="1" dirty="0" smtClean="0"/>
                  <a:t>х</a:t>
                </a:r>
                <a:endParaRPr lang="ru-RU" b="1" i="1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422522" y="490481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0</a:t>
                </a:r>
                <a:endParaRPr lang="ru-RU" dirty="0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3907810" y="491509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251263" y="49179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2</a:t>
              </a:r>
              <a:endParaRPr lang="ru-RU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449598" y="448184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435950" y="41387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2</a:t>
              </a:r>
              <a:endParaRPr lang="ru-RU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446087" y="37847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3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565576" y="4916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3</a:t>
              </a:r>
              <a:endParaRPr lang="ru-RU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446187" y="34297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4</a:t>
              </a:r>
              <a:endParaRPr lang="ru-RU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931769" y="490479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4</a:t>
              </a:r>
              <a:endParaRPr lang="ru-RU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288866" y="49037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5</a:t>
              </a:r>
              <a:endParaRPr lang="ru-RU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642337" y="49055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6</a:t>
              </a:r>
              <a:endParaRPr lang="ru-RU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053901" y="49037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7</a:t>
              </a:r>
              <a:endParaRPr lang="ru-RU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407204" y="491790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8</a:t>
              </a:r>
              <a:endParaRPr lang="ru-RU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762066" y="491790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9</a:t>
              </a:r>
              <a:endParaRPr lang="ru-RU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446087" y="30331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5</a:t>
              </a:r>
              <a:endParaRPr lang="ru-RU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065189" y="4865169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-1</a:t>
              </a:r>
              <a:endParaRPr lang="ru-RU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377549" y="5189446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-1</a:t>
              </a:r>
              <a:endParaRPr lang="ru-RU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432117" y="270636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6</a:t>
              </a:r>
              <a:endParaRPr lang="ru-RU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446087" y="23225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7</a:t>
              </a:r>
              <a:endParaRPr lang="ru-RU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420624" y="19980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8</a:t>
              </a:r>
              <a:endParaRPr lang="ru-RU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391163" y="55615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-2</a:t>
              </a:r>
              <a:endParaRPr lang="ru-RU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377824" y="590047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-3</a:t>
              </a:r>
              <a:endParaRPr lang="ru-RU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377106" y="6283153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-4</a:t>
              </a:r>
              <a:endParaRPr lang="ru-RU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682208" y="4862787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-2</a:t>
              </a:r>
              <a:endParaRPr lang="ru-RU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355711" y="4851415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-3</a:t>
              </a:r>
              <a:endParaRPr lang="ru-RU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13489" y="4862787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-4</a:t>
              </a:r>
              <a:endParaRPr lang="ru-RU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645882" y="484941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-5</a:t>
              </a:r>
              <a:endParaRPr lang="ru-RU" dirty="0"/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9141729" y="2381817"/>
            <a:ext cx="1796955" cy="724959"/>
            <a:chOff x="9141729" y="2381817"/>
            <a:chExt cx="1796955" cy="724959"/>
          </a:xfrm>
        </p:grpSpPr>
        <p:grpSp>
          <p:nvGrpSpPr>
            <p:cNvPr id="112" name="Группа 111"/>
            <p:cNvGrpSpPr/>
            <p:nvPr/>
          </p:nvGrpSpPr>
          <p:grpSpPr>
            <a:xfrm>
              <a:off x="9141729" y="2394818"/>
              <a:ext cx="1796955" cy="711958"/>
              <a:chOff x="9141729" y="2394818"/>
              <a:chExt cx="1796955" cy="711958"/>
            </a:xfrm>
          </p:grpSpPr>
          <p:sp>
            <p:nvSpPr>
              <p:cNvPr id="105" name="Прямоугольник 104"/>
              <p:cNvSpPr/>
              <p:nvPr/>
            </p:nvSpPr>
            <p:spPr>
              <a:xfrm>
                <a:off x="9141729" y="2394818"/>
                <a:ext cx="1796955" cy="711958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07" name="Прямая соединительная линия 106"/>
              <p:cNvCxnSpPr>
                <a:stCxn id="105" idx="1"/>
                <a:endCxn id="105" idx="3"/>
              </p:cNvCxnSpPr>
              <p:nvPr/>
            </p:nvCxnSpPr>
            <p:spPr>
              <a:xfrm>
                <a:off x="9141729" y="2750797"/>
                <a:ext cx="1796955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единительная линия 108"/>
              <p:cNvCxnSpPr/>
              <p:nvPr/>
            </p:nvCxnSpPr>
            <p:spPr>
              <a:xfrm>
                <a:off x="10215352" y="2394818"/>
                <a:ext cx="0" cy="685068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единительная линия 110"/>
              <p:cNvCxnSpPr/>
              <p:nvPr/>
            </p:nvCxnSpPr>
            <p:spPr>
              <a:xfrm>
                <a:off x="9512493" y="2394818"/>
                <a:ext cx="0" cy="685068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3" name="TextBox 112"/>
            <p:cNvSpPr txBox="1"/>
            <p:nvPr/>
          </p:nvSpPr>
          <p:spPr>
            <a:xfrm>
              <a:off x="9176060" y="2381817"/>
              <a:ext cx="2840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070C0"/>
                  </a:solidFill>
                </a:rPr>
                <a:t>х</a:t>
              </a: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9175856" y="2708691"/>
              <a:ext cx="2888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070C0"/>
                  </a:solidFill>
                </a:rPr>
                <a:t>у</a:t>
              </a:r>
              <a:endParaRPr lang="ru-RU" dirty="0">
                <a:solidFill>
                  <a:srgbClr val="0070C0"/>
                </a:solidFill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9707561" y="23946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0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9717632" y="27357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0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0430724" y="23688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3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0442100" y="27358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6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 flipV="1">
            <a:off x="2841666" y="1627649"/>
            <a:ext cx="2524852" cy="50290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Овал 118"/>
          <p:cNvSpPr/>
          <p:nvPr/>
        </p:nvSpPr>
        <p:spPr>
          <a:xfrm flipH="1" flipV="1">
            <a:off x="3674047" y="4879326"/>
            <a:ext cx="84101" cy="73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 flipH="1" flipV="1">
            <a:off x="4751759" y="2725010"/>
            <a:ext cx="84101" cy="73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TextBox 126"/>
          <p:cNvSpPr txBox="1"/>
          <p:nvPr/>
        </p:nvSpPr>
        <p:spPr>
          <a:xfrm>
            <a:off x="7713263" y="241474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в = 0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686075" y="5607035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в = -2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684029" y="454889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в = 3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702855" y="3512325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D4709"/>
                </a:solidFill>
              </a:rPr>
              <a:t>в = 1</a:t>
            </a:r>
            <a:endParaRPr lang="ru-RU" i="1" dirty="0">
              <a:solidFill>
                <a:srgbClr val="0D4709"/>
              </a:solidFill>
            </a:endParaRPr>
          </a:p>
        </p:txBody>
      </p:sp>
      <p:grpSp>
        <p:nvGrpSpPr>
          <p:cNvPr id="132" name="Группа 131"/>
          <p:cNvGrpSpPr/>
          <p:nvPr/>
        </p:nvGrpSpPr>
        <p:grpSpPr>
          <a:xfrm>
            <a:off x="9140575" y="3505725"/>
            <a:ext cx="1796955" cy="724959"/>
            <a:chOff x="9141729" y="2381817"/>
            <a:chExt cx="1796955" cy="724959"/>
          </a:xfrm>
        </p:grpSpPr>
        <p:grpSp>
          <p:nvGrpSpPr>
            <p:cNvPr id="133" name="Группа 132"/>
            <p:cNvGrpSpPr/>
            <p:nvPr/>
          </p:nvGrpSpPr>
          <p:grpSpPr>
            <a:xfrm>
              <a:off x="9141729" y="2394818"/>
              <a:ext cx="1796955" cy="711958"/>
              <a:chOff x="9141729" y="2394818"/>
              <a:chExt cx="1796955" cy="711958"/>
            </a:xfrm>
          </p:grpSpPr>
          <p:sp>
            <p:nvSpPr>
              <p:cNvPr id="136" name="Прямоугольник 135"/>
              <p:cNvSpPr/>
              <p:nvPr/>
            </p:nvSpPr>
            <p:spPr>
              <a:xfrm>
                <a:off x="9141729" y="2394818"/>
                <a:ext cx="1796955" cy="711958"/>
              </a:xfrm>
              <a:prstGeom prst="rect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0D4709"/>
                  </a:solidFill>
                </a:endParaRPr>
              </a:p>
            </p:txBody>
          </p:sp>
          <p:cxnSp>
            <p:nvCxnSpPr>
              <p:cNvPr id="137" name="Прямая соединительная линия 136"/>
              <p:cNvCxnSpPr>
                <a:stCxn id="136" idx="1"/>
                <a:endCxn id="136" idx="3"/>
              </p:cNvCxnSpPr>
              <p:nvPr/>
            </p:nvCxnSpPr>
            <p:spPr>
              <a:xfrm>
                <a:off x="9141729" y="2750797"/>
                <a:ext cx="1796955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/>
              <p:cNvCxnSpPr/>
              <p:nvPr/>
            </p:nvCxnSpPr>
            <p:spPr>
              <a:xfrm>
                <a:off x="10215352" y="2394818"/>
                <a:ext cx="0" cy="68506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138"/>
              <p:cNvCxnSpPr/>
              <p:nvPr/>
            </p:nvCxnSpPr>
            <p:spPr>
              <a:xfrm>
                <a:off x="9512493" y="2394818"/>
                <a:ext cx="0" cy="68506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4" name="TextBox 133"/>
            <p:cNvSpPr txBox="1"/>
            <p:nvPr/>
          </p:nvSpPr>
          <p:spPr>
            <a:xfrm>
              <a:off x="9176060" y="2381817"/>
              <a:ext cx="2840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D4709"/>
                  </a:solidFill>
                </a:rPr>
                <a:t>х</a:t>
              </a:r>
              <a:endParaRPr lang="ru-RU" dirty="0">
                <a:solidFill>
                  <a:srgbClr val="0D4709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9175856" y="2708691"/>
              <a:ext cx="2888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D4709"/>
                  </a:solidFill>
                </a:rPr>
                <a:t>у</a:t>
              </a:r>
              <a:endParaRPr lang="ru-RU" dirty="0">
                <a:solidFill>
                  <a:srgbClr val="0D4709"/>
                </a:solidFill>
              </a:endParaRPr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9717970" y="35670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D4709"/>
                </a:solidFill>
              </a:rPr>
              <a:t>0</a:t>
            </a:r>
            <a:endParaRPr lang="ru-RU" dirty="0">
              <a:solidFill>
                <a:srgbClr val="0D4709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9718516" y="38986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D4709"/>
                </a:solidFill>
              </a:rPr>
              <a:t>1</a:t>
            </a:r>
            <a:endParaRPr lang="ru-RU" dirty="0">
              <a:solidFill>
                <a:srgbClr val="0D4709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0441133" y="35412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D4709"/>
                </a:solidFill>
              </a:rPr>
              <a:t>2</a:t>
            </a:r>
            <a:endParaRPr lang="ru-RU" dirty="0">
              <a:solidFill>
                <a:srgbClr val="0D4709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0452509" y="3889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D4709"/>
                </a:solidFill>
              </a:rPr>
              <a:t>5</a:t>
            </a:r>
            <a:endParaRPr lang="ru-RU" dirty="0">
              <a:solidFill>
                <a:srgbClr val="0D4709"/>
              </a:solidFill>
            </a:endParaRPr>
          </a:p>
        </p:txBody>
      </p:sp>
      <p:cxnSp>
        <p:nvCxnSpPr>
          <p:cNvPr id="152" name="Прямая соединительная линия 151"/>
          <p:cNvCxnSpPr/>
          <p:nvPr/>
        </p:nvCxnSpPr>
        <p:spPr>
          <a:xfrm flipV="1">
            <a:off x="3202272" y="1627649"/>
            <a:ext cx="2524852" cy="50290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 flipV="1">
            <a:off x="2296103" y="1641531"/>
            <a:ext cx="2524852" cy="502902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 flipV="1">
            <a:off x="2664536" y="1646410"/>
            <a:ext cx="2524852" cy="502902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Овал 143"/>
          <p:cNvSpPr/>
          <p:nvPr/>
        </p:nvSpPr>
        <p:spPr>
          <a:xfrm flipH="1" flipV="1">
            <a:off x="3677571" y="4536204"/>
            <a:ext cx="84101" cy="7351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 flipH="1" flipV="1">
            <a:off x="4403589" y="2353511"/>
            <a:ext cx="84101" cy="7351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/>
          <p:nvPr/>
        </p:nvSpPr>
        <p:spPr>
          <a:xfrm flipH="1" flipV="1">
            <a:off x="4400266" y="3076158"/>
            <a:ext cx="84101" cy="7351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/>
          <p:cNvSpPr/>
          <p:nvPr/>
        </p:nvSpPr>
        <p:spPr>
          <a:xfrm flipH="1" flipV="1">
            <a:off x="3669830" y="3803807"/>
            <a:ext cx="84101" cy="7351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Овал 147"/>
          <p:cNvSpPr/>
          <p:nvPr/>
        </p:nvSpPr>
        <p:spPr>
          <a:xfrm flipH="1" flipV="1">
            <a:off x="3675801" y="5594170"/>
            <a:ext cx="84101" cy="735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Овал 148"/>
          <p:cNvSpPr/>
          <p:nvPr/>
        </p:nvSpPr>
        <p:spPr>
          <a:xfrm flipH="1" flipV="1">
            <a:off x="4405252" y="4156128"/>
            <a:ext cx="84101" cy="735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4" name="Группа 153"/>
          <p:cNvGrpSpPr/>
          <p:nvPr/>
        </p:nvGrpSpPr>
        <p:grpSpPr>
          <a:xfrm>
            <a:off x="9151262" y="4573019"/>
            <a:ext cx="1796955" cy="724959"/>
            <a:chOff x="9141729" y="2381817"/>
            <a:chExt cx="1796955" cy="724959"/>
          </a:xfrm>
        </p:grpSpPr>
        <p:grpSp>
          <p:nvGrpSpPr>
            <p:cNvPr id="155" name="Группа 154"/>
            <p:cNvGrpSpPr/>
            <p:nvPr/>
          </p:nvGrpSpPr>
          <p:grpSpPr>
            <a:xfrm>
              <a:off x="9141729" y="2394818"/>
              <a:ext cx="1796955" cy="711958"/>
              <a:chOff x="9141729" y="2394818"/>
              <a:chExt cx="1796955" cy="711958"/>
            </a:xfrm>
          </p:grpSpPr>
          <p:sp>
            <p:nvSpPr>
              <p:cNvPr id="158" name="Прямоугольник 157"/>
              <p:cNvSpPr/>
              <p:nvPr/>
            </p:nvSpPr>
            <p:spPr>
              <a:xfrm>
                <a:off x="9141729" y="2394818"/>
                <a:ext cx="1796955" cy="711958"/>
              </a:xfrm>
              <a:prstGeom prst="rect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159" name="Прямая соединительная линия 158"/>
              <p:cNvCxnSpPr>
                <a:stCxn id="158" idx="1"/>
                <a:endCxn id="158" idx="3"/>
              </p:cNvCxnSpPr>
              <p:nvPr/>
            </p:nvCxnSpPr>
            <p:spPr>
              <a:xfrm>
                <a:off x="9141729" y="2750797"/>
                <a:ext cx="1796955" cy="0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>
                <a:off x="10215352" y="2394818"/>
                <a:ext cx="0" cy="685068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Прямая соединительная линия 160"/>
              <p:cNvCxnSpPr/>
              <p:nvPr/>
            </p:nvCxnSpPr>
            <p:spPr>
              <a:xfrm>
                <a:off x="9512493" y="2394818"/>
                <a:ext cx="0" cy="685068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6" name="TextBox 155"/>
            <p:cNvSpPr txBox="1"/>
            <p:nvPr/>
          </p:nvSpPr>
          <p:spPr>
            <a:xfrm>
              <a:off x="9176060" y="2381817"/>
              <a:ext cx="2840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7030A0"/>
                  </a:solidFill>
                </a:rPr>
                <a:t>х</a:t>
              </a:r>
              <a:endParaRPr lang="ru-RU" dirty="0">
                <a:solidFill>
                  <a:srgbClr val="7030A0"/>
                </a:solidFill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9175856" y="2708691"/>
              <a:ext cx="2888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7030A0"/>
                  </a:solidFill>
                </a:rPr>
                <a:t>у</a:t>
              </a:r>
              <a:endParaRPr lang="ru-RU" dirty="0">
                <a:solidFill>
                  <a:srgbClr val="7030A0"/>
                </a:solidFill>
              </a:endParaRPr>
            </a:p>
          </p:txBody>
        </p:sp>
      </p:grpSp>
      <p:sp>
        <p:nvSpPr>
          <p:cNvPr id="162" name="TextBox 161"/>
          <p:cNvSpPr txBox="1"/>
          <p:nvPr/>
        </p:nvSpPr>
        <p:spPr>
          <a:xfrm>
            <a:off x="9718220" y="45945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0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9718766" y="49261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3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0441383" y="45687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2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0452759" y="49167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7</a:t>
            </a:r>
            <a:endParaRPr lang="ru-RU" dirty="0">
              <a:solidFill>
                <a:srgbClr val="7030A0"/>
              </a:solidFill>
            </a:endParaRPr>
          </a:p>
        </p:txBody>
      </p:sp>
      <p:grpSp>
        <p:nvGrpSpPr>
          <p:cNvPr id="166" name="Группа 165"/>
          <p:cNvGrpSpPr/>
          <p:nvPr/>
        </p:nvGrpSpPr>
        <p:grpSpPr>
          <a:xfrm>
            <a:off x="9153102" y="5638323"/>
            <a:ext cx="1796955" cy="724959"/>
            <a:chOff x="9141729" y="2381817"/>
            <a:chExt cx="1796955" cy="724959"/>
          </a:xfrm>
        </p:grpSpPr>
        <p:grpSp>
          <p:nvGrpSpPr>
            <p:cNvPr id="167" name="Группа 166"/>
            <p:cNvGrpSpPr/>
            <p:nvPr/>
          </p:nvGrpSpPr>
          <p:grpSpPr>
            <a:xfrm>
              <a:off x="9141729" y="2394818"/>
              <a:ext cx="1796955" cy="711958"/>
              <a:chOff x="9141729" y="2394818"/>
              <a:chExt cx="1796955" cy="711958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9141729" y="2394818"/>
                <a:ext cx="1796955" cy="711958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71" name="Прямая соединительная линия 170"/>
              <p:cNvCxnSpPr>
                <a:stCxn id="170" idx="1"/>
                <a:endCxn id="170" idx="3"/>
              </p:cNvCxnSpPr>
              <p:nvPr/>
            </p:nvCxnSpPr>
            <p:spPr>
              <a:xfrm>
                <a:off x="9141729" y="2750797"/>
                <a:ext cx="179695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Прямая соединительная линия 171"/>
              <p:cNvCxnSpPr/>
              <p:nvPr/>
            </p:nvCxnSpPr>
            <p:spPr>
              <a:xfrm>
                <a:off x="10215352" y="2394818"/>
                <a:ext cx="0" cy="68506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Прямая соединительная линия 172"/>
              <p:cNvCxnSpPr/>
              <p:nvPr/>
            </p:nvCxnSpPr>
            <p:spPr>
              <a:xfrm>
                <a:off x="9512493" y="2394818"/>
                <a:ext cx="0" cy="68506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8" name="TextBox 167"/>
            <p:cNvSpPr txBox="1"/>
            <p:nvPr/>
          </p:nvSpPr>
          <p:spPr>
            <a:xfrm>
              <a:off x="9176060" y="2381817"/>
              <a:ext cx="2840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х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9175856" y="2708691"/>
              <a:ext cx="2888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у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174" name="TextBox 173"/>
          <p:cNvSpPr txBox="1"/>
          <p:nvPr/>
        </p:nvSpPr>
        <p:spPr>
          <a:xfrm>
            <a:off x="9722882" y="56463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0439105" y="56343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9686446" y="599415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-2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0451617" y="60023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373" y="1589991"/>
            <a:ext cx="29558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Обратите внимание: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в точке пересечения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с осью </a:t>
            </a:r>
            <a:r>
              <a:rPr lang="ru-RU" sz="2400" i="1" dirty="0" err="1" smtClean="0">
                <a:solidFill>
                  <a:srgbClr val="0070C0"/>
                </a:solidFill>
              </a:rPr>
              <a:t>Оу</a:t>
            </a:r>
            <a:r>
              <a:rPr lang="ru-RU" sz="2400" dirty="0" smtClean="0">
                <a:solidFill>
                  <a:srgbClr val="0070C0"/>
                </a:solidFill>
              </a:rPr>
              <a:t>, ордината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равна числу </a:t>
            </a:r>
            <a:r>
              <a:rPr lang="ru-RU" sz="2400" i="1" dirty="0" smtClean="0">
                <a:solidFill>
                  <a:srgbClr val="0070C0"/>
                </a:solidFill>
              </a:rPr>
              <a:t>в</a:t>
            </a:r>
            <a:r>
              <a:rPr lang="ru-RU" sz="2400" dirty="0" smtClean="0">
                <a:solidFill>
                  <a:srgbClr val="0070C0"/>
                </a:solidFill>
              </a:rPr>
              <a:t>!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7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7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115" grpId="0"/>
      <p:bldP spid="116" grpId="0"/>
      <p:bldP spid="117" grpId="0"/>
      <p:bldP spid="118" grpId="0"/>
      <p:bldP spid="119" grpId="0" animBg="1"/>
      <p:bldP spid="120" grpId="0" animBg="1"/>
      <p:bldP spid="127" grpId="0"/>
      <p:bldP spid="129" grpId="0"/>
      <p:bldP spid="130" grpId="0"/>
      <p:bldP spid="131" grpId="0"/>
      <p:bldP spid="140" grpId="0"/>
      <p:bldP spid="141" grpId="0"/>
      <p:bldP spid="142" grpId="0"/>
      <p:bldP spid="143" grpId="0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62" grpId="0"/>
      <p:bldP spid="163" grpId="0"/>
      <p:bldP spid="164" grpId="0"/>
      <p:bldP spid="165" grpId="0"/>
      <p:bldP spid="174" grpId="0"/>
      <p:bldP spid="175" grpId="0"/>
      <p:bldP spid="176" grpId="0"/>
      <p:bldP spid="177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079292" y="3702570"/>
            <a:ext cx="434715" cy="59807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img1.liveinternet.ru/images/attach/b/4/104/126/104126451_5177462_Ymnaya_sov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9" y="3146879"/>
            <a:ext cx="2328318" cy="333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95785"/>
            <a:ext cx="10515600" cy="44764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</a:rPr>
              <a:t>Инженер и математик</a:t>
            </a:r>
          </a:p>
          <a:p>
            <a:pPr marL="0" indent="0" algn="ctr">
              <a:buNone/>
            </a:pPr>
            <a:r>
              <a:rPr lang="ru-RU" sz="66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</a:rPr>
              <a:t>Станет лишь тогда богат,</a:t>
            </a:r>
          </a:p>
          <a:p>
            <a:pPr marL="0" indent="0" algn="ctr">
              <a:buNone/>
            </a:pPr>
            <a:r>
              <a:rPr lang="ru-RU" sz="66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</a:rPr>
              <a:t>Если применить сумеет</a:t>
            </a:r>
          </a:p>
          <a:p>
            <a:pPr marL="0" indent="0" algn="ctr">
              <a:buNone/>
            </a:pPr>
            <a:r>
              <a:rPr lang="ru-RU" sz="66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</a:rPr>
              <a:t>Он систему координат. </a:t>
            </a:r>
            <a:endParaRPr lang="ru-RU" sz="66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3504" y="4995081"/>
            <a:ext cx="5411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И. Кушнир, Л. </a:t>
            </a:r>
            <a:r>
              <a:rPr lang="ru-RU" sz="32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Финкельштейн</a:t>
            </a:r>
            <a:endParaRPr lang="ru-RU" sz="32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84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04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 графику линейной функции </a:t>
            </a:r>
            <a:r>
              <a:rPr lang="ru-RU" i="1" dirty="0" smtClean="0">
                <a:solidFill>
                  <a:srgbClr val="7030A0"/>
                </a:solidFill>
              </a:rPr>
              <a:t>у=</a:t>
            </a:r>
            <a:r>
              <a:rPr lang="ru-RU" i="1" dirty="0" err="1" smtClean="0">
                <a:solidFill>
                  <a:srgbClr val="7030A0"/>
                </a:solidFill>
              </a:rPr>
              <a:t>ах+в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определите число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rgbClr val="7030A0"/>
                </a:solidFill>
              </a:rPr>
              <a:t>в</a:t>
            </a:r>
            <a:endParaRPr lang="ru-RU" sz="60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671015" y="1608887"/>
            <a:ext cx="10849970" cy="5183150"/>
            <a:chOff x="136475" y="1570584"/>
            <a:chExt cx="10849970" cy="5183150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136475" y="1628634"/>
              <a:ext cx="10849970" cy="5022376"/>
              <a:chOff x="341194" y="905302"/>
              <a:chExt cx="10849970" cy="5022376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341194" y="2702257"/>
                <a:ext cx="10849970" cy="1439839"/>
                <a:chOff x="341194" y="2702257"/>
                <a:chExt cx="10849970" cy="1439839"/>
              </a:xfrm>
            </p:grpSpPr>
            <p:cxnSp>
              <p:nvCxnSpPr>
                <p:cNvPr id="5" name="Прямая соединительная линия 4"/>
                <p:cNvCxnSpPr/>
                <p:nvPr/>
              </p:nvCxnSpPr>
              <p:spPr>
                <a:xfrm>
                  <a:off x="341194" y="2702257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Прямая соединительная линия 5"/>
                <p:cNvCxnSpPr/>
                <p:nvPr/>
              </p:nvCxnSpPr>
              <p:spPr>
                <a:xfrm>
                  <a:off x="341194" y="3073021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Прямая соединительная линия 6"/>
                <p:cNvCxnSpPr/>
                <p:nvPr/>
              </p:nvCxnSpPr>
              <p:spPr>
                <a:xfrm>
                  <a:off x="341194" y="3430138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Прямая соединительная линия 7"/>
                <p:cNvCxnSpPr/>
                <p:nvPr/>
              </p:nvCxnSpPr>
              <p:spPr>
                <a:xfrm>
                  <a:off x="341194" y="4142096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>
                  <a:off x="341194" y="3796353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Группа 10"/>
              <p:cNvGrpSpPr/>
              <p:nvPr/>
            </p:nvGrpSpPr>
            <p:grpSpPr>
              <a:xfrm>
                <a:off x="341194" y="4487839"/>
                <a:ext cx="10849970" cy="1439839"/>
                <a:chOff x="341194" y="2702257"/>
                <a:chExt cx="10849970" cy="1439839"/>
              </a:xfrm>
            </p:grpSpPr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341194" y="2702257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>
                  <a:off x="341194" y="3073021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341194" y="3430138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>
                  <a:off x="341194" y="4142096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>
                  <a:off x="341194" y="3796353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Группа 16"/>
              <p:cNvGrpSpPr/>
              <p:nvPr/>
            </p:nvGrpSpPr>
            <p:grpSpPr>
              <a:xfrm>
                <a:off x="341194" y="905302"/>
                <a:ext cx="10849970" cy="1439839"/>
                <a:chOff x="341194" y="2702257"/>
                <a:chExt cx="10849970" cy="1439839"/>
              </a:xfrm>
            </p:grpSpPr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>
                  <a:off x="341194" y="2702257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>
                  <a:off x="341194" y="3073021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>
                  <a:off x="341194" y="3430138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>
                  <a:off x="341194" y="4142096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>
                  <a:off x="341194" y="3796353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" name="Группа 23"/>
            <p:cNvGrpSpPr/>
            <p:nvPr/>
          </p:nvGrpSpPr>
          <p:grpSpPr>
            <a:xfrm rot="5400000">
              <a:off x="255850" y="1642281"/>
              <a:ext cx="5165769" cy="5022376"/>
              <a:chOff x="341194" y="905302"/>
              <a:chExt cx="10849970" cy="5022376"/>
            </a:xfrm>
          </p:grpSpPr>
          <p:grpSp>
            <p:nvGrpSpPr>
              <p:cNvPr id="25" name="Группа 24"/>
              <p:cNvGrpSpPr/>
              <p:nvPr/>
            </p:nvGrpSpPr>
            <p:grpSpPr>
              <a:xfrm>
                <a:off x="341194" y="2702257"/>
                <a:ext cx="10849970" cy="1439839"/>
                <a:chOff x="341194" y="2702257"/>
                <a:chExt cx="10849970" cy="1439839"/>
              </a:xfrm>
            </p:grpSpPr>
            <p:cxnSp>
              <p:nvCxnSpPr>
                <p:cNvPr id="38" name="Прямая соединительная линия 37"/>
                <p:cNvCxnSpPr/>
                <p:nvPr/>
              </p:nvCxnSpPr>
              <p:spPr>
                <a:xfrm>
                  <a:off x="341194" y="2702257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>
                  <a:off x="341194" y="3073021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>
                  <a:off x="341194" y="3430138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>
                <a:xfrm>
                  <a:off x="341194" y="4142096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>
                  <a:off x="341194" y="3796353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Группа 25"/>
              <p:cNvGrpSpPr/>
              <p:nvPr/>
            </p:nvGrpSpPr>
            <p:grpSpPr>
              <a:xfrm>
                <a:off x="341194" y="4487839"/>
                <a:ext cx="10849970" cy="1439839"/>
                <a:chOff x="341194" y="2702257"/>
                <a:chExt cx="10849970" cy="1439839"/>
              </a:xfrm>
            </p:grpSpPr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>
                  <a:off x="341194" y="2702257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>
                  <a:off x="341194" y="3073021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>
                  <a:off x="341194" y="3430138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>
                  <a:off x="341194" y="4142096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>
                  <a:off x="341194" y="3796353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Группа 26"/>
              <p:cNvGrpSpPr/>
              <p:nvPr/>
            </p:nvGrpSpPr>
            <p:grpSpPr>
              <a:xfrm>
                <a:off x="341194" y="905302"/>
                <a:ext cx="10849970" cy="1439839"/>
                <a:chOff x="341194" y="2702257"/>
                <a:chExt cx="10849970" cy="1439839"/>
              </a:xfrm>
            </p:grpSpPr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>
                  <a:off x="341194" y="2702257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>
                  <a:off x="341194" y="3073021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>
                  <a:off x="341194" y="3430138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>
                  <a:off x="341194" y="4142096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>
                  <a:off x="341194" y="3796353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" name="Группа 42"/>
            <p:cNvGrpSpPr/>
            <p:nvPr/>
          </p:nvGrpSpPr>
          <p:grpSpPr>
            <a:xfrm rot="5400000">
              <a:off x="5680835" y="1659662"/>
              <a:ext cx="5165769" cy="5022376"/>
              <a:chOff x="341194" y="905302"/>
              <a:chExt cx="10849970" cy="5022376"/>
            </a:xfrm>
          </p:grpSpPr>
          <p:grpSp>
            <p:nvGrpSpPr>
              <p:cNvPr id="44" name="Группа 43"/>
              <p:cNvGrpSpPr/>
              <p:nvPr/>
            </p:nvGrpSpPr>
            <p:grpSpPr>
              <a:xfrm>
                <a:off x="341194" y="2702257"/>
                <a:ext cx="10849970" cy="1439839"/>
                <a:chOff x="341194" y="2702257"/>
                <a:chExt cx="10849970" cy="1439839"/>
              </a:xfrm>
            </p:grpSpPr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>
                  <a:off x="341194" y="2702257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>
                <a:xfrm>
                  <a:off x="341194" y="3073021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/>
                <p:cNvCxnSpPr/>
                <p:nvPr/>
              </p:nvCxnSpPr>
              <p:spPr>
                <a:xfrm>
                  <a:off x="341194" y="3430138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341194" y="4142096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>
                  <a:off x="341194" y="3796353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Группа 44"/>
              <p:cNvGrpSpPr/>
              <p:nvPr/>
            </p:nvGrpSpPr>
            <p:grpSpPr>
              <a:xfrm>
                <a:off x="341194" y="4487839"/>
                <a:ext cx="10849970" cy="1439839"/>
                <a:chOff x="341194" y="2702257"/>
                <a:chExt cx="10849970" cy="1439839"/>
              </a:xfrm>
            </p:grpSpPr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>
                  <a:off x="341194" y="2702257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>
                  <a:off x="341194" y="3073021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>
                  <a:off x="341194" y="3430138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>
                  <a:off x="341194" y="4142096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341194" y="3796353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Группа 45"/>
              <p:cNvGrpSpPr/>
              <p:nvPr/>
            </p:nvGrpSpPr>
            <p:grpSpPr>
              <a:xfrm>
                <a:off x="341194" y="905302"/>
                <a:ext cx="10849970" cy="1439839"/>
                <a:chOff x="341194" y="2702257"/>
                <a:chExt cx="10849970" cy="1439839"/>
              </a:xfrm>
            </p:grpSpPr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>
                  <a:off x="341194" y="2702257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>
                  <a:off x="341194" y="3073021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341194" y="3430138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341194" y="4142096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Прямая соединительная линия 50"/>
                <p:cNvCxnSpPr/>
                <p:nvPr/>
              </p:nvCxnSpPr>
              <p:spPr>
                <a:xfrm>
                  <a:off x="341194" y="3796353"/>
                  <a:ext cx="1084997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2" name="TextBox 71"/>
          <p:cNvSpPr txBox="1"/>
          <p:nvPr/>
        </p:nvSpPr>
        <p:spPr>
          <a:xfrm>
            <a:off x="7686075" y="3180381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D4709"/>
                </a:solidFill>
              </a:rPr>
              <a:t>У = </a:t>
            </a:r>
            <a:r>
              <a:rPr lang="ru-RU" i="1" dirty="0" err="1" smtClean="0">
                <a:solidFill>
                  <a:srgbClr val="0D4709"/>
                </a:solidFill>
              </a:rPr>
              <a:t>кх</a:t>
            </a:r>
            <a:r>
              <a:rPr lang="ru-RU" i="1" dirty="0" smtClean="0">
                <a:solidFill>
                  <a:srgbClr val="0D4709"/>
                </a:solidFill>
              </a:rPr>
              <a:t> +в, в = ?</a:t>
            </a:r>
            <a:endParaRPr lang="ru-RU" i="1" dirty="0">
              <a:solidFill>
                <a:srgbClr val="0D4709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70580" y="2047165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У = </a:t>
            </a:r>
            <a:r>
              <a:rPr lang="ru-RU" i="1" dirty="0" err="1" smtClean="0">
                <a:solidFill>
                  <a:srgbClr val="0070C0"/>
                </a:solidFill>
              </a:rPr>
              <a:t>кх+в</a:t>
            </a:r>
            <a:r>
              <a:rPr lang="ru-RU" i="1" dirty="0" smtClean="0">
                <a:solidFill>
                  <a:srgbClr val="0070C0"/>
                </a:solidFill>
              </a:rPr>
              <a:t>, в = ?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674415" y="523282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У = </a:t>
            </a:r>
            <a:r>
              <a:rPr lang="ru-RU" i="1" dirty="0" err="1" smtClean="0">
                <a:solidFill>
                  <a:srgbClr val="FF0000"/>
                </a:solidFill>
              </a:rPr>
              <a:t>кх</a:t>
            </a:r>
            <a:r>
              <a:rPr lang="ru-RU" i="1" dirty="0" smtClean="0">
                <a:solidFill>
                  <a:srgbClr val="FF0000"/>
                </a:solidFill>
              </a:rPr>
              <a:t> +в, в = ?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660603" y="4196487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У = </a:t>
            </a:r>
            <a:r>
              <a:rPr lang="ru-RU" i="1" dirty="0" err="1" smtClean="0">
                <a:solidFill>
                  <a:srgbClr val="7030A0"/>
                </a:solidFill>
              </a:rPr>
              <a:t>кх</a:t>
            </a:r>
            <a:r>
              <a:rPr lang="ru-RU" i="1" dirty="0" smtClean="0">
                <a:solidFill>
                  <a:srgbClr val="7030A0"/>
                </a:solidFill>
              </a:rPr>
              <a:t> + в, в = ?</a:t>
            </a:r>
            <a:endParaRPr lang="ru-RU" i="1" dirty="0">
              <a:solidFill>
                <a:srgbClr val="7030A0"/>
              </a:solidFill>
            </a:endParaRPr>
          </a:p>
        </p:txBody>
      </p:sp>
      <p:grpSp>
        <p:nvGrpSpPr>
          <p:cNvPr id="104" name="Группа 103"/>
          <p:cNvGrpSpPr/>
          <p:nvPr/>
        </p:nvGrpSpPr>
        <p:grpSpPr>
          <a:xfrm>
            <a:off x="1395906" y="1532730"/>
            <a:ext cx="6204905" cy="5160768"/>
            <a:chOff x="1398903" y="1528545"/>
            <a:chExt cx="6204905" cy="5160768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1398903" y="1528545"/>
              <a:ext cx="6204905" cy="5160768"/>
              <a:chOff x="1398903" y="1528545"/>
              <a:chExt cx="6204905" cy="5160768"/>
            </a:xfrm>
          </p:grpSpPr>
          <p:grpSp>
            <p:nvGrpSpPr>
              <p:cNvPr id="67" name="Группа 66"/>
              <p:cNvGrpSpPr/>
              <p:nvPr/>
            </p:nvGrpSpPr>
            <p:grpSpPr>
              <a:xfrm>
                <a:off x="1398903" y="1666937"/>
                <a:ext cx="5957244" cy="5022376"/>
                <a:chOff x="1398903" y="1666937"/>
                <a:chExt cx="5957244" cy="5022376"/>
              </a:xfrm>
            </p:grpSpPr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>
                  <a:off x="3716744" y="1666937"/>
                  <a:ext cx="0" cy="5022376"/>
                </a:xfrm>
                <a:prstGeom prst="line">
                  <a:avLst/>
                </a:prstGeom>
                <a:ln w="38100">
                  <a:headEnd type="arrow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Прямая соединительная линия 64"/>
                <p:cNvCxnSpPr/>
                <p:nvPr/>
              </p:nvCxnSpPr>
              <p:spPr>
                <a:xfrm flipH="1">
                  <a:off x="1398903" y="4903731"/>
                  <a:ext cx="5957244" cy="4185"/>
                </a:xfrm>
                <a:prstGeom prst="line">
                  <a:avLst/>
                </a:prstGeom>
                <a:ln w="38100">
                  <a:headEnd type="arrow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TextBox 67"/>
              <p:cNvSpPr txBox="1"/>
              <p:nvPr/>
            </p:nvSpPr>
            <p:spPr>
              <a:xfrm>
                <a:off x="3313908" y="1528545"/>
                <a:ext cx="3573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i="1" dirty="0" smtClean="0"/>
                  <a:t>у</a:t>
                </a:r>
                <a:endParaRPr lang="ru-RU" b="1" i="1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7313344" y="4866494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i="1" dirty="0" smtClean="0"/>
                  <a:t>х</a:t>
                </a:r>
                <a:endParaRPr lang="ru-RU" b="1" i="1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422522" y="490481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0</a:t>
                </a:r>
                <a:endParaRPr lang="ru-RU" dirty="0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3907810" y="491509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251263" y="49179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2</a:t>
              </a:r>
              <a:endParaRPr lang="ru-RU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449598" y="448184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435950" y="41387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2</a:t>
              </a:r>
              <a:endParaRPr lang="ru-RU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446087" y="37847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3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565576" y="4916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3</a:t>
              </a:r>
              <a:endParaRPr lang="ru-RU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446187" y="34297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4</a:t>
              </a:r>
              <a:endParaRPr lang="ru-RU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931769" y="490479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4</a:t>
              </a:r>
              <a:endParaRPr lang="ru-RU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288866" y="49037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5</a:t>
              </a:r>
              <a:endParaRPr lang="ru-RU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642337" y="49055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6</a:t>
              </a:r>
              <a:endParaRPr lang="ru-RU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053901" y="49037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7</a:t>
              </a:r>
              <a:endParaRPr lang="ru-RU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407204" y="491790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8</a:t>
              </a:r>
              <a:endParaRPr lang="ru-RU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762066" y="491790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9</a:t>
              </a:r>
              <a:endParaRPr lang="ru-RU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446087" y="30331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5</a:t>
              </a:r>
              <a:endParaRPr lang="ru-RU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065189" y="4865169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-1</a:t>
              </a:r>
              <a:endParaRPr lang="ru-RU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377549" y="5189446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-1</a:t>
              </a:r>
              <a:endParaRPr lang="ru-RU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432117" y="270636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6</a:t>
              </a:r>
              <a:endParaRPr lang="ru-RU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446087" y="23225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7</a:t>
              </a:r>
              <a:endParaRPr lang="ru-RU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420624" y="19980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8</a:t>
              </a:r>
              <a:endParaRPr lang="ru-RU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391163" y="55615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-2</a:t>
              </a:r>
              <a:endParaRPr lang="ru-RU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377824" y="590047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-3</a:t>
              </a:r>
              <a:endParaRPr lang="ru-RU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377106" y="6283153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-4</a:t>
              </a:r>
              <a:endParaRPr lang="ru-RU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682208" y="4862787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-2</a:t>
              </a:r>
              <a:endParaRPr lang="ru-RU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355711" y="4851415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-3</a:t>
              </a:r>
              <a:endParaRPr lang="ru-RU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13489" y="4862787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-4</a:t>
              </a:r>
              <a:endParaRPr lang="ru-RU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645882" y="484941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-5</a:t>
              </a:r>
              <a:endParaRPr lang="ru-RU" dirty="0"/>
            </a:p>
          </p:txBody>
        </p:sp>
      </p:grpSp>
      <p:cxnSp>
        <p:nvCxnSpPr>
          <p:cNvPr id="122" name="Прямая соединительная линия 121"/>
          <p:cNvCxnSpPr/>
          <p:nvPr/>
        </p:nvCxnSpPr>
        <p:spPr>
          <a:xfrm flipH="1" flipV="1">
            <a:off x="2301924" y="1902063"/>
            <a:ext cx="2928534" cy="4787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7713263" y="241474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в = 2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686075" y="5607035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в = -3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684029" y="454889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в = 5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702855" y="3512325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D4709"/>
                </a:solidFill>
              </a:rPr>
              <a:t>в = 4</a:t>
            </a:r>
            <a:endParaRPr lang="ru-RU" i="1" dirty="0">
              <a:solidFill>
                <a:srgbClr val="0D4709"/>
              </a:solidFill>
            </a:endParaRPr>
          </a:p>
        </p:txBody>
      </p:sp>
      <p:cxnSp>
        <p:nvCxnSpPr>
          <p:cNvPr id="152" name="Прямая соединительная линия 151"/>
          <p:cNvCxnSpPr/>
          <p:nvPr/>
        </p:nvCxnSpPr>
        <p:spPr>
          <a:xfrm flipV="1">
            <a:off x="3202272" y="1902062"/>
            <a:ext cx="3698258" cy="47546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 flipV="1">
            <a:off x="1395906" y="1641531"/>
            <a:ext cx="3425049" cy="45040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 flipV="1">
            <a:off x="2664536" y="1666937"/>
            <a:ext cx="1618985" cy="500849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91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127" grpId="0"/>
      <p:bldP spid="129" grpId="0"/>
      <p:bldP spid="130" grpId="0"/>
      <p:bldP spid="1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17478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к называют угловым коэффициентом прямой – графика функции у=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кх+в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окумент 2">
            <a:hlinkClick r:id="rId2" action="ppaction://program" highlightClick="1"/>
          </p:cNvPr>
          <p:cNvSpPr/>
          <p:nvPr/>
        </p:nvSpPr>
        <p:spPr>
          <a:xfrm>
            <a:off x="9401577" y="5138670"/>
            <a:ext cx="1042416" cy="1042416"/>
          </a:xfrm>
          <a:prstGeom prst="actionButtonDocumen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Excel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2568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1393"/>
            <a:ext cx="10515600" cy="1070207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Сопоставьте данные графики и функции</a:t>
            </a:r>
            <a:endParaRPr lang="ru-RU" b="1" dirty="0">
              <a:solidFill>
                <a:schemeClr val="accent2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91069" y="1779398"/>
            <a:ext cx="2019299" cy="2151157"/>
            <a:chOff x="191069" y="1779398"/>
            <a:chExt cx="2019299" cy="2151157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191069" y="1779398"/>
              <a:ext cx="2019299" cy="2151157"/>
              <a:chOff x="191069" y="1779398"/>
              <a:chExt cx="2019299" cy="2151157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191069" y="1937982"/>
                <a:ext cx="1965277" cy="1992573"/>
                <a:chOff x="191069" y="1937982"/>
                <a:chExt cx="1965277" cy="1992573"/>
              </a:xfrm>
            </p:grpSpPr>
            <p:cxnSp>
              <p:nvCxnSpPr>
                <p:cNvPr id="5" name="Прямая со стрелкой 4"/>
                <p:cNvCxnSpPr/>
                <p:nvPr/>
              </p:nvCxnSpPr>
              <p:spPr>
                <a:xfrm flipV="1">
                  <a:off x="838200" y="1937982"/>
                  <a:ext cx="0" cy="1992573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Прямая со стрелкой 6"/>
                <p:cNvCxnSpPr/>
                <p:nvPr/>
              </p:nvCxnSpPr>
              <p:spPr>
                <a:xfrm>
                  <a:off x="191069" y="3370997"/>
                  <a:ext cx="1965277" cy="1364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20"/>
              <p:cNvSpPr txBox="1"/>
              <p:nvPr/>
            </p:nvSpPr>
            <p:spPr>
              <a:xfrm>
                <a:off x="580030" y="1779398"/>
                <a:ext cx="300251" cy="36849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у</a:t>
                </a:r>
                <a:endParaRPr lang="ru-RU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26316" y="3384646"/>
                <a:ext cx="28405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х</a:t>
                </a:r>
                <a:endParaRPr lang="ru-RU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640537" y="3370996"/>
              <a:ext cx="45719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9575389" y="1931578"/>
            <a:ext cx="2019299" cy="2151157"/>
            <a:chOff x="191069" y="1779398"/>
            <a:chExt cx="2019299" cy="2151157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191069" y="1779398"/>
              <a:ext cx="2019299" cy="2151157"/>
              <a:chOff x="191069" y="1779398"/>
              <a:chExt cx="2019299" cy="2151157"/>
            </a:xfrm>
          </p:grpSpPr>
          <p:grpSp>
            <p:nvGrpSpPr>
              <p:cNvPr id="29" name="Группа 28"/>
              <p:cNvGrpSpPr/>
              <p:nvPr/>
            </p:nvGrpSpPr>
            <p:grpSpPr>
              <a:xfrm>
                <a:off x="191069" y="1937982"/>
                <a:ext cx="1965277" cy="1992573"/>
                <a:chOff x="191069" y="1937982"/>
                <a:chExt cx="1965277" cy="1992573"/>
              </a:xfrm>
            </p:grpSpPr>
            <p:cxnSp>
              <p:nvCxnSpPr>
                <p:cNvPr id="32" name="Прямая со стрелкой 31"/>
                <p:cNvCxnSpPr/>
                <p:nvPr/>
              </p:nvCxnSpPr>
              <p:spPr>
                <a:xfrm flipV="1">
                  <a:off x="838200" y="1937982"/>
                  <a:ext cx="0" cy="1992573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 стрелкой 32"/>
                <p:cNvCxnSpPr/>
                <p:nvPr/>
              </p:nvCxnSpPr>
              <p:spPr>
                <a:xfrm>
                  <a:off x="191069" y="3370997"/>
                  <a:ext cx="1965277" cy="1364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Box 29"/>
              <p:cNvSpPr txBox="1"/>
              <p:nvPr/>
            </p:nvSpPr>
            <p:spPr>
              <a:xfrm>
                <a:off x="580030" y="1779398"/>
                <a:ext cx="300251" cy="36849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у</a:t>
                </a:r>
                <a:endParaRPr lang="ru-RU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926316" y="3384646"/>
                <a:ext cx="28405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х</a:t>
                </a:r>
                <a:endParaRPr lang="ru-RU" dirty="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640537" y="3370996"/>
              <a:ext cx="45719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214665" y="1897037"/>
            <a:ext cx="2019299" cy="2151157"/>
            <a:chOff x="191069" y="1779398"/>
            <a:chExt cx="2019299" cy="2151157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191069" y="1779398"/>
              <a:ext cx="2019299" cy="2151157"/>
              <a:chOff x="191069" y="1779398"/>
              <a:chExt cx="2019299" cy="2151157"/>
            </a:xfrm>
          </p:grpSpPr>
          <p:grpSp>
            <p:nvGrpSpPr>
              <p:cNvPr id="37" name="Группа 36"/>
              <p:cNvGrpSpPr/>
              <p:nvPr/>
            </p:nvGrpSpPr>
            <p:grpSpPr>
              <a:xfrm>
                <a:off x="191069" y="1937982"/>
                <a:ext cx="1965277" cy="1992573"/>
                <a:chOff x="191069" y="1937982"/>
                <a:chExt cx="1965277" cy="1992573"/>
              </a:xfrm>
            </p:grpSpPr>
            <p:cxnSp>
              <p:nvCxnSpPr>
                <p:cNvPr id="40" name="Прямая со стрелкой 39"/>
                <p:cNvCxnSpPr/>
                <p:nvPr/>
              </p:nvCxnSpPr>
              <p:spPr>
                <a:xfrm flipV="1">
                  <a:off x="838200" y="1937982"/>
                  <a:ext cx="0" cy="1992573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 стрелкой 40"/>
                <p:cNvCxnSpPr/>
                <p:nvPr/>
              </p:nvCxnSpPr>
              <p:spPr>
                <a:xfrm>
                  <a:off x="191069" y="3370997"/>
                  <a:ext cx="1965277" cy="1364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TextBox 37"/>
              <p:cNvSpPr txBox="1"/>
              <p:nvPr/>
            </p:nvSpPr>
            <p:spPr>
              <a:xfrm>
                <a:off x="580030" y="1779398"/>
                <a:ext cx="300251" cy="36849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у</a:t>
                </a:r>
                <a:endParaRPr lang="ru-RU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926316" y="3384646"/>
                <a:ext cx="28405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х</a:t>
                </a:r>
                <a:endParaRPr lang="ru-RU" dirty="0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640537" y="3370996"/>
              <a:ext cx="45719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799920" y="1858689"/>
            <a:ext cx="2019299" cy="2151157"/>
            <a:chOff x="191069" y="1779398"/>
            <a:chExt cx="2019299" cy="2151157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191069" y="1779398"/>
              <a:ext cx="2019299" cy="2151157"/>
              <a:chOff x="191069" y="1779398"/>
              <a:chExt cx="2019299" cy="2151157"/>
            </a:xfrm>
          </p:grpSpPr>
          <p:grpSp>
            <p:nvGrpSpPr>
              <p:cNvPr id="45" name="Группа 44"/>
              <p:cNvGrpSpPr/>
              <p:nvPr/>
            </p:nvGrpSpPr>
            <p:grpSpPr>
              <a:xfrm>
                <a:off x="191069" y="1937982"/>
                <a:ext cx="1965277" cy="1992573"/>
                <a:chOff x="191069" y="1937982"/>
                <a:chExt cx="1965277" cy="1992573"/>
              </a:xfrm>
            </p:grpSpPr>
            <p:cxnSp>
              <p:nvCxnSpPr>
                <p:cNvPr id="48" name="Прямая со стрелкой 47"/>
                <p:cNvCxnSpPr/>
                <p:nvPr/>
              </p:nvCxnSpPr>
              <p:spPr>
                <a:xfrm flipV="1">
                  <a:off x="838200" y="1937982"/>
                  <a:ext cx="0" cy="1992573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 стрелкой 48"/>
                <p:cNvCxnSpPr/>
                <p:nvPr/>
              </p:nvCxnSpPr>
              <p:spPr>
                <a:xfrm>
                  <a:off x="191069" y="3370997"/>
                  <a:ext cx="1965277" cy="1364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45"/>
              <p:cNvSpPr txBox="1"/>
              <p:nvPr/>
            </p:nvSpPr>
            <p:spPr>
              <a:xfrm>
                <a:off x="580030" y="1779398"/>
                <a:ext cx="300251" cy="36849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у</a:t>
                </a:r>
                <a:endParaRPr lang="ru-RU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926316" y="3384646"/>
                <a:ext cx="28405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х</a:t>
                </a:r>
                <a:endParaRPr lang="ru-RU" dirty="0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640537" y="3370996"/>
              <a:ext cx="45719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453414" y="1817746"/>
            <a:ext cx="2019299" cy="2151157"/>
            <a:chOff x="191069" y="1779398"/>
            <a:chExt cx="2019299" cy="2151157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191069" y="1779398"/>
              <a:ext cx="2019299" cy="2151157"/>
              <a:chOff x="191069" y="1779398"/>
              <a:chExt cx="2019299" cy="2151157"/>
            </a:xfrm>
          </p:grpSpPr>
          <p:grpSp>
            <p:nvGrpSpPr>
              <p:cNvPr id="53" name="Группа 52"/>
              <p:cNvGrpSpPr/>
              <p:nvPr/>
            </p:nvGrpSpPr>
            <p:grpSpPr>
              <a:xfrm>
                <a:off x="191069" y="1937982"/>
                <a:ext cx="1965277" cy="1992573"/>
                <a:chOff x="191069" y="1937982"/>
                <a:chExt cx="1965277" cy="1992573"/>
              </a:xfrm>
            </p:grpSpPr>
            <p:cxnSp>
              <p:nvCxnSpPr>
                <p:cNvPr id="56" name="Прямая со стрелкой 55"/>
                <p:cNvCxnSpPr/>
                <p:nvPr/>
              </p:nvCxnSpPr>
              <p:spPr>
                <a:xfrm flipV="1">
                  <a:off x="838200" y="1937982"/>
                  <a:ext cx="0" cy="1992573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 стрелкой 56"/>
                <p:cNvCxnSpPr/>
                <p:nvPr/>
              </p:nvCxnSpPr>
              <p:spPr>
                <a:xfrm>
                  <a:off x="191069" y="3370997"/>
                  <a:ext cx="1965277" cy="1364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TextBox 53"/>
              <p:cNvSpPr txBox="1"/>
              <p:nvPr/>
            </p:nvSpPr>
            <p:spPr>
              <a:xfrm>
                <a:off x="580030" y="1779398"/>
                <a:ext cx="300251" cy="36849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у</a:t>
                </a:r>
                <a:endParaRPr lang="ru-RU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926316" y="3384646"/>
                <a:ext cx="28405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х</a:t>
                </a:r>
                <a:endParaRPr lang="ru-RU" dirty="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640537" y="3370996"/>
              <a:ext cx="45719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</p:grpSp>
      <p:cxnSp>
        <p:nvCxnSpPr>
          <p:cNvPr id="59" name="Прямая соединительная линия 58"/>
          <p:cNvCxnSpPr/>
          <p:nvPr/>
        </p:nvCxnSpPr>
        <p:spPr>
          <a:xfrm flipV="1">
            <a:off x="365079" y="2415655"/>
            <a:ext cx="1703263" cy="13058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424382" y="2147888"/>
            <a:ext cx="627797" cy="19348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2565779" y="2042934"/>
            <a:ext cx="1078173" cy="17766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4907963" y="2934268"/>
            <a:ext cx="1821036" cy="9582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9575389" y="2415655"/>
            <a:ext cx="1735247" cy="16325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708231" y="4937933"/>
            <a:ext cx="21210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/>
              <a:t>(2)</a:t>
            </a:r>
          </a:p>
          <a:p>
            <a:pPr algn="ctr"/>
            <a:r>
              <a:rPr lang="ru-RU" sz="3200" i="1" dirty="0" smtClean="0"/>
              <a:t>у=</a:t>
            </a:r>
            <a:r>
              <a:rPr lang="ru-RU" sz="3200" i="1" dirty="0" err="1" smtClean="0"/>
              <a:t>кх+в</a:t>
            </a:r>
            <a:r>
              <a:rPr lang="ru-RU" sz="3200" i="1" dirty="0" smtClean="0"/>
              <a:t>, где</a:t>
            </a:r>
          </a:p>
          <a:p>
            <a:pPr algn="ctr"/>
            <a:r>
              <a:rPr lang="ru-RU" sz="3200" i="1" dirty="0" smtClean="0"/>
              <a:t>к</a:t>
            </a:r>
            <a:r>
              <a:rPr lang="en-US" sz="3200" i="1" dirty="0" smtClean="0"/>
              <a:t>&gt;0</a:t>
            </a:r>
            <a:r>
              <a:rPr lang="ru-RU" sz="3200" i="1" dirty="0" smtClean="0"/>
              <a:t>, в</a:t>
            </a:r>
            <a:r>
              <a:rPr lang="en-US" sz="3200" i="1" dirty="0" smtClean="0"/>
              <a:t>&lt;</a:t>
            </a:r>
            <a:r>
              <a:rPr lang="ru-RU" sz="3200" i="1" dirty="0" smtClean="0"/>
              <a:t>0</a:t>
            </a:r>
            <a:endParaRPr lang="ru-RU" sz="3200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7263219" y="4942905"/>
            <a:ext cx="21210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/>
              <a:t>(4)</a:t>
            </a:r>
          </a:p>
          <a:p>
            <a:pPr algn="ctr"/>
            <a:r>
              <a:rPr lang="ru-RU" sz="3200" i="1" dirty="0" smtClean="0"/>
              <a:t>у=</a:t>
            </a:r>
            <a:r>
              <a:rPr lang="ru-RU" sz="3200" i="1" dirty="0" err="1" smtClean="0"/>
              <a:t>кх+в</a:t>
            </a:r>
            <a:r>
              <a:rPr lang="ru-RU" sz="3200" i="1" dirty="0" smtClean="0"/>
              <a:t>, где</a:t>
            </a:r>
          </a:p>
          <a:p>
            <a:pPr algn="ctr"/>
            <a:r>
              <a:rPr lang="ru-RU" sz="3200" i="1" dirty="0" smtClean="0"/>
              <a:t>к</a:t>
            </a:r>
            <a:r>
              <a:rPr lang="en-US" sz="3200" i="1" dirty="0" smtClean="0"/>
              <a:t>&lt;0</a:t>
            </a:r>
            <a:r>
              <a:rPr lang="ru-RU" sz="3200" i="1" dirty="0" smtClean="0"/>
              <a:t>, в</a:t>
            </a:r>
            <a:r>
              <a:rPr lang="en-US" sz="3200" i="1" dirty="0" smtClean="0"/>
              <a:t>&gt;</a:t>
            </a:r>
            <a:r>
              <a:rPr lang="ru-RU" sz="3200" i="1" dirty="0" smtClean="0"/>
              <a:t>0</a:t>
            </a:r>
            <a:endParaRPr lang="ru-RU" sz="3200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433938" y="4934376"/>
            <a:ext cx="21210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/>
              <a:t>(</a:t>
            </a:r>
            <a:r>
              <a:rPr lang="ru-RU" sz="3200" i="1" dirty="0" smtClean="0"/>
              <a:t>1)</a:t>
            </a:r>
          </a:p>
          <a:p>
            <a:pPr algn="ctr"/>
            <a:r>
              <a:rPr lang="ru-RU" sz="3200" i="1" dirty="0" smtClean="0"/>
              <a:t>у=</a:t>
            </a:r>
            <a:r>
              <a:rPr lang="ru-RU" sz="3200" i="1" dirty="0" err="1" smtClean="0"/>
              <a:t>кх+в</a:t>
            </a:r>
            <a:r>
              <a:rPr lang="ru-RU" sz="3200" i="1" dirty="0" smtClean="0"/>
              <a:t>, где</a:t>
            </a:r>
          </a:p>
          <a:p>
            <a:pPr algn="ctr"/>
            <a:r>
              <a:rPr lang="ru-RU" sz="3200" i="1" dirty="0"/>
              <a:t>к</a:t>
            </a:r>
            <a:r>
              <a:rPr lang="en-US" sz="3200" i="1" dirty="0" smtClean="0"/>
              <a:t>&gt;0</a:t>
            </a:r>
            <a:r>
              <a:rPr lang="ru-RU" sz="3200" i="1" dirty="0" smtClean="0"/>
              <a:t>, в</a:t>
            </a:r>
            <a:r>
              <a:rPr lang="en-US" sz="3200" i="1" dirty="0"/>
              <a:t>&gt;</a:t>
            </a:r>
            <a:r>
              <a:rPr lang="ru-RU" sz="3200" i="1" dirty="0" smtClean="0"/>
              <a:t>0</a:t>
            </a:r>
            <a:endParaRPr lang="ru-RU" sz="3200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5042789" y="4934376"/>
            <a:ext cx="21210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/>
              <a:t>(3)</a:t>
            </a:r>
          </a:p>
          <a:p>
            <a:pPr algn="ctr"/>
            <a:r>
              <a:rPr lang="ru-RU" sz="3200" i="1" dirty="0" smtClean="0"/>
              <a:t>у=</a:t>
            </a:r>
            <a:r>
              <a:rPr lang="ru-RU" sz="3200" i="1" dirty="0" err="1" smtClean="0"/>
              <a:t>кх+в</a:t>
            </a:r>
            <a:r>
              <a:rPr lang="ru-RU" sz="3200" i="1" dirty="0" smtClean="0"/>
              <a:t>, где</a:t>
            </a:r>
          </a:p>
          <a:p>
            <a:pPr algn="ctr"/>
            <a:r>
              <a:rPr lang="ru-RU" sz="3200" i="1" dirty="0" smtClean="0"/>
              <a:t>к</a:t>
            </a:r>
            <a:r>
              <a:rPr lang="en-US" sz="3200" i="1" dirty="0" smtClean="0"/>
              <a:t>&gt;0</a:t>
            </a:r>
            <a:r>
              <a:rPr lang="ru-RU" sz="3200" i="1" dirty="0" smtClean="0"/>
              <a:t>, в=0</a:t>
            </a:r>
            <a:endParaRPr lang="ru-RU" sz="3200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9651640" y="4934376"/>
            <a:ext cx="21210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/>
              <a:t>(5)</a:t>
            </a:r>
          </a:p>
          <a:p>
            <a:pPr algn="ctr"/>
            <a:r>
              <a:rPr lang="ru-RU" sz="3200" i="1" dirty="0" smtClean="0"/>
              <a:t>у=</a:t>
            </a:r>
            <a:r>
              <a:rPr lang="ru-RU" sz="3200" i="1" dirty="0" err="1" smtClean="0"/>
              <a:t>кх+в</a:t>
            </a:r>
            <a:r>
              <a:rPr lang="ru-RU" sz="3200" i="1" dirty="0" smtClean="0"/>
              <a:t>, где</a:t>
            </a:r>
          </a:p>
          <a:p>
            <a:pPr algn="ctr"/>
            <a:r>
              <a:rPr lang="ru-RU" sz="3200" i="1" dirty="0" smtClean="0"/>
              <a:t>к</a:t>
            </a:r>
            <a:r>
              <a:rPr lang="en-US" sz="3200" i="1" dirty="0"/>
              <a:t>&lt;</a:t>
            </a:r>
            <a:r>
              <a:rPr lang="en-US" sz="3200" i="1" dirty="0" smtClean="0"/>
              <a:t>0</a:t>
            </a:r>
            <a:r>
              <a:rPr lang="ru-RU" sz="3200" i="1" dirty="0" smtClean="0"/>
              <a:t>, в</a:t>
            </a:r>
            <a:r>
              <a:rPr lang="en-US" sz="3200" i="1" dirty="0" smtClean="0"/>
              <a:t>=</a:t>
            </a:r>
            <a:r>
              <a:rPr lang="ru-RU" sz="3200" i="1" dirty="0" smtClean="0"/>
              <a:t>0</a:t>
            </a:r>
            <a:endParaRPr lang="ru-RU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065867" y="133965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10715771" y="133532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8197303" y="133532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5764837" y="134022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643952" y="133965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815921" y="3930555"/>
            <a:ext cx="1026454" cy="10038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188661" y="4009847"/>
            <a:ext cx="1060727" cy="10386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1406025" y="3871617"/>
            <a:ext cx="4358812" cy="10712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8731876" y="4082735"/>
            <a:ext cx="1094704" cy="9657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8537461" y="3968903"/>
            <a:ext cx="1842911" cy="10796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63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Работа по учебнику</a:t>
            </a:r>
            <a:endParaRPr lang="ru-RU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№ </a:t>
            </a:r>
            <a:r>
              <a:rPr lang="ru-RU" sz="5400" dirty="0"/>
              <a:t>314, </a:t>
            </a:r>
            <a:endParaRPr lang="ru-RU" sz="5400" dirty="0" smtClean="0"/>
          </a:p>
          <a:p>
            <a:pPr marL="0" indent="901700">
              <a:buNone/>
            </a:pPr>
            <a:r>
              <a:rPr lang="ru-RU" sz="5400" dirty="0" smtClean="0"/>
              <a:t>316</a:t>
            </a:r>
            <a:r>
              <a:rPr lang="ru-RU" sz="5400" dirty="0"/>
              <a:t>, </a:t>
            </a:r>
            <a:endParaRPr lang="ru-RU" sz="5400" dirty="0" smtClean="0"/>
          </a:p>
          <a:p>
            <a:pPr marL="0" indent="901700">
              <a:buNone/>
            </a:pPr>
            <a:r>
              <a:rPr lang="ru-RU" sz="5400" dirty="0" smtClean="0"/>
              <a:t>317</a:t>
            </a:r>
            <a:r>
              <a:rPr lang="ru-RU" sz="5400" dirty="0"/>
              <a:t>, </a:t>
            </a:r>
            <a:endParaRPr lang="ru-RU" sz="5400" dirty="0" smtClean="0"/>
          </a:p>
          <a:p>
            <a:pPr marL="0" indent="901700">
              <a:buNone/>
            </a:pPr>
            <a:r>
              <a:rPr lang="ru-RU" sz="5400" dirty="0" smtClean="0"/>
              <a:t>319(а</a:t>
            </a:r>
            <a:r>
              <a:rPr lang="ru-RU" sz="5400" dirty="0"/>
              <a:t>, в, д), </a:t>
            </a:r>
            <a:endParaRPr lang="ru-RU" sz="5400" dirty="0" smtClean="0"/>
          </a:p>
          <a:p>
            <a:pPr marL="0" indent="901700">
              <a:buNone/>
            </a:pPr>
            <a:r>
              <a:rPr lang="ru-RU" sz="5400" dirty="0" smtClean="0"/>
              <a:t>322</a:t>
            </a:r>
            <a:endParaRPr lang="ru-RU" sz="5400" dirty="0"/>
          </a:p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41885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Домашнее задание</a:t>
            </a:r>
            <a:endParaRPr lang="ru-RU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Повторить записи в тетради. </a:t>
            </a:r>
            <a:endParaRPr lang="ru-RU" sz="4400" dirty="0" smtClean="0"/>
          </a:p>
          <a:p>
            <a:pPr marL="0" indent="0">
              <a:buNone/>
            </a:pPr>
            <a:r>
              <a:rPr lang="ru-RU" sz="4400" dirty="0" smtClean="0"/>
              <a:t>По </a:t>
            </a:r>
            <a:r>
              <a:rPr lang="ru-RU" sz="4400" dirty="0"/>
              <a:t>учебнику: пункт 16с. 70 – 74 читать, </a:t>
            </a:r>
            <a:endParaRPr lang="ru-RU" sz="4400" dirty="0" smtClean="0"/>
          </a:p>
          <a:p>
            <a:pPr marL="0" indent="3227388">
              <a:buNone/>
            </a:pPr>
            <a:r>
              <a:rPr lang="ru-RU" sz="4400" dirty="0" smtClean="0"/>
              <a:t>№ </a:t>
            </a:r>
            <a:r>
              <a:rPr lang="ru-RU" sz="4400" dirty="0"/>
              <a:t>319(закончить), 328. 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3287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790906"/>
            <a:ext cx="10515600" cy="1325563"/>
          </a:xfrm>
        </p:spPr>
        <p:txBody>
          <a:bodyPr>
            <a:noAutofit/>
          </a:bodyPr>
          <a:lstStyle/>
          <a:p>
            <a:r>
              <a:rPr lang="ru-RU" sz="9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Спасибо за урок!</a:t>
            </a:r>
            <a:endParaRPr lang="ru-RU" sz="9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52" y="192110"/>
            <a:ext cx="4107287" cy="483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5" y="474260"/>
            <a:ext cx="8454000" cy="59924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0"/>
          <a:stretch/>
        </p:blipFill>
        <p:spPr>
          <a:xfrm>
            <a:off x="7301552" y="62483"/>
            <a:ext cx="4052248" cy="2428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518616" y="2770495"/>
            <a:ext cx="4858602" cy="227917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377218" y="3101548"/>
            <a:ext cx="2337642" cy="194812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0"/>
          <a:stretch/>
        </p:blipFill>
        <p:spPr>
          <a:xfrm>
            <a:off x="3117584" y="2491397"/>
            <a:ext cx="682862" cy="409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2340082" y="2695924"/>
            <a:ext cx="1030915" cy="887369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3276065" y="2688149"/>
            <a:ext cx="3098101" cy="1486007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" name="Группа 1023"/>
          <p:cNvGrpSpPr/>
          <p:nvPr/>
        </p:nvGrpSpPr>
        <p:grpSpPr>
          <a:xfrm>
            <a:off x="7119032" y="4736115"/>
            <a:ext cx="4291721" cy="2044184"/>
            <a:chOff x="1072515" y="4319397"/>
            <a:chExt cx="4291721" cy="2044184"/>
          </a:xfrm>
        </p:grpSpPr>
        <p:pic>
          <p:nvPicPr>
            <p:cNvPr id="1028" name="Picture 4" descr="http://vsr.mil.by/wp-content/uploads/2012/03/55_6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62" t="23295" r="6896" b="7992"/>
            <a:stretch/>
          </p:blipFill>
          <p:spPr bwMode="auto">
            <a:xfrm flipH="1">
              <a:off x="1072515" y="4319397"/>
              <a:ext cx="4291721" cy="20441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96" t="68402" r="22703"/>
            <a:stretch/>
          </p:blipFill>
          <p:spPr>
            <a:xfrm flipH="1">
              <a:off x="1108413" y="5733038"/>
              <a:ext cx="1951631" cy="6305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1027" name="Прямая соединительная линия 1026"/>
          <p:cNvCxnSpPr/>
          <p:nvPr/>
        </p:nvCxnSpPr>
        <p:spPr>
          <a:xfrm flipV="1">
            <a:off x="3357349" y="191069"/>
            <a:ext cx="4039738" cy="25049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1" name="Прямая соединительная линия 1030"/>
          <p:cNvCxnSpPr/>
          <p:nvPr/>
        </p:nvCxnSpPr>
        <p:spPr>
          <a:xfrm flipV="1">
            <a:off x="3643952" y="2382492"/>
            <a:ext cx="7574508" cy="3880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2" name="TextBox 1031"/>
          <p:cNvSpPr txBox="1"/>
          <p:nvPr/>
        </p:nvSpPr>
        <p:spPr>
          <a:xfrm rot="18842198">
            <a:off x="6330389" y="3975006"/>
            <a:ext cx="80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4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19015875">
            <a:off x="1927822" y="3473073"/>
            <a:ext cx="80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10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0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40" y="0"/>
            <a:ext cx="10756231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40" y="5317686"/>
            <a:ext cx="255551" cy="9109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773" y="4930443"/>
            <a:ext cx="255551" cy="9109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99" y="4662595"/>
            <a:ext cx="233855" cy="8336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22" y="4362344"/>
            <a:ext cx="189761" cy="6764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30" y="2090010"/>
            <a:ext cx="181400" cy="6466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53" y="3980207"/>
            <a:ext cx="208781" cy="7442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122" y="2795888"/>
            <a:ext cx="233442" cy="8321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829" y="1825683"/>
            <a:ext cx="151229" cy="53908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4462" y="1919736"/>
            <a:ext cx="224236" cy="6863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8" y="2364772"/>
            <a:ext cx="195473" cy="6968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32" y="2551289"/>
            <a:ext cx="201475" cy="71820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41" y="3061575"/>
            <a:ext cx="206146" cy="73485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70" y="3373571"/>
            <a:ext cx="217309" cy="774643"/>
          </a:xfrm>
          <a:prstGeom prst="rect">
            <a:avLst/>
          </a:prstGeom>
        </p:spPr>
      </p:pic>
      <p:cxnSp>
        <p:nvCxnSpPr>
          <p:cNvPr id="21" name="Прямая со стрелкой 20"/>
          <p:cNvCxnSpPr/>
          <p:nvPr/>
        </p:nvCxnSpPr>
        <p:spPr>
          <a:xfrm flipH="1">
            <a:off x="1444940" y="2205998"/>
            <a:ext cx="7447951" cy="412162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176" y="3672646"/>
            <a:ext cx="217309" cy="774643"/>
          </a:xfrm>
          <a:prstGeom prst="rect">
            <a:avLst/>
          </a:prstGeom>
        </p:spPr>
      </p:pic>
      <p:cxnSp>
        <p:nvCxnSpPr>
          <p:cNvPr id="26" name="Прямая со стрелкой 25"/>
          <p:cNvCxnSpPr/>
          <p:nvPr/>
        </p:nvCxnSpPr>
        <p:spPr>
          <a:xfrm>
            <a:off x="8892891" y="2205998"/>
            <a:ext cx="2950219" cy="142204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6" t="28467" r="66191" b="64966"/>
          <a:stretch/>
        </p:blipFill>
        <p:spPr>
          <a:xfrm>
            <a:off x="3573986" y="6045958"/>
            <a:ext cx="539651" cy="574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9" name="Прямая со стрелкой 28"/>
          <p:cNvCxnSpPr/>
          <p:nvPr/>
        </p:nvCxnSpPr>
        <p:spPr>
          <a:xfrm>
            <a:off x="2386853" y="5789024"/>
            <a:ext cx="1398401" cy="704391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3843583" y="2903906"/>
            <a:ext cx="6395985" cy="3581386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51" name="TextBox 2050"/>
          <p:cNvSpPr txBox="1"/>
          <p:nvPr/>
        </p:nvSpPr>
        <p:spPr>
          <a:xfrm>
            <a:off x="2089260" y="4539426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  <p:pic>
        <p:nvPicPr>
          <p:cNvPr id="2052" name="Picture 4" descr="http://olympus.ourlife.ru/gallery/data/media/12/P7120281_s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" r="33525"/>
          <a:stretch/>
        </p:blipFill>
        <p:spPr bwMode="auto">
          <a:xfrm>
            <a:off x="9308766" y="3792718"/>
            <a:ext cx="2470245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4" name="Прямая соединительная линия 2053"/>
          <p:cNvCxnSpPr/>
          <p:nvPr/>
        </p:nvCxnSpPr>
        <p:spPr>
          <a:xfrm flipV="1">
            <a:off x="3915223" y="3925856"/>
            <a:ext cx="5467236" cy="22248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6" name="Прямая соединительная линия 2055"/>
          <p:cNvCxnSpPr/>
          <p:nvPr/>
        </p:nvCxnSpPr>
        <p:spPr>
          <a:xfrm>
            <a:off x="3991334" y="6492299"/>
            <a:ext cx="5424932" cy="19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61" name="Picture 8" descr="http://im6-tub-ru.yandex.net/i?id=85228080-53-72&amp;n=21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60"/>
          <a:stretch/>
        </p:blipFill>
        <p:spPr bwMode="auto">
          <a:xfrm>
            <a:off x="8521468" y="1702223"/>
            <a:ext cx="921108" cy="562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TextBox 2061"/>
          <p:cNvSpPr txBox="1"/>
          <p:nvPr/>
        </p:nvSpPr>
        <p:spPr>
          <a:xfrm rot="1613562">
            <a:off x="9270417" y="2240623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 верста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Кардиограф</a:t>
            </a:r>
            <a:endParaRPr lang="ru-RU" sz="8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48" y="1690688"/>
            <a:ext cx="5542917" cy="4688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750" y="2161236"/>
            <a:ext cx="6007048" cy="364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7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Термограф </a:t>
            </a:r>
            <a:endParaRPr lang="ru-RU" sz="8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39" b="2226"/>
          <a:stretch/>
        </p:blipFill>
        <p:spPr>
          <a:xfrm>
            <a:off x="5973784" y="4829577"/>
            <a:ext cx="5962650" cy="1815921"/>
          </a:xfrm>
          <a:prstGeom prst="rect">
            <a:avLst/>
          </a:prstGeom>
        </p:spPr>
      </p:pic>
      <p:pic>
        <p:nvPicPr>
          <p:cNvPr id="1030" name="Picture 6" descr="http://www.wettertechnik.at/images/product_images/info_images/761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7" y="2047156"/>
            <a:ext cx="5533823" cy="449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nti.ru/dbtexts/ipks/old/analmat/1/petrenko2/foto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082" y="1690688"/>
            <a:ext cx="3600718" cy="292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0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Барограф </a:t>
            </a:r>
            <a:endParaRPr lang="ru-RU" sz="8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58" y="1819477"/>
            <a:ext cx="6767087" cy="43623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28" y="2295635"/>
            <a:ext cx="4998053" cy="298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4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Сейсмограф </a:t>
            </a:r>
            <a:endParaRPr lang="ru-RU" sz="8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8" y="2102812"/>
            <a:ext cx="4096708" cy="3087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9" b="9018"/>
          <a:stretch/>
        </p:blipFill>
        <p:spPr>
          <a:xfrm>
            <a:off x="4845870" y="1690688"/>
            <a:ext cx="7140775" cy="43108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6" y="1851673"/>
            <a:ext cx="5339858" cy="398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0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02176" y="1122363"/>
            <a:ext cx="6365823" cy="3164824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Давайте вспомним</a:t>
            </a:r>
            <a:endParaRPr lang="ru-RU" sz="96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26" name="Picture 2" descr="http://www.edu54.ru/sites/default/files/images/2010/12/7f9a9e67738bcd540e02263943c3610ea5fd1f1b.previe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65" y="3467705"/>
            <a:ext cx="4131612" cy="312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chool85.klasna.com/uploads/editor/4108/345981/news_/images/77m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019" y="4182809"/>
            <a:ext cx="2773856" cy="251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54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722</Words>
  <Application>Microsoft Office PowerPoint</Application>
  <PresentationFormat>Широкоэкранный</PresentationFormat>
  <Paragraphs>243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Monotype Corsiva</vt:lpstr>
      <vt:lpstr>Times New Roman</vt:lpstr>
      <vt:lpstr>Тема Office</vt:lpstr>
      <vt:lpstr>Линейная функция и ее график</vt:lpstr>
      <vt:lpstr>Презентация PowerPoint</vt:lpstr>
      <vt:lpstr>Презентация PowerPoint</vt:lpstr>
      <vt:lpstr>Презентация PowerPoint</vt:lpstr>
      <vt:lpstr>Кардиограф</vt:lpstr>
      <vt:lpstr>Термограф </vt:lpstr>
      <vt:lpstr>Барограф </vt:lpstr>
      <vt:lpstr>Сейсмограф </vt:lpstr>
      <vt:lpstr>Давайте вспомним</vt:lpstr>
      <vt:lpstr>Что называют функцией?</vt:lpstr>
      <vt:lpstr>Какие из приведенных рисунков, не являются графиками функций?</vt:lpstr>
      <vt:lpstr>Укажите аргумент и функцию</vt:lpstr>
      <vt:lpstr>Назовите область определения функций</vt:lpstr>
      <vt:lpstr>Какая функция носит название прямой пропорциональности?</vt:lpstr>
      <vt:lpstr>s  = 50t + 20, где t ≽ 0</vt:lpstr>
      <vt:lpstr>у = 5х + 80, где х &gt; 0</vt:lpstr>
      <vt:lpstr>Определение: </vt:lpstr>
      <vt:lpstr>Определить, являются ли линейными функции и назвать числа к и в. </vt:lpstr>
      <vt:lpstr>График линейной функции у=ах+в в зависимости от числа в</vt:lpstr>
      <vt:lpstr>По графику линейной функции у=ах+в определите число в</vt:lpstr>
      <vt:lpstr>Число к называют угловым коэффициентом прямой – графика функции у=кх+в.</vt:lpstr>
      <vt:lpstr>Сопоставьте данные графики и функции</vt:lpstr>
      <vt:lpstr>Работа по учебнику</vt:lpstr>
      <vt:lpstr>Домашнее задание</vt:lpstr>
      <vt:lpstr>Спасибо за урок!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60</cp:revision>
  <dcterms:created xsi:type="dcterms:W3CDTF">2013-10-01T14:25:24Z</dcterms:created>
  <dcterms:modified xsi:type="dcterms:W3CDTF">2013-10-27T10:23:53Z</dcterms:modified>
</cp:coreProperties>
</file>