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2" r:id="rId4"/>
    <p:sldId id="263" r:id="rId5"/>
    <p:sldId id="264" r:id="rId6"/>
    <p:sldId id="265" r:id="rId7"/>
    <p:sldId id="266" r:id="rId8"/>
    <p:sldId id="268" r:id="rId9"/>
    <p:sldId id="270" r:id="rId10"/>
    <p:sldId id="272" r:id="rId11"/>
    <p:sldId id="275" r:id="rId12"/>
    <p:sldId id="277" r:id="rId13"/>
    <p:sldId id="280" r:id="rId14"/>
    <p:sldId id="27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 анкетирования родителей 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нужные проекты </c:v>
                </c:pt>
                <c:pt idx="1">
                  <c:v>знают своего ребенка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89</c:v>
                </c:pt>
                <c:pt idx="1">
                  <c:v>11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 анкетирования учащихся 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интересный </c:v>
                </c:pt>
                <c:pt idx="1">
                  <c:v>непонятный </c:v>
                </c:pt>
                <c:pt idx="2">
                  <c:v>трудный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76</c:v>
                </c:pt>
                <c:pt idx="1">
                  <c:v>4</c:v>
                </c:pt>
                <c:pt idx="2">
                  <c:v>19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1 класс, 3 место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1 полоугодие 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класс, 2 место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1 полоугодие 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 класс, 1 место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1 полоугодие 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 класс, 1 место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1 полоугодие 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</c:ser>
        <c:shape val="cone"/>
        <c:axId val="84370944"/>
        <c:axId val="85257600"/>
        <c:axId val="74556288"/>
      </c:bar3DChart>
      <c:catAx>
        <c:axId val="84370944"/>
        <c:scaling>
          <c:orientation val="minMax"/>
        </c:scaling>
        <c:axPos val="b"/>
        <c:tickLblPos val="nextTo"/>
        <c:crossAx val="85257600"/>
        <c:crosses val="autoZero"/>
        <c:auto val="1"/>
        <c:lblAlgn val="ctr"/>
        <c:lblOffset val="100"/>
      </c:catAx>
      <c:valAx>
        <c:axId val="85257600"/>
        <c:scaling>
          <c:orientation val="minMax"/>
        </c:scaling>
        <c:axPos val="l"/>
        <c:majorGridlines/>
        <c:numFmt formatCode="General" sourceLinked="1"/>
        <c:tickLblPos val="nextTo"/>
        <c:crossAx val="84370944"/>
        <c:crosses val="autoZero"/>
        <c:crossBetween val="between"/>
      </c:valAx>
      <c:serAx>
        <c:axId val="74556288"/>
        <c:scaling>
          <c:orientation val="minMax"/>
        </c:scaling>
        <c:axPos val="b"/>
        <c:tickLblPos val="nextTo"/>
        <c:crossAx val="85257600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C:\Разные фото\егф 5-1\_MG_0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124744"/>
            <a:ext cx="2358008" cy="316835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051720" y="260648"/>
            <a:ext cx="514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Школьный конкурс «Молодой специалист – 2016»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1124744"/>
            <a:ext cx="32403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Баажай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Чайна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Айдыновна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МБОУ СОШ с.Кызыл-Арыг 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Тандинского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кожууна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Образование – высшее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Пед.стаж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без стажа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4869160"/>
            <a:ext cx="8845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Тема: «Проектная деятельность в начальной школе»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s://im3-tub-ru.yandex.net/i?id=9c4cd5342d0c1627431b529e9189b158&amp;n=33&amp;h=190&amp;w=15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8575" y="0"/>
            <a:ext cx="1495425" cy="1809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5441" y="764704"/>
            <a:ext cx="82230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аспект личного вклада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педагога в развитие образования</a:t>
            </a:r>
          </a:p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Структура деятельности учителя и ученика при использовании метода проектов: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1720" y="260648"/>
            <a:ext cx="514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Школьный конкурс «Молодой специалист – 2016»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2420888"/>
          <a:ext cx="7992888" cy="4305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/>
                <a:gridCol w="399644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50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Ученик </a:t>
                      </a:r>
                      <a:endParaRPr lang="ru-RU" sz="18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50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Учитель </a:t>
                      </a:r>
                      <a:endParaRPr lang="ru-RU" sz="18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50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Определяет цель деятельности</a:t>
                      </a:r>
                      <a:r>
                        <a:rPr lang="ru-RU" sz="18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50" dirty="0" smtClean="0">
                          <a:latin typeface="Times New Roman" pitchFamily="18" charset="0"/>
                          <a:cs typeface="Times New Roman" pitchFamily="18" charset="0"/>
                        </a:rPr>
                        <a:t>Помогает</a:t>
                      </a:r>
                      <a:r>
                        <a:rPr lang="ru-RU" sz="18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определить цель деятельности</a:t>
                      </a:r>
                      <a:endParaRPr lang="ru-RU" sz="18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50" dirty="0" smtClean="0">
                          <a:latin typeface="Times New Roman" pitchFamily="18" charset="0"/>
                          <a:cs typeface="Times New Roman" pitchFamily="18" charset="0"/>
                        </a:rPr>
                        <a:t>Открывает новые знания</a:t>
                      </a:r>
                      <a:endParaRPr lang="ru-RU" sz="18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50" dirty="0" smtClean="0">
                          <a:latin typeface="Times New Roman" pitchFamily="18" charset="0"/>
                          <a:cs typeface="Times New Roman" pitchFamily="18" charset="0"/>
                        </a:rPr>
                        <a:t>Рекомендует источники получения информации</a:t>
                      </a:r>
                      <a:endParaRPr lang="ru-RU" sz="18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50" dirty="0" smtClean="0">
                          <a:latin typeface="Times New Roman" pitchFamily="18" charset="0"/>
                          <a:cs typeface="Times New Roman" pitchFamily="18" charset="0"/>
                        </a:rPr>
                        <a:t>Экспериментирует </a:t>
                      </a:r>
                      <a:endParaRPr lang="ru-RU" sz="18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50" dirty="0" smtClean="0">
                          <a:latin typeface="Times New Roman" pitchFamily="18" charset="0"/>
                          <a:cs typeface="Times New Roman" pitchFamily="18" charset="0"/>
                        </a:rPr>
                        <a:t>Раскрывает возможные формы работы</a:t>
                      </a:r>
                      <a:endParaRPr lang="ru-RU" sz="18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50" dirty="0" smtClean="0">
                          <a:latin typeface="Times New Roman" pitchFamily="18" charset="0"/>
                          <a:cs typeface="Times New Roman" pitchFamily="18" charset="0"/>
                        </a:rPr>
                        <a:t>Выбирает пути решения</a:t>
                      </a:r>
                      <a:endParaRPr lang="ru-RU" sz="18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50" dirty="0" smtClean="0">
                          <a:latin typeface="Times New Roman" pitchFamily="18" charset="0"/>
                          <a:cs typeface="Times New Roman" pitchFamily="18" charset="0"/>
                        </a:rPr>
                        <a:t>Содействует</a:t>
                      </a:r>
                      <a:r>
                        <a:rPr lang="ru-RU" sz="18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прогнозированию результатов </a:t>
                      </a:r>
                      <a:endParaRPr lang="ru-RU" sz="18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50" dirty="0" smtClean="0">
                          <a:latin typeface="Times New Roman" pitchFamily="18" charset="0"/>
                          <a:cs typeface="Times New Roman" pitchFamily="18" charset="0"/>
                        </a:rPr>
                        <a:t>Активен</a:t>
                      </a:r>
                      <a:endParaRPr lang="ru-RU" sz="18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50" dirty="0" smtClean="0">
                          <a:latin typeface="Times New Roman" pitchFamily="18" charset="0"/>
                          <a:cs typeface="Times New Roman" pitchFamily="18" charset="0"/>
                        </a:rPr>
                        <a:t>Создает</a:t>
                      </a:r>
                      <a:r>
                        <a:rPr lang="ru-RU" sz="18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условия для активности школьника </a:t>
                      </a:r>
                      <a:endParaRPr lang="ru-RU" sz="18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50" dirty="0" smtClean="0">
                          <a:latin typeface="Times New Roman" pitchFamily="18" charset="0"/>
                          <a:cs typeface="Times New Roman" pitchFamily="18" charset="0"/>
                        </a:rPr>
                        <a:t>Несет ответственность</a:t>
                      </a:r>
                      <a:r>
                        <a:rPr lang="ru-RU" sz="18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 свою деятельность </a:t>
                      </a:r>
                      <a:endParaRPr lang="ru-RU" sz="18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50" dirty="0" smtClean="0">
                          <a:latin typeface="Times New Roman" pitchFamily="18" charset="0"/>
                          <a:cs typeface="Times New Roman" pitchFamily="18" charset="0"/>
                        </a:rPr>
                        <a:t>Помогает оценить полученный результат,</a:t>
                      </a:r>
                      <a:r>
                        <a:rPr lang="ru-RU" sz="18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выявить недостатки</a:t>
                      </a:r>
                      <a:endParaRPr lang="ru-RU" sz="18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https://im3-tub-ru.yandex.net/i?id=9c4cd5342d0c1627431b529e9189b158&amp;n=33&amp;h=190&amp;w=1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1"/>
            <a:ext cx="1187624" cy="1556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034733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Диапозон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личного вклада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педагога в развитие образования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1720" y="260648"/>
            <a:ext cx="514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Школьный конкурс «Молодой специалист – 2016»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2204864"/>
            <a:ext cx="743293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Внеурочная деятельность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Проекты: 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Экоша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«Покормите птиц зимой»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Учусь создавать проект «Школьный портфель»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s://im3-tub-ru.yandex.net/i?id=9c4cd5342d0c1627431b529e9189b158&amp;n=33&amp;h=190&amp;w=1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1"/>
            <a:ext cx="1331640" cy="1484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764704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Результативность профессиональной педагогической деятельности и достигнутые эффекты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1720" y="260648"/>
            <a:ext cx="514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Школьный конкурс «Молодой специалист – 2016»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187624" y="1700808"/>
          <a:ext cx="6432376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1259632" y="4005064"/>
          <a:ext cx="6096000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2" descr="https://im3-tub-ru.yandex.net/i?id=9c4cd5342d0c1627431b529e9189b158&amp;n=33&amp;h=190&amp;w=15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5048249"/>
            <a:ext cx="1331640" cy="1809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3" y="980728"/>
            <a:ext cx="8136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Результативность профессиональной педагогической деятельности и достигнутые эффекты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1720" y="260648"/>
            <a:ext cx="514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Школьный конкурс «Молодой специалист – 2016»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483768" y="2492896"/>
          <a:ext cx="633670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3" y="3587532"/>
            <a:ext cx="2952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Наличие победителей конкурсов среди 1-4 классов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s://im3-tub-ru.yandex.net/i?id=9c4cd5342d0c1627431b529e9189b158&amp;n=33&amp;h=190&amp;w=15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"/>
            <a:ext cx="1115616" cy="14847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829161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Источники: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1720" y="260648"/>
            <a:ext cx="514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Школьный конкурс «Молодой специалист – 2016»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539552" y="1340767"/>
            <a:ext cx="774035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1.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Чечель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И.Д.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Управление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исследовательской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деятельностью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педагога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и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учащегося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в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современной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школе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 – М.: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Сентябрь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1998. 144 с.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2. 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Девяткина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Г.В.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Проектирование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учебно-технологических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игр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 //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Школьные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технологии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 1998. №4. С. 121-126.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3. 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Грабарь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М.И.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Проблема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измерений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и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проверки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гипотез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мониторинге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результатов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обучения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 //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Стандарты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и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мониторинг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в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образовании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 2000. №3. С. 49-55.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Бухтиярова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И.Н.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Метод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проектов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и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индивидуальные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в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продуктивном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обучении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 //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Школьные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технологии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 2001. №2. С.108-115.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Монахова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Л.Ю.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Теоретические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аспекты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технологии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проектирования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индивидуальных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образовательных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программ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 //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Наука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и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школа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 2000. №1. С. 45-52.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Горбунова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Н.В.,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Кочкина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Л.В.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Методика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организации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над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проектом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 //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в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современной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школе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 2000. №4. С. 21-27.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https://im3-tub-ru.yandex.net/i?id=9c4cd5342d0c1627431b529e9189b158&amp;n=33&amp;h=190&amp;w=1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1"/>
            <a:ext cx="1043608" cy="1412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594535"/>
            <a:ext cx="87849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Методы исследования: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1.Изучение  литературы.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2.Педагогическое наблюдение процесса обучения.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3.Анализ результатов деятельности.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1720" y="260648"/>
            <a:ext cx="514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Школьный конкурс «Молодой специалист – 2016»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im3-tub-ru.yandex.net/i?id=9c4cd5342d0c1627431b529e9189b158&amp;n=33&amp;h=190&amp;w=1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8575" y="0"/>
            <a:ext cx="1495425" cy="1809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996" y="1186874"/>
            <a:ext cx="85274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Условия формирования личного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вклада в развитие образования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Научно-исследовательские условия: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зучение работ философов, психологов и педагогов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С.Т.Шацкий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И.А.Зимняя, В.В.Рубцов)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Методические условия: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зучение теоретических вопросов; разработка внеурочной деятельности с использованием проектной деятельности.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1720" y="260648"/>
            <a:ext cx="514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Школьный конкурс «Молодой специалист – 2016»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s://im3-tub-ru.yandex.net/i?id=9c4cd5342d0c1627431b529e9189b158&amp;n=33&amp;h=190&amp;w=1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8575" y="0"/>
            <a:ext cx="1495425" cy="1809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24744"/>
            <a:ext cx="871296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Актуальность личного вклада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развитие образования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Актуальность моей темы определяется потребностью современной школы в разработке педагогической технологии развития умений проектной деятельности у младших школьников. 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1720" y="260648"/>
            <a:ext cx="514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Школьный конкурс «Молодой специалист – 2016»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im3-tub-ru.yandex.net/i?id=9c4cd5342d0c1627431b529e9189b158&amp;n=33&amp;h=190&amp;w=1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8575" y="0"/>
            <a:ext cx="1495425" cy="1809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052736"/>
            <a:ext cx="8154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Теоретические обоснования личного вклада в развитие образования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059832" y="1628800"/>
            <a:ext cx="288032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Принципы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971600" y="3212976"/>
            <a:ext cx="288032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интегральность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436096" y="3140968"/>
            <a:ext cx="288032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непрерывность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 rot="19740469">
            <a:off x="2624888" y="2654230"/>
            <a:ext cx="978408" cy="2600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12690204">
            <a:off x="5577215" y="2582221"/>
            <a:ext cx="978408" cy="2600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051720" y="260648"/>
            <a:ext cx="514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Школьный конкурс «Молодой специалист – 2016»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4365104"/>
            <a:ext cx="78488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Плюсы: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творческого мышления, умения добывать информацию, самостоятельно отбирать и накапливать материал, т.е. приобретаются навыки самообразования и самоконтроля.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Минусы: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младший школьник не умеют работать с литературой, выделять главное и делать обобщения.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https://im3-tub-ru.yandex.net/i?id=9c4cd5342d0c1627431b529e9189b158&amp;n=33&amp;h=190&amp;w=1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72103" y="0"/>
            <a:ext cx="1171897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052736"/>
            <a:ext cx="80648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 и задачи педагогической деятельности 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развитие самостоятельности, творческой активности и познавательных способностей младших школьников.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внедрить проектную деятельность в классно-урочную и внеурочную деятельность без ущерба для освоения программы.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1720" y="260648"/>
            <a:ext cx="514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Школьный конкурс «Молодой специалист – 2016»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im3-tub-ru.yandex.net/i?id=9c4cd5342d0c1627431b529e9189b158&amp;n=33&amp;h=190&amp;w=1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72103" y="0"/>
            <a:ext cx="1171897" cy="11967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196752"/>
            <a:ext cx="82809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«Спорьте, заблуждайтесь, ошибайтесь, но ради бога, размышляйте, и хотя криво, но сами»</a:t>
            </a:r>
          </a:p>
          <a:p>
            <a:pPr algn="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Г.Э.Лессинг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1720" y="260648"/>
            <a:ext cx="514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Школьный конкурс «Молодой специалист – 2016»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im3-tub-ru.yandex.net/i?id=9c4cd5342d0c1627431b529e9189b158&amp;n=33&amp;h=190&amp;w=1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8087" y="0"/>
            <a:ext cx="1315913" cy="126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196752"/>
            <a:ext cx="79928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аспект личного вклада педагога в развитие образования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1720" y="260648"/>
            <a:ext cx="514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Школьный конкурс «Молодой специалист – 2016»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635896" y="3284984"/>
            <a:ext cx="187220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79912" y="5538936"/>
            <a:ext cx="187220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презентация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27584" y="4725144"/>
            <a:ext cx="187220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поиск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00192" y="2348880"/>
            <a:ext cx="187220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планирование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55576" y="2420888"/>
            <a:ext cx="187220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проблема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56176" y="4437112"/>
            <a:ext cx="187220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продукт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1829048">
            <a:off x="2614956" y="3518227"/>
            <a:ext cx="97840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19751742">
            <a:off x="2887214" y="4489857"/>
            <a:ext cx="97840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3076252">
            <a:off x="5183101" y="4454331"/>
            <a:ext cx="97840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6200000">
            <a:off x="4118800" y="4814372"/>
            <a:ext cx="97840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8436607">
            <a:off x="5508381" y="3503129"/>
            <a:ext cx="97840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2" descr="https://im3-tub-ru.yandex.net/i?id=9c4cd5342d0c1627431b529e9189b158&amp;n=33&amp;h=190&amp;w=1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72103" y="0"/>
            <a:ext cx="1171897" cy="1340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24744"/>
            <a:ext cx="82089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аспект личного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вклада педагога в развитие образования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1720" y="260648"/>
            <a:ext cx="514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Школьный конкурс «Молодой специалист – 2016»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2276872"/>
            <a:ext cx="2892138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Виды проектов: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Исследовательские;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Информационные;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Ролево-игровые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Творческие.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Этапы: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Поисковый;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Аналитический;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Практический;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Презентационный;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Контрольный.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s://im3-tub-ru.yandex.net/i?id=9c4cd5342d0c1627431b529e9189b158&amp;n=33&amp;h=190&amp;w=1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8575" y="1"/>
            <a:ext cx="1495425" cy="17008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465</Words>
  <Application>Microsoft Office PowerPoint</Application>
  <PresentationFormat>Экран (4:3)</PresentationFormat>
  <Paragraphs>101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Chaina17</dc:creator>
  <cp:lastModifiedBy>Chaina17</cp:lastModifiedBy>
  <cp:revision>44</cp:revision>
  <dcterms:created xsi:type="dcterms:W3CDTF">2016-01-13T03:11:28Z</dcterms:created>
  <dcterms:modified xsi:type="dcterms:W3CDTF">2016-01-18T12:14:18Z</dcterms:modified>
</cp:coreProperties>
</file>