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7" r:id="rId1"/>
  </p:sldMasterIdLst>
  <p:notesMasterIdLst>
    <p:notesMasterId r:id="rId17"/>
  </p:notesMasterIdLst>
  <p:sldIdLst>
    <p:sldId id="256" r:id="rId2"/>
    <p:sldId id="257" r:id="rId3"/>
    <p:sldId id="258" r:id="rId4"/>
    <p:sldId id="277" r:id="rId5"/>
    <p:sldId id="319" r:id="rId6"/>
    <p:sldId id="301" r:id="rId7"/>
    <p:sldId id="307" r:id="rId8"/>
    <p:sldId id="316" r:id="rId9"/>
    <p:sldId id="317" r:id="rId10"/>
    <p:sldId id="318" r:id="rId11"/>
    <p:sldId id="308" r:id="rId12"/>
    <p:sldId id="284" r:id="rId13"/>
    <p:sldId id="299" r:id="rId14"/>
    <p:sldId id="275" r:id="rId15"/>
    <p:sldId id="323" r:id="rId16"/>
  </p:sldIdLst>
  <p:sldSz cx="9144000" cy="6858000" type="screen4x3"/>
  <p:notesSz cx="6791325" cy="99218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2A0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71" autoAdjust="0"/>
  </p:normalViewPr>
  <p:slideViewPr>
    <p:cSldViewPr>
      <p:cViewPr>
        <p:scale>
          <a:sx n="79" d="100"/>
          <a:sy n="79" d="100"/>
        </p:scale>
        <p:origin x="-111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49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8A7AD-A2B4-4E2B-AD20-DB8D41A6BEF5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3288"/>
            <a:ext cx="54324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340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6513" y="942340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2951B-E1EF-4FCE-A3D7-292C5D0C11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704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2951B-E1EF-4FCE-A3D7-292C5D0C11C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2951B-E1EF-4FCE-A3D7-292C5D0C11C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02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2951B-E1EF-4FCE-A3D7-292C5D0C11C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357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9CF0973-357A-4855-B75F-90DC5930BE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D19798-C81C-4351-BB5D-9BA439797D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E5C97FD-3172-4557-A45C-8DA9E3FD22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E8552E-67D7-44D3-A1C7-7F3CC29FFE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4BBC9F0C-D3F2-48A3-817A-20901932E3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C22F30-9908-4551-B396-DDE649D117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BC3C604-4DB0-4F9C-8719-99F46BB1F9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3A6B19C-D51C-4AE5-85DE-019AE593F6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EF6EE2-A5FF-4348-8FDE-F8B3471A48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76138E-B920-41C3-A459-32DAFE8A3A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98E808F-148A-424D-9F2D-8B7FDB4EB6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A9B8934-2659-4047-ACA6-E634D0181B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6;&#1072;&#1073;&#1086;&#1095;&#1080;&#1081;%20&#1089;&#1090;&#1086;&#1083;\&#1091;&#1095;%20&#1075;&#1086;&#1076;&#1072;%202012\05%20&#1044;&#1086;&#1088;&#1086;&#1078;&#1082;&#1072;%205.wma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857250"/>
            <a:ext cx="5486400" cy="857250"/>
          </a:xfrm>
        </p:spPr>
        <p:txBody>
          <a:bodyPr/>
          <a:lstStyle/>
          <a:p>
            <a:pPr eaLnBrk="1" hangingPunct="1"/>
            <a:r>
              <a:rPr lang="ru-RU" b="1" i="1" dirty="0" smtClean="0"/>
              <a:t>Из опыта работы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0375" y="1928813"/>
            <a:ext cx="5964238" cy="1500187"/>
          </a:xfrm>
        </p:spPr>
        <p:txBody>
          <a:bodyPr>
            <a:normAutofit fontScale="85000" lnSpcReduction="1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800" b="1" dirty="0" smtClean="0">
                <a:solidFill>
                  <a:schemeClr val="bg2"/>
                </a:solidFill>
              </a:rPr>
              <a:t>учителя русского языка и литературы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800" b="1" dirty="0">
                <a:solidFill>
                  <a:schemeClr val="bg2"/>
                </a:solidFill>
              </a:rPr>
              <a:t>в</a:t>
            </a:r>
            <a:r>
              <a:rPr lang="ru-RU" sz="2800" b="1" dirty="0" smtClean="0">
                <a:solidFill>
                  <a:schemeClr val="bg2"/>
                </a:solidFill>
              </a:rPr>
              <a:t>ысшей квалификационной категории 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800" b="1" dirty="0" err="1" smtClean="0">
                <a:solidFill>
                  <a:schemeClr val="bg2"/>
                </a:solidFill>
              </a:rPr>
              <a:t>Мухаметзяновой</a:t>
            </a:r>
            <a:r>
              <a:rPr lang="ru-RU" sz="2800" b="1" dirty="0" smtClean="0"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solidFill>
                  <a:schemeClr val="bg2"/>
                </a:solidFill>
              </a:rPr>
              <a:t>Фании</a:t>
            </a:r>
            <a:r>
              <a:rPr lang="ru-RU" sz="2800" b="1" dirty="0" smtClean="0">
                <a:solidFill>
                  <a:schemeClr val="bg2"/>
                </a:solidFill>
              </a:rPr>
              <a:t> </a:t>
            </a:r>
            <a:r>
              <a:rPr lang="ru-RU" sz="2800" b="1" dirty="0" err="1" smtClean="0">
                <a:solidFill>
                  <a:schemeClr val="bg2"/>
                </a:solidFill>
              </a:rPr>
              <a:t>Наримановны</a:t>
            </a:r>
            <a:endParaRPr lang="ru-RU" sz="2800" b="1" dirty="0" smtClean="0">
              <a:solidFill>
                <a:schemeClr val="bg2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143000" y="290404"/>
            <a:ext cx="71386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b="1" i="1" dirty="0">
                <a:solidFill>
                  <a:schemeClr val="bg2"/>
                </a:solidFill>
              </a:rPr>
              <a:t>МБОУ «Средняя общеобразовательная школа №1 </a:t>
            </a:r>
            <a:r>
              <a:rPr lang="ru-RU" b="1" i="1" dirty="0" smtClean="0">
                <a:solidFill>
                  <a:schemeClr val="bg2"/>
                </a:solidFill>
              </a:rPr>
              <a:t>с УИОП»</a:t>
            </a:r>
          </a:p>
          <a:p>
            <a:r>
              <a:rPr lang="ru-RU" b="1" i="1" dirty="0" err="1" smtClean="0">
                <a:solidFill>
                  <a:schemeClr val="bg2"/>
                </a:solidFill>
              </a:rPr>
              <a:t>г.Буинска</a:t>
            </a:r>
            <a:r>
              <a:rPr lang="ru-RU" b="1" i="1" dirty="0" smtClean="0">
                <a:solidFill>
                  <a:schemeClr val="bg2"/>
                </a:solidFill>
              </a:rPr>
              <a:t> РТ</a:t>
            </a:r>
            <a:endParaRPr lang="ru-RU" b="1" i="1" dirty="0">
              <a:solidFill>
                <a:schemeClr val="bg2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643188" y="4138740"/>
            <a:ext cx="542925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</a:rPr>
              <a:t>«Самым важным явлением в школе, самым поучительным предметом, самым живым примером для ученика является сам учитель»</a:t>
            </a:r>
          </a:p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</a:rPr>
              <a:t>(А. </a:t>
            </a:r>
            <a:r>
              <a:rPr lang="ru-RU" b="1" i="1" dirty="0" err="1" smtClean="0">
                <a:solidFill>
                  <a:srgbClr val="002060"/>
                </a:solidFill>
              </a:rPr>
              <a:t>Дистерверг</a:t>
            </a:r>
            <a:r>
              <a:rPr lang="ru-RU" b="1" i="1" dirty="0">
                <a:solidFill>
                  <a:srgbClr val="002060"/>
                </a:solidFill>
              </a:rPr>
              <a:t>)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endParaRPr lang="ru-RU" sz="10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defRPr/>
            </a:pPr>
            <a:endParaRPr lang="ru-RU" sz="10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000" b="1" i="1" dirty="0">
                <a:solidFill>
                  <a:schemeClr val="accent2">
                    <a:lumMod val="50000"/>
                  </a:schemeClr>
                </a:solidFill>
              </a:rPr>
              <a:t>г.Буинск РТ</a:t>
            </a:r>
          </a:p>
          <a:p>
            <a:pPr>
              <a:defRPr/>
            </a:pPr>
            <a:r>
              <a:rPr lang="ru-RU" sz="1000" b="1" i="1" dirty="0" smtClean="0">
                <a:solidFill>
                  <a:schemeClr val="accent2">
                    <a:lumMod val="50000"/>
                  </a:schemeClr>
                </a:solidFill>
              </a:rPr>
              <a:t>2012-2013учебный </a:t>
            </a:r>
            <a:r>
              <a:rPr lang="ru-RU" sz="1000" b="1" i="1" dirty="0">
                <a:solidFill>
                  <a:schemeClr val="accent2">
                    <a:lumMod val="50000"/>
                  </a:schemeClr>
                </a:solidFill>
              </a:rPr>
              <a:t>год</a:t>
            </a:r>
          </a:p>
        </p:txBody>
      </p:sp>
      <p:pic>
        <p:nvPicPr>
          <p:cNvPr id="2055" name="05 Дорожка 5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Учитель\Pictures\IMG_343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770" t="82" r="21770" b="-82"/>
          <a:stretch/>
        </p:blipFill>
        <p:spPr bwMode="auto">
          <a:xfrm>
            <a:off x="-612576" y="1628800"/>
            <a:ext cx="3255764" cy="500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178625"/>
              </p:ext>
            </p:extLst>
          </p:nvPr>
        </p:nvGraphicFramePr>
        <p:xfrm>
          <a:off x="251519" y="188642"/>
          <a:ext cx="7848874" cy="5120600"/>
        </p:xfrm>
        <a:graphic>
          <a:graphicData uri="http://schemas.openxmlformats.org/drawingml/2006/table">
            <a:tbl>
              <a:tblPr firstRow="1" firstCol="1" lastCol="1" bandRow="1" bandCol="1"/>
              <a:tblGrid>
                <a:gridCol w="407122"/>
                <a:gridCol w="2608435"/>
                <a:gridCol w="1113513"/>
                <a:gridCol w="695467"/>
                <a:gridCol w="1536559"/>
                <a:gridCol w="479665"/>
                <a:gridCol w="1008113"/>
              </a:tblGrid>
              <a:tr h="5781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Будущее моей страны – в моих руках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республиканский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очное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СунгатуллинРаиль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3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Чтения им. Д.Лихачева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всероссийский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заочное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</a:rPr>
                        <a:t>Каримова Алина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Диплом за творческую работу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85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Республиканский межведомственный конкурс сочинений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районный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очное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Каримова Алина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1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Республиканский межведомственный конкурс сочинений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районный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очное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Хуснутдинова Алия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Республиканский конкурс сочинений о древнем городе Булгар и острове Свияжск, посвященный празднованию 5-летия НКО «Республиканский фонд возрождения памятников истории и культуры РТ»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районный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очное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Хайсаров Р.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участие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14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Всероссийский конкурс сочинений-эссе «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«Актуальность цивилизационного выбора святого князя Владимира в XXI веке»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всероссийский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очное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Times New Roman"/>
                        </a:rPr>
                        <a:t>Романова А.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участие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4151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624736" cy="504056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1600" dirty="0"/>
              <a:t>Участие в профессиональных конкурсах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969823"/>
              </p:ext>
            </p:extLst>
          </p:nvPr>
        </p:nvGraphicFramePr>
        <p:xfrm>
          <a:off x="467544" y="1286467"/>
          <a:ext cx="7848872" cy="469076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6572"/>
                <a:gridCol w="3921900"/>
                <a:gridCol w="1296144"/>
                <a:gridCol w="1597747"/>
                <a:gridCol w="706509"/>
              </a:tblGrid>
              <a:tr h="2550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</a:p>
                  </a:txBody>
                  <a:tcPr marL="27331" marR="27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Название конкурса</a:t>
                      </a:r>
                    </a:p>
                  </a:txBody>
                  <a:tcPr marL="27331" marR="27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Уровень  </a:t>
                      </a:r>
                    </a:p>
                  </a:txBody>
                  <a:tcPr marL="27331" marR="27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Результат</a:t>
                      </a:r>
                    </a:p>
                  </a:txBody>
                  <a:tcPr marL="27331" marR="27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Год участия</a:t>
                      </a:r>
                    </a:p>
                  </a:txBody>
                  <a:tcPr marL="27331" marR="27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8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27331" marR="27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 Конкурс разработок уроков по подготовке к ЕГЭ «Двоеточие в простом и сложном предложении», уроков, </a:t>
                      </a:r>
                    </a:p>
                  </a:txBody>
                  <a:tcPr marL="27331" marR="27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Муниципальный</a:t>
                      </a:r>
                    </a:p>
                  </a:txBody>
                  <a:tcPr marL="27331" marR="27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 место</a:t>
                      </a:r>
                    </a:p>
                  </a:txBody>
                  <a:tcPr marL="27331" marR="27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2011 год</a:t>
                      </a:r>
                    </a:p>
                  </a:txBody>
                  <a:tcPr marL="27331" marR="27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1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27331" marR="27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Конкурс методических разработок «Лучший урок письма»</a:t>
                      </a:r>
                    </a:p>
                  </a:txBody>
                  <a:tcPr marL="27331" marR="27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Республиканский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27331" marR="27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 место</a:t>
                      </a:r>
                    </a:p>
                  </a:txBody>
                  <a:tcPr marL="27331" marR="27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2012 год</a:t>
                      </a:r>
                    </a:p>
                  </a:txBody>
                  <a:tcPr marL="27331" marR="27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5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27331" marR="27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Всероссийский фестиваль «Русский язык – общенациональное достояние народов Российской Федерации». </a:t>
                      </a:r>
                    </a:p>
                  </a:txBody>
                  <a:tcPr marL="27331" marR="27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Федеральный</a:t>
                      </a:r>
                    </a:p>
                  </a:txBody>
                  <a:tcPr marL="27331" marR="27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Сертификат участника</a:t>
                      </a:r>
                    </a:p>
                  </a:txBody>
                  <a:tcPr marL="27331" marR="27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2012</a:t>
                      </a:r>
                    </a:p>
                  </a:txBody>
                  <a:tcPr marL="27331" marR="27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1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27331" marR="27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Всероссийский педконкурс «Сценарий медиаурока с компьютером»</a:t>
                      </a:r>
                    </a:p>
                  </a:txBody>
                  <a:tcPr marL="27331" marR="27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Федеральный</a:t>
                      </a:r>
                    </a:p>
                  </a:txBody>
                  <a:tcPr marL="27331" marR="27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Диплом</a:t>
                      </a:r>
                    </a:p>
                  </a:txBody>
                  <a:tcPr marL="27331" marR="27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2013</a:t>
                      </a:r>
                    </a:p>
                  </a:txBody>
                  <a:tcPr marL="27331" marR="27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52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27331" marR="27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Методическая разработка урока «Мы все вышли из детства»( по рассказу А.Костюнина «Рукавичка») 	</a:t>
                      </a:r>
                    </a:p>
                  </a:txBody>
                  <a:tcPr marL="27331" marR="27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Федеральный	</a:t>
                      </a:r>
                    </a:p>
                  </a:txBody>
                  <a:tcPr marL="27331" marR="27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"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Купель" литературный конкурс, Костюнин, А. </a:t>
                      </a:r>
                      <a:r>
                        <a:rPr lang="ru-RU" sz="1200" dirty="0" err="1" smtClean="0">
                          <a:effectLst/>
                          <a:latin typeface="Times New Roman"/>
                          <a:ea typeface="Times New Roman"/>
                        </a:rPr>
                        <a:t>kostjunin.ru›konkurs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/2011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___2012…k…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konkurs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__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kupel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Работа № 020</a:t>
                      </a:r>
                    </a:p>
                  </a:txBody>
                  <a:tcPr marL="27331" marR="27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2012-2013</a:t>
                      </a:r>
                    </a:p>
                  </a:txBody>
                  <a:tcPr marL="27331" marR="27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1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27331" marR="27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Конкурс в социальной сети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работников образования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nsportal.ru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Электронное портфолио на мини-сайте.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27331" marR="27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Федеральный</a:t>
                      </a:r>
                    </a:p>
                  </a:txBody>
                  <a:tcPr marL="27331" marR="27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Сертификат</a:t>
                      </a:r>
                    </a:p>
                  </a:txBody>
                  <a:tcPr marL="27331" marR="27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2013</a:t>
                      </a:r>
                    </a:p>
                  </a:txBody>
                  <a:tcPr marL="27331" marR="27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27331" marR="27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 Грант МОиН РТ «Наш лучший учитель»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27331" marR="27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Республиканский</a:t>
                      </a:r>
                    </a:p>
                  </a:txBody>
                  <a:tcPr marL="27331" marR="27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Победитель</a:t>
                      </a:r>
                    </a:p>
                  </a:txBody>
                  <a:tcPr marL="27331" marR="27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2012</a:t>
                      </a:r>
                    </a:p>
                  </a:txBody>
                  <a:tcPr marL="27331" marR="273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694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495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rgbClr val="660066"/>
                </a:solidFill>
              </a:rPr>
              <a:t>Я – классный руководитель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Воспитывает все: люди, вещи, явления, но прежде всего и дольше всего — люди. Из них на первом месте — родители и педагоги.</a:t>
            </a:r>
            <a:br>
              <a:rPr lang="ru-RU" sz="1800" dirty="0"/>
            </a:br>
            <a:r>
              <a:rPr lang="ru-RU" sz="1800" dirty="0"/>
              <a:t>Макаренко А. С. </a:t>
            </a:r>
            <a:br>
              <a:rPr lang="ru-RU" sz="1800" dirty="0"/>
            </a:br>
            <a:r>
              <a:rPr lang="ru-RU" sz="1800" dirty="0" smtClean="0"/>
              <a:t>Я являюсь классным руководителем </a:t>
            </a:r>
            <a:r>
              <a:rPr lang="ru-RU" sz="1800" dirty="0" smtClean="0"/>
              <a:t>8«б</a:t>
            </a:r>
            <a:r>
              <a:rPr lang="ru-RU" sz="1800" dirty="0" smtClean="0"/>
              <a:t>» класса.</a:t>
            </a:r>
          </a:p>
        </p:txBody>
      </p:sp>
      <p:pic>
        <p:nvPicPr>
          <p:cNvPr id="4098" name="Picture 2" descr="C:\Users\Учитель\Pictures\кросс\100_45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0" y="2348880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Учитель\Pictures\кросс\100_46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" y="4005064"/>
            <a:ext cx="2065234" cy="154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Учитель\Pictures\кросс\день учителя\100_45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37" y="4400249"/>
            <a:ext cx="2448272" cy="198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Учитель\Pictures\кросс\день учителя\100_46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2328243" cy="174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Учитель\Pictures\23 февраля экологическая конференция\100_49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98971"/>
            <a:ext cx="2636019" cy="197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Учитель\Pictures\100_509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454" y="2564905"/>
            <a:ext cx="2436279" cy="207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Учитель\Pictures\23 февраля экологическая конференция\100_499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55944"/>
            <a:ext cx="2601823" cy="195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Учитель\Pictures\23 февраля экологическая конференция\100_508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363785"/>
            <a:ext cx="1999940" cy="219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304256"/>
          </a:xfrm>
        </p:spPr>
        <p:txBody>
          <a:bodyPr>
            <a:noAutofit/>
          </a:bodyPr>
          <a:lstStyle/>
          <a:p>
            <a:r>
              <a:rPr lang="ru-RU" sz="2400" dirty="0" smtClean="0"/>
              <a:t>Я- классный руководитель</a:t>
            </a:r>
            <a:br>
              <a:rPr lang="ru-RU" sz="2400" dirty="0" smtClean="0"/>
            </a:br>
            <a:r>
              <a:rPr lang="ru-RU" sz="2400" dirty="0" smtClean="0"/>
              <a:t>Воспитатель </a:t>
            </a:r>
            <a:r>
              <a:rPr lang="ru-RU" sz="2400" dirty="0"/>
              <a:t>должен себя так вести, что6ы каждое движение его воспитывало, и всегда должен знать чего он хочет в данный момент и чего он не хочет. Если воспитатель не знает этого, кого он может воспитывать? </a:t>
            </a:r>
          </a:p>
        </p:txBody>
      </p:sp>
      <p:pic>
        <p:nvPicPr>
          <p:cNvPr id="18434" name="Picture 2" descr="C:\Users\Учитель\Pictures\23 февраля экологическая конференция\100_49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66" y="3933056"/>
            <a:ext cx="2931358" cy="221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Учитель\Pictures\23 февраля экологическая конференция\100_5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4149080"/>
            <a:ext cx="2952328" cy="221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Учитель\Pictures\23 февраля экологическая конференция\100_50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53136"/>
            <a:ext cx="2880320" cy="219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Users\Учитель\Pictures\кросс\на елк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33528"/>
            <a:ext cx="3312367" cy="220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9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7" y="-387423"/>
            <a:ext cx="7632847" cy="2664295"/>
          </a:xfrm>
        </p:spPr>
        <p:txBody>
          <a:bodyPr/>
          <a:lstStyle/>
          <a:p>
            <a:pPr algn="ctr"/>
            <a:r>
              <a:rPr lang="ru-RU" sz="2400" i="1" dirty="0"/>
              <a:t> Самым важным явлением в школе, самым поучительным предметом, самым живым примером для ученика является сам учитель. - А. </a:t>
            </a:r>
            <a:r>
              <a:rPr lang="ru-RU" sz="2400" i="1" dirty="0" err="1"/>
              <a:t>Дистервег</a:t>
            </a:r>
            <a:r>
              <a:rPr lang="ru-RU" sz="2400" i="1" dirty="0"/>
              <a:t> </a:t>
            </a:r>
            <a:br>
              <a:rPr lang="ru-RU" sz="2400" i="1" dirty="0"/>
            </a:br>
            <a:endParaRPr lang="ru-RU" sz="2400" b="1" i="1" dirty="0" smtClean="0"/>
          </a:p>
        </p:txBody>
      </p:sp>
      <p:pic>
        <p:nvPicPr>
          <p:cNvPr id="24579" name="Рисунок 6" descr="E:\DCIM\186CANON\IMG_8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2143116"/>
            <a:ext cx="2286016" cy="19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Рисунок 7" descr="E:\DCIM\186CANON\IMG_82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956" y="2071679"/>
            <a:ext cx="1762838" cy="20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Рисунок 8" descr="E:\DCIM\186CANON\IMG_82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2071678"/>
            <a:ext cx="2714644" cy="20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280" y="2143116"/>
            <a:ext cx="183743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Рисунок 8" descr="E:\DCIM\186CANON\IMG_82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5508" y="2224078"/>
            <a:ext cx="2714644" cy="20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C:\Users\Учитель\Pictures\кросс\100_479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956" y="4223568"/>
            <a:ext cx="2029213" cy="263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Учитель\Pictures\100_50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4" y="3789040"/>
            <a:ext cx="2635772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Учитель\Pictures\кросс\100_478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695" y="3789040"/>
            <a:ext cx="4081303" cy="306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400" b="0" kern="0" cap="none" dirty="0">
                <a:ln>
                  <a:noFill/>
                </a:ln>
                <a:solidFill>
                  <a:srgbClr val="000000"/>
                </a:solidFill>
                <a:latin typeface="Arial"/>
              </a:rPr>
              <a:t>Моя жизнь - школа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610041"/>
            <a:ext cx="5814392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1600" kern="0" dirty="0">
                <a:solidFill>
                  <a:srgbClr val="000000"/>
                </a:solidFill>
                <a:latin typeface="Arial"/>
              </a:rPr>
              <a:t>В памяти моей всегда слова любимого мною Учителя </a:t>
            </a:r>
            <a:r>
              <a:rPr lang="ru-RU" altLang="ru-RU" sz="1600" kern="0" dirty="0" err="1">
                <a:solidFill>
                  <a:srgbClr val="000000"/>
                </a:solidFill>
                <a:latin typeface="Arial"/>
              </a:rPr>
              <a:t>В.А.Сухомлинского</a:t>
            </a:r>
            <a:r>
              <a:rPr lang="ru-RU" altLang="ru-RU" sz="1600" kern="0" dirty="0">
                <a:solidFill>
                  <a:srgbClr val="000000"/>
                </a:solidFill>
                <a:latin typeface="Arial"/>
              </a:rPr>
              <a:t>: «Дать детям радость труда, радость успеха в учении, пробудить в их сердцах чувство, собственного достоинства – это первая заповедь воспитания. В наших школах не должно быть несчастных детей, душу которых гложет мысль, что они ни на что не способны. Успех в учении – единственный источник внутренних сил ребёнка, рождающих энергию для преодоления трудностей, желание учиться». Эти слова могу отнести и к самой себе. Найти своё призвание, утвердиться в нём – источник счастья. Поэтому завтра  у меня вновь появится желание учить детей и учиться самой, творить и побуждать к творчеству.</a:t>
            </a:r>
          </a:p>
        </p:txBody>
      </p:sp>
      <p:pic>
        <p:nvPicPr>
          <p:cNvPr id="1026" name="Picture 2" descr="C:\Users\User\Pictures\Новая папка\104_0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1610041"/>
            <a:ext cx="2544861" cy="190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313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60350"/>
            <a:ext cx="6715125" cy="8112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dirty="0" smtClean="0"/>
              <a:t/>
            </a:r>
            <a:br>
              <a:rPr lang="ru-RU" sz="3200" b="1" i="1" dirty="0" smtClean="0"/>
            </a:br>
            <a:r>
              <a:rPr lang="ru-RU" sz="3200" b="1" i="1" u="sng" dirty="0" smtClean="0">
                <a:solidFill>
                  <a:schemeClr val="accent1">
                    <a:lumMod val="50000"/>
                  </a:schemeClr>
                </a:solidFill>
              </a:rPr>
              <a:t>«Общие сведения об учителе».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412875"/>
            <a:ext cx="6286500" cy="5087938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Ф.И.О.  </a:t>
            </a:r>
            <a:r>
              <a:rPr lang="ru-RU" sz="2400" b="1" i="1" dirty="0" err="1" smtClean="0">
                <a:solidFill>
                  <a:schemeClr val="accent5">
                    <a:lumMod val="50000"/>
                  </a:schemeClr>
                </a:solidFill>
              </a:rPr>
              <a:t>Мухаметзянова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 Ф.Н.</a:t>
            </a:r>
            <a:endParaRPr lang="ru-RU" sz="2400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Дата рождения:30 декабря 1960 года</a:t>
            </a:r>
            <a:endParaRPr lang="ru-RU" sz="2400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Место работы: 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</a:rPr>
              <a:t>МБОУ  «СОШ №1с УИОП» </a:t>
            </a:r>
            <a:r>
              <a:rPr lang="ru-RU" sz="2000" i="1" dirty="0" err="1" smtClean="0">
                <a:solidFill>
                  <a:schemeClr val="accent5">
                    <a:lumMod val="50000"/>
                  </a:schemeClr>
                </a:solidFill>
              </a:rPr>
              <a:t>г.Буинска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</a:rPr>
              <a:t> РТ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</a:rPr>
              <a:t>Должность: </a:t>
            </a:r>
            <a:r>
              <a:rPr lang="ru-RU" sz="2100" i="1" dirty="0" smtClean="0">
                <a:solidFill>
                  <a:schemeClr val="accent5">
                    <a:lumMod val="50000"/>
                  </a:schemeClr>
                </a:solidFill>
              </a:rPr>
              <a:t>учитель русского языка и литературы 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Образование: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высшее, Казанский государственный педагогический  институт, филологический факультет, 1985 год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Специальность: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учитель русского языка и литературы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Стаж работы по специальности: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36лет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400" b="1" i="1" dirty="0" err="1" smtClean="0">
                <a:solidFill>
                  <a:schemeClr val="accent5">
                    <a:lumMod val="50000"/>
                  </a:schemeClr>
                </a:solidFill>
              </a:rPr>
              <a:t>Категория:высшая</a:t>
            </a:r>
            <a:endParaRPr lang="ru-RU" sz="2400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Год последней аттестации: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2012-2013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</a:rPr>
              <a:t>уч.год</a:t>
            </a:r>
            <a:endParaRPr lang="ru-RU" sz="2400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Прохождение курсов: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 2014 год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Классное руководство: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8б класс</a:t>
            </a:r>
          </a:p>
        </p:txBody>
      </p:sp>
      <p:pic>
        <p:nvPicPr>
          <p:cNvPr id="1026" name="Picture 2" descr="C:\Users\User\Pictures\Новая папка\IMG_94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1196752"/>
            <a:ext cx="2880320" cy="2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50" y="4929188"/>
            <a:ext cx="6429375" cy="1643062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Учителя, как местные светочи науки, должны стоять на полной высоте современных знаний в своей специальности.</a:t>
            </a:r>
            <a:b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Менделеев 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Д. И.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1643063" y="571500"/>
            <a:ext cx="7358062" cy="4429125"/>
          </a:xfrm>
        </p:spPr>
        <p:txBody>
          <a:bodyPr>
            <a:normAutofit fontScale="92500" lnSpcReduction="20000"/>
          </a:bodyPr>
          <a:lstStyle/>
          <a:p>
            <a:pPr marL="365760" indent="-256032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ru-RU" sz="2000" b="1" i="1" u="sng" dirty="0" smtClean="0">
                <a:solidFill>
                  <a:srgbClr val="C00000"/>
                </a:solidFill>
              </a:rPr>
              <a:t>Моя методическая </a:t>
            </a:r>
            <a:r>
              <a:rPr lang="ru-RU" sz="2000" b="1" i="1" u="sng" dirty="0" err="1" smtClean="0">
                <a:solidFill>
                  <a:srgbClr val="C00000"/>
                </a:solidFill>
              </a:rPr>
              <a:t>тема</a:t>
            </a:r>
            <a:r>
              <a:rPr lang="ru-RU" sz="2000" b="1" i="1" u="sng" dirty="0" err="1">
                <a:solidFill>
                  <a:srgbClr val="C00000"/>
                </a:solidFill>
              </a:rPr>
              <a:t>:«Формирование</a:t>
            </a:r>
            <a:r>
              <a:rPr lang="ru-RU" sz="2000" b="1" i="1" u="sng" dirty="0">
                <a:solidFill>
                  <a:srgbClr val="C00000"/>
                </a:solidFill>
              </a:rPr>
              <a:t> устойчивой мотивации познания у обучающихся с помощью современных технологий развивающего </a:t>
            </a:r>
            <a:r>
              <a:rPr lang="ru-RU" sz="2000" b="1" i="1" u="sng" dirty="0" smtClean="0">
                <a:solidFill>
                  <a:srgbClr val="C00000"/>
                </a:solidFill>
              </a:rPr>
              <a:t>Цель самообразования:</a:t>
            </a:r>
          </a:p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600" b="1" i="1" dirty="0" smtClean="0">
                <a:solidFill>
                  <a:srgbClr val="002060"/>
                </a:solidFill>
              </a:rPr>
              <a:t>    Цели: </a:t>
            </a:r>
            <a:r>
              <a:rPr lang="ru-RU" sz="1600" i="1" dirty="0" smtClean="0">
                <a:solidFill>
                  <a:srgbClr val="002060"/>
                </a:solidFill>
              </a:rPr>
              <a:t>Совершенствование педагогического и методического мастерства в процессе освоения новых универсальных способов и приёмов преподавания русского языка и литературы, ориентированные на ФГОС.</a:t>
            </a:r>
          </a:p>
          <a:p>
            <a:pPr marL="365760" indent="-256032" algn="just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ru-RU" sz="2000" b="1" i="1" u="sng" dirty="0" err="1">
                <a:solidFill>
                  <a:srgbClr val="0070C0"/>
                </a:solidFill>
              </a:rPr>
              <a:t>Задачи:</a:t>
            </a:r>
            <a:r>
              <a:rPr lang="ru-RU" sz="1600" b="1" i="1" u="sng" dirty="0" err="1">
                <a:solidFill>
                  <a:srgbClr val="0070C0"/>
                </a:solidFill>
              </a:rPr>
              <a:t>Обеспечить</a:t>
            </a:r>
            <a:r>
              <a:rPr lang="ru-RU" sz="1600" b="1" i="1" u="sng" dirty="0">
                <a:solidFill>
                  <a:srgbClr val="0070C0"/>
                </a:solidFill>
              </a:rPr>
              <a:t> высокий методический уровень проведения всех видов занятий;</a:t>
            </a:r>
          </a:p>
          <a:p>
            <a:pPr marL="365760" indent="-256032" algn="just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ru-RU" sz="1600" b="1" i="1" u="sng" dirty="0">
                <a:solidFill>
                  <a:srgbClr val="0070C0"/>
                </a:solidFill>
              </a:rPr>
              <a:t>Повысить качество проведения учебных занятий на основе внедрения новых технологий;</a:t>
            </a:r>
          </a:p>
          <a:p>
            <a:pPr marL="365760" indent="-256032" algn="just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ru-RU" sz="1600" b="1" i="1" u="sng" dirty="0">
                <a:solidFill>
                  <a:srgbClr val="0070C0"/>
                </a:solidFill>
              </a:rPr>
              <a:t>Выявлять, обобщать и распространять опыт творчески работающих учителей;</a:t>
            </a:r>
          </a:p>
          <a:p>
            <a:pPr marL="365760" indent="-256032" algn="just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ru-RU" sz="1600" b="1" i="1" u="sng" dirty="0">
                <a:solidFill>
                  <a:srgbClr val="0070C0"/>
                </a:solidFill>
              </a:rPr>
              <a:t>Совершенствовать виды и формы  диагностики и контроля;</a:t>
            </a:r>
          </a:p>
          <a:p>
            <a:pPr marL="365760" indent="-256032" algn="just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ru-RU" sz="1600" b="1" i="1" u="sng" dirty="0">
                <a:solidFill>
                  <a:srgbClr val="0070C0"/>
                </a:solidFill>
              </a:rPr>
              <a:t>Разработать учебные, научно – методические и дидактические материалы</a:t>
            </a:r>
          </a:p>
          <a:p>
            <a:pPr marL="365760" indent="-256032" algn="just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ru-RU" sz="1600" b="1" i="1" u="sng" dirty="0">
                <a:solidFill>
                  <a:srgbClr val="0070C0"/>
                </a:solidFill>
              </a:rPr>
              <a:t>Использовать в учебном процессе индивидуальные и групповые формы работы с обучающимися</a:t>
            </a:r>
          </a:p>
          <a:p>
            <a:pPr marL="365760" indent="-256032" algn="just">
              <a:lnSpc>
                <a:spcPct val="90000"/>
              </a:lnSpc>
              <a:buClr>
                <a:schemeClr val="accent3"/>
              </a:buClr>
              <a:buNone/>
              <a:defRPr/>
            </a:pPr>
            <a:r>
              <a:rPr lang="ru-RU" sz="1600" b="1" i="1" u="sng" dirty="0">
                <a:solidFill>
                  <a:srgbClr val="0070C0"/>
                </a:solidFill>
              </a:rPr>
              <a:t>Совершенствовать знания в области классической и современной психологии и педагогики</a:t>
            </a:r>
            <a:r>
              <a:rPr lang="ru-RU" sz="1600" b="1" i="1" u="sng" dirty="0">
                <a:solidFill>
                  <a:srgbClr val="C00000"/>
                </a:solidFill>
              </a:rPr>
              <a:t>.</a:t>
            </a:r>
          </a:p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Georgia" pitchFamily="18" charset="0"/>
              <a:buNone/>
              <a:defRPr/>
            </a:pPr>
            <a:endParaRPr lang="ru-RU" sz="2000" b="1" i="1" u="sng" dirty="0" smtClean="0">
              <a:solidFill>
                <a:srgbClr val="C00000"/>
              </a:solidFill>
            </a:endParaRPr>
          </a:p>
          <a:p>
            <a:pPr marL="365760" indent="-256032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1600" i="1" dirty="0" smtClean="0">
              <a:solidFill>
                <a:srgbClr val="002060"/>
              </a:solidFill>
            </a:endParaRPr>
          </a:p>
        </p:txBody>
      </p:sp>
      <p:pic>
        <p:nvPicPr>
          <p:cNvPr id="12290" name="Picture 2" descr="C:\Users\Учитель\Pictures\кросс\100_47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361"/>
            <a:ext cx="1835830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857250"/>
            <a:ext cx="8229600" cy="15716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i="1" u="sng" dirty="0" smtClean="0">
                <a:latin typeface="+mn-lt"/>
              </a:rPr>
              <a:t>Моя концепция.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i="1" dirty="0" smtClean="0">
                <a:solidFill>
                  <a:srgbClr val="C00000"/>
                </a:solidFill>
                <a:latin typeface="+mn-lt"/>
              </a:rPr>
              <a:t>Приучать школьников работать, самостоятельно думать, искать, развивать свои таланты, вырабатывать в себе лучшие человеческие качества.</a:t>
            </a:r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71750"/>
            <a:ext cx="4286250" cy="3929063"/>
          </a:xfrm>
        </p:spPr>
        <p:txBody>
          <a:bodyPr/>
          <a:lstStyle/>
          <a:p>
            <a:pPr>
              <a:buFont typeface="Georgia" pitchFamily="18" charset="0"/>
              <a:buNone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     Для реализации этой концепции я выбрала технологию РКМЧП</a:t>
            </a:r>
          </a:p>
          <a:p>
            <a:pPr>
              <a:buFont typeface="Georgia" pitchFamily="18" charset="0"/>
              <a:buNone/>
              <a:defRPr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1.Формирование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навыков направленного, вдумчивого чтения и рефлексивного письма.</a:t>
            </a:r>
          </a:p>
          <a:p>
            <a:pPr>
              <a:buFont typeface="Georgia" pitchFamily="18" charset="0"/>
              <a:buNone/>
              <a:defRPr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2. Развитие с помощью чтения и письма мышления более высокого уровня –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критического</a:t>
            </a:r>
          </a:p>
        </p:txBody>
      </p:sp>
      <p:pic>
        <p:nvPicPr>
          <p:cNvPr id="14338" name="Picture 2" descr="C:\Users\Учитель\Pictures\кросс\100_47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785" y="3075136"/>
            <a:ext cx="4112691" cy="336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>
            <a:normAutofit/>
          </a:bodyPr>
          <a:lstStyle/>
          <a:p>
            <a:pPr lvl="0" algn="just">
              <a:spcAft>
                <a:spcPts val="0"/>
              </a:spcAft>
              <a:tabLst>
                <a:tab pos="228600" algn="l"/>
              </a:tabLst>
            </a:pPr>
            <a:r>
              <a:rPr lang="ru-RU" sz="2400" dirty="0" smtClean="0">
                <a:latin typeface="Bookman Old Style"/>
                <a:ea typeface="Times New Roman"/>
              </a:rPr>
              <a:t>         качество </a:t>
            </a:r>
            <a:r>
              <a:rPr lang="ru-RU" sz="2400" dirty="0">
                <a:latin typeface="Bookman Old Style"/>
                <a:ea typeface="Times New Roman"/>
              </a:rPr>
              <a:t>знаний учащихся  </a:t>
            </a:r>
            <a:r>
              <a:rPr lang="ru-RU" sz="2400" dirty="0" smtClean="0">
                <a:latin typeface="Bookman Old Style"/>
                <a:ea typeface="Times New Roman"/>
              </a:rPr>
              <a:t/>
            </a:r>
            <a:br>
              <a:rPr lang="ru-RU" sz="2400" dirty="0" smtClean="0">
                <a:latin typeface="Bookman Old Style"/>
                <a:ea typeface="Times New Roman"/>
              </a:rPr>
            </a:br>
            <a:r>
              <a:rPr lang="ru-RU" sz="2400" dirty="0">
                <a:latin typeface="Bookman Old Style"/>
                <a:ea typeface="Times New Roman"/>
              </a:rPr>
              <a:t> </a:t>
            </a:r>
            <a:r>
              <a:rPr lang="ru-RU" sz="2400" dirty="0" smtClean="0">
                <a:latin typeface="Bookman Old Style"/>
                <a:ea typeface="Times New Roman"/>
              </a:rPr>
              <a:t>                 в </a:t>
            </a:r>
            <a:r>
              <a:rPr lang="ru-RU" sz="2400" dirty="0">
                <a:latin typeface="Bookman Old Style"/>
                <a:ea typeface="Times New Roman"/>
              </a:rPr>
              <a:t>2014/2015уч. году.</a:t>
            </a:r>
            <a:endParaRPr lang="ru-RU" sz="2400" dirty="0">
              <a:latin typeface="Times New Roman"/>
              <a:ea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723575"/>
              </p:ext>
            </p:extLst>
          </p:nvPr>
        </p:nvGraphicFramePr>
        <p:xfrm>
          <a:off x="1187624" y="1484784"/>
          <a:ext cx="5970905" cy="3189732"/>
        </p:xfrm>
        <a:graphic>
          <a:graphicData uri="http://schemas.openxmlformats.org/drawingml/2006/table">
            <a:tbl>
              <a:tblPr firstRow="1" firstCol="1" bandRow="1"/>
              <a:tblGrid>
                <a:gridCol w="1194181"/>
                <a:gridCol w="1194181"/>
                <a:gridCol w="1194181"/>
                <a:gridCol w="1194181"/>
                <a:gridCol w="1194181"/>
              </a:tblGrid>
              <a:tr h="15811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Учебный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2014/2015</a:t>
                      </a: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Количество учеников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Итоги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Заним. на «4 и 5»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Качество в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Русский язык</a:t>
                      </a: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7-б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86.96%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Литература</a:t>
                      </a: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7-б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95.65%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Русский язык</a:t>
                      </a: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11-б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71.43%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Литература</a:t>
                      </a: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11-б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90.48%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Русский язык</a:t>
                      </a: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8-б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42.11%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Литература</a:t>
                      </a: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8-б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78.95%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Русский язык</a:t>
                      </a: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8-а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87.5%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Литература</a:t>
                      </a: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8-а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Русский язык</a:t>
                      </a: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72%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9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Литература</a:t>
                      </a: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91.2%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597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Rot="1" noChangeArrowheads="1"/>
          </p:cNvSpPr>
          <p:nvPr/>
        </p:nvSpPr>
        <p:spPr bwMode="auto">
          <a:xfrm>
            <a:off x="683568" y="282848"/>
            <a:ext cx="8220075" cy="526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ru-RU" sz="3600" i="1" kern="0" smtClean="0">
                <a:latin typeface="Monotype Corsiva" pitchFamily="66" charset="0"/>
              </a:rPr>
              <a:t>Распространение</a:t>
            </a:r>
            <a:r>
              <a:rPr lang="ru-RU" sz="4800" i="1" kern="0" smtClean="0">
                <a:latin typeface="Monotype Corsiva" pitchFamily="66" charset="0"/>
              </a:rPr>
              <a:t> </a:t>
            </a:r>
            <a:r>
              <a:rPr lang="ru-RU" sz="3600" i="1" kern="0" smtClean="0">
                <a:latin typeface="Monotype Corsiva" pitchFamily="66" charset="0"/>
              </a:rPr>
              <a:t>опыта</a:t>
            </a:r>
            <a:endParaRPr lang="ru-RU" sz="3600" i="1" kern="0" dirty="0" smtClean="0">
              <a:latin typeface="Monotype Corsiva" pitchFamily="66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448209"/>
              </p:ext>
            </p:extLst>
          </p:nvPr>
        </p:nvGraphicFramePr>
        <p:xfrm>
          <a:off x="251520" y="809105"/>
          <a:ext cx="7776864" cy="5888736"/>
        </p:xfrm>
        <a:graphic>
          <a:graphicData uri="http://schemas.openxmlformats.org/drawingml/2006/table">
            <a:tbl>
              <a:tblPr firstRow="1" firstCol="1" bandRow="1"/>
              <a:tblGrid>
                <a:gridCol w="240562"/>
                <a:gridCol w="3287830"/>
                <a:gridCol w="1008112"/>
                <a:gridCol w="1368152"/>
                <a:gridCol w="1872208"/>
              </a:tblGrid>
              <a:tr h="472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№ п/п</a:t>
                      </a:r>
                    </a:p>
                  </a:txBody>
                  <a:tcPr marL="38547" marR="3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Тема</a:t>
                      </a:r>
                    </a:p>
                  </a:txBody>
                  <a:tcPr marL="38547" marR="3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Дата</a:t>
                      </a:r>
                    </a:p>
                  </a:txBody>
                  <a:tcPr marL="38547" marR="3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Место проведения</a:t>
                      </a:r>
                    </a:p>
                  </a:txBody>
                  <a:tcPr marL="38547" marR="3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Форма участия (доклад, выступление с тезисами и т.д.)</a:t>
                      </a:r>
                    </a:p>
                  </a:txBody>
                  <a:tcPr marL="38547" marR="3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38547" marR="3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Семинар «Многоаспектный анализ текста. Методика подготовки к выполнению заданий с развернутым ответом(ОГЭ, ЕГЭ)»</a:t>
                      </a:r>
                    </a:p>
                  </a:txBody>
                  <a:tcPr marL="38547" marR="3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сентябрь</a:t>
                      </a:r>
                    </a:p>
                  </a:txBody>
                  <a:tcPr marL="38547" marR="3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СОШ им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Р.Сагдеева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547" marR="3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Слушание и обсуждение выступления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Егораевой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 Г.Т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г.Москва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) </a:t>
                      </a:r>
                    </a:p>
                  </a:txBody>
                  <a:tcPr marL="38547" marR="3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38547" marR="3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506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Семинар «Формирование коммуникативной компетенции учащихся на уроках литературы в аспекте подготовки к современным формам итоговой и промежуточной аттестации»</a:t>
                      </a:r>
                    </a:p>
                  </a:txBody>
                  <a:tcPr marL="38547" marR="3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сентябрь</a:t>
                      </a:r>
                    </a:p>
                  </a:txBody>
                  <a:tcPr marL="38547" marR="3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СОШ им Р.Сагдеева</a:t>
                      </a:r>
                    </a:p>
                  </a:txBody>
                  <a:tcPr marL="38547" marR="3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Слушание и обсуждение выступления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ЕрохинойЕ.Л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.(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г.Москва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</a:p>
                  </a:txBody>
                  <a:tcPr marL="38547" marR="3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21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38547" marR="3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506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Семинар «Особенности преподавания русского языка и литературы в общеобразовательных организациях в условиях реализации ФГОС ООО</a:t>
                      </a:r>
                    </a:p>
                  </a:txBody>
                  <a:tcPr marL="38547" marR="3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ноябрь</a:t>
                      </a:r>
                    </a:p>
                  </a:txBody>
                  <a:tcPr marL="38547" marR="3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СОШ №1</a:t>
                      </a:r>
                    </a:p>
                  </a:txBody>
                  <a:tcPr marL="38547" marR="3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Открытый урок «Имя числительное»(7-бкласс) в рамках курсов повышения квалификации учителей русского языка и литературы</a:t>
                      </a:r>
                    </a:p>
                  </a:txBody>
                  <a:tcPr marL="38547" marR="3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38547" marR="3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13422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Семинар « «Подготовка современного урока в  условиях введения ФГОС ООО».</a:t>
                      </a:r>
                    </a:p>
                  </a:txBody>
                  <a:tcPr marL="38547" marR="3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27.04.15</a:t>
                      </a:r>
                    </a:p>
                  </a:txBody>
                  <a:tcPr marL="38547" marR="3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13422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«Лицей-интернат (школа для одаренных детей)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13422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г. Буинска Республики Татарстан»</a:t>
                      </a:r>
                    </a:p>
                  </a:txBody>
                  <a:tcPr marL="38547" marR="3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Участие в круглом столе</a:t>
                      </a:r>
                    </a:p>
                  </a:txBody>
                  <a:tcPr marL="38547" marR="3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2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38547" marR="3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506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Семинар « Реализация деятельностного подхода на уроках русского языка и литературы  и во внеурочное время в условиях введения ФГОС ООО».</a:t>
                      </a:r>
                    </a:p>
                  </a:txBody>
                  <a:tcPr marL="38547" marR="3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18.03.15</a:t>
                      </a:r>
                    </a:p>
                  </a:txBody>
                  <a:tcPr marL="38547" marR="3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МБОУ «Рунгинская сош Буинского района РТ»  </a:t>
                      </a:r>
                    </a:p>
                  </a:txBody>
                  <a:tcPr marL="38547" marR="3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Участие в круглом столе</a:t>
                      </a:r>
                    </a:p>
                  </a:txBody>
                  <a:tcPr marL="38547" marR="3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38547" marR="3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425065" algn="l"/>
                        </a:tabLs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Семинар « Обеспечение преемственности при введении ФГОС  НОО и ООО»</a:t>
                      </a:r>
                    </a:p>
                  </a:txBody>
                  <a:tcPr marL="38547" marR="3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11.03.15</a:t>
                      </a:r>
                    </a:p>
                  </a:txBody>
                  <a:tcPr marL="38547" marR="3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Сош №1</a:t>
                      </a:r>
                    </a:p>
                  </a:txBody>
                  <a:tcPr marL="38547" marR="3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Участие в круглом столе</a:t>
                      </a:r>
                    </a:p>
                  </a:txBody>
                  <a:tcPr marL="38547" marR="38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0" y="14573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992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242048" cy="504056"/>
          </a:xfrm>
        </p:spPr>
        <p:txBody>
          <a:bodyPr>
            <a:normAutofit/>
          </a:bodyPr>
          <a:lstStyle/>
          <a:p>
            <a:r>
              <a:rPr lang="ru-RU" sz="1400" dirty="0" smtClean="0"/>
              <a:t>                               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805" y="332656"/>
            <a:ext cx="84249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Применяемые технологии.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РКМЧП(развитие критического мышления через чтение и письмо), на которую я опираюсь в своей работе, интересна  и эффективна тем, что в ней синтезированы многие из известных технологий. Это  коллективный и групповой способ обучения, технологии развивающего и проблемно-ориентированного обучения. В основе технологии - творческое сотрудничество ученика и учителя, развитие у учащихся аналитического подхода к любому материалу. Многие приемы данной технологии представляют собой совокупность заданий, в процессе выполнения которых появляются работы творческого характера. Также приёмы технологии позволяют работать с учётом   ведущей системы восприятия обучающихся. В основе РКМЧП лежит принцип: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«Как можно больше ученика и как можно меньше учителя», который и служит формированию мотивации познания у обучающихся. Для осуществления целей обращаюсь к таким методам обучения, как проектный, частично-поисковый, исследовательский и др., стараюсь разнообразить типы уроков: урок-портрет, урок-путешествие, уроки - беседы, уроки - диспуты, уроки- практикумы, семинары на морально- этическую и патриотическую тематику, часто провожу интегрированные уроки и др. При этом стараюсь использовать все ресурсы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учащихся. За основу педагогической деятельности взяла такую технологию, как педагогика сотрудничества. Обновляя классно-урочную систему образования, особое внимание уделяю таким методам, как метод проектов, таким формам, как нестандартные уроки в виде театрализации, пресс-конференций, форумов, защиты проектов и т.п. Изученный материал на таких уроках надолго запоминается учениками, позволяет им учиться без принуждения, почувствовать вкус успеха. При защите проектов использую различные формы дискуссий: «круглый стол», форум, пресс-конференция.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кейс-метода. Весь процесс подготовки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Case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основан на навыках и умениях работы с информационными технологиями, что позволяет актуализировать имеющиеся знания, активизирует научно-исследовательскую деятельность. Так, например, на этапе сбора информации используются различные источники, основанные на современных коммуникациях: телевидение, видео, компьютерные словари, энциклопедии или базы данных, доступные через системы коммуникации. Результат решения кейсов может быть представлен в виде презентации, защиты проекта, сочинения-миниатюры, устного выступления и так далее.</a:t>
            </a:r>
          </a:p>
        </p:txBody>
      </p:sp>
    </p:spTree>
    <p:extLst>
      <p:ext uri="{BB962C8B-B14F-4D97-AF65-F5344CB8AC3E}">
        <p14:creationId xmlns:p14="http://schemas.microsoft.com/office/powerpoint/2010/main" val="1226223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914030"/>
              </p:ext>
            </p:extLst>
          </p:nvPr>
        </p:nvGraphicFramePr>
        <p:xfrm>
          <a:off x="323528" y="1340768"/>
          <a:ext cx="7632847" cy="5171434"/>
        </p:xfrm>
        <a:graphic>
          <a:graphicData uri="http://schemas.openxmlformats.org/drawingml/2006/table">
            <a:tbl>
              <a:tblPr firstRow="1" firstCol="1" lastCol="1" bandRow="1" bandCol="1"/>
              <a:tblGrid>
                <a:gridCol w="354957"/>
                <a:gridCol w="2274211"/>
                <a:gridCol w="970836"/>
                <a:gridCol w="709912"/>
                <a:gridCol w="1556068"/>
                <a:gridCol w="565396"/>
                <a:gridCol w="1201467"/>
              </a:tblGrid>
              <a:tr h="13168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Дата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Предмет/ название конкурса/конференции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Уровень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Участие очное или заочное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Участники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Ф.И.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Класс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42975" algn="l"/>
                          <a:tab pos="1327150" algn="l"/>
                          <a:tab pos="1417320" algn="l"/>
                        </a:tabLs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Результаты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6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Билет в будущее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Муниципальный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очное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СунгатуллинРаиль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участие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6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Будущее моей страны – в моих руках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Муниципальный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очное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СунгатуллинРаиль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6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</a:rPr>
                        <a:t>Парламентский урок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/>
                          <a:ea typeface="Times New Roman"/>
                        </a:rPr>
                        <a:t>Муниципальный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очное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/>
                          <a:ea typeface="Times New Roman"/>
                        </a:rPr>
                        <a:t>СунгатуллинРаиль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6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Будущее моей страны – в моих руках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Муниципальный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очное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Хуснутдинова Алия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6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«Скажем коррупции «Нет»!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Муниципальный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очное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Каримова Алина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6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Литературный конкурс «День енота»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Международный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заочное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СунгатуллинРаиль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Диплом участника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6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Литературный конкурс «День енота»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Международный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заочное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Каримова Алина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Диплом участника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55576" y="332656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rebuchet MS"/>
              </a:rPr>
              <a:t>Участие в научно-практических конференциях, творческих конкурсах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129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883298"/>
              </p:ext>
            </p:extLst>
          </p:nvPr>
        </p:nvGraphicFramePr>
        <p:xfrm>
          <a:off x="179512" y="188640"/>
          <a:ext cx="7365826" cy="5686032"/>
        </p:xfrm>
        <a:graphic>
          <a:graphicData uri="http://schemas.openxmlformats.org/drawingml/2006/table">
            <a:tbl>
              <a:tblPr firstRow="1" firstCol="1" lastCol="1" bandRow="1" bandCol="1"/>
              <a:tblGrid>
                <a:gridCol w="361654"/>
                <a:gridCol w="2317121"/>
                <a:gridCol w="989154"/>
                <a:gridCol w="723307"/>
                <a:gridCol w="1513420"/>
                <a:gridCol w="504056"/>
                <a:gridCol w="957114"/>
              </a:tblGrid>
              <a:tr h="12498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XI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</a:rPr>
                        <a:t>Всероссийскаянаучно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-практическая конференция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 «Литературоведение и эстетика в 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</a:rPr>
                        <a:t>XXI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</a:rPr>
                        <a:t> веке» («Татьянин день»),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Всероссийский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очное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СунгатуллинРаиль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Диплом участника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9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XII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 научно-практическая конференция им. Л.Толстого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Муниципальный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очное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Каримова Ильвина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участие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9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Живая классика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Муниципальный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очное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Анисимова Карина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8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Всероссийская олимпиада по литературе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Республиканский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очное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Каримова Алина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Призер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9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Всероссийская олимпиада по русскому языку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муниципальный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очное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Осташева Анастасия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2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Всероссийская олимпиада по литературе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муниципальный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очное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Каримова Алина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735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Всероссийская олимпиада по литературе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муниципальный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очное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Идиятуллина Камила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За хорошие результаты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0511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1971</TotalTime>
  <Words>1513</Words>
  <Application>Microsoft Office PowerPoint</Application>
  <PresentationFormat>Экран (4:3)</PresentationFormat>
  <Paragraphs>343</Paragraphs>
  <Slides>15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Из опыта работы</vt:lpstr>
      <vt:lpstr> «Общие сведения об учителе».</vt:lpstr>
      <vt:lpstr>Учителя, как местные светочи науки, должны стоять на полной высоте современных знаний в своей специальности.                                                                    Менделеев Д. И.</vt:lpstr>
      <vt:lpstr>Моя концепция. Приучать школьников работать, самостоятельно думать, искать, развивать свои таланты, вырабатывать в себе лучшие человеческие качества. </vt:lpstr>
      <vt:lpstr>         качество знаний учащихся                     в 2014/2015уч. году.</vt:lpstr>
      <vt:lpstr>Презентация PowerPoint</vt:lpstr>
      <vt:lpstr>                               </vt:lpstr>
      <vt:lpstr>Презентация PowerPoint</vt:lpstr>
      <vt:lpstr>Презентация PowerPoint</vt:lpstr>
      <vt:lpstr>Презентация PowerPoint</vt:lpstr>
      <vt:lpstr> Участие в профессиональных конкурсах </vt:lpstr>
      <vt:lpstr>Я – классный руководитель Воспитывает все: люди, вещи, явления, но прежде всего и дольше всего — люди. Из них на первом месте — родители и педагоги. Макаренко А. С.  Я являюсь классным руководителем 8«б» класса.</vt:lpstr>
      <vt:lpstr>Я- классный руководитель Воспитатель должен себя так вести, что6ы каждое движение его воспитывало, и всегда должен знать чего он хочет в данный момент и чего он не хочет. Если воспитатель не знает этого, кого он может воспитывать? </vt:lpstr>
      <vt:lpstr> Самым важным явлением в школе, самым поучительным предметом, самым живым примером для ученика является сам учитель. - А. Дистервег  </vt:lpstr>
      <vt:lpstr>Моя жизнь - школа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Даша</dc:creator>
  <cp:lastModifiedBy>User</cp:lastModifiedBy>
  <cp:revision>172</cp:revision>
  <dcterms:created xsi:type="dcterms:W3CDTF">2008-11-07T13:57:53Z</dcterms:created>
  <dcterms:modified xsi:type="dcterms:W3CDTF">2016-02-12T02:54:58Z</dcterms:modified>
</cp:coreProperties>
</file>