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3" r:id="rId7"/>
    <p:sldId id="265" r:id="rId8"/>
    <p:sldId id="264" r:id="rId9"/>
    <p:sldId id="266" r:id="rId10"/>
    <p:sldId id="262" r:id="rId11"/>
    <p:sldId id="267" r:id="rId12"/>
    <p:sldId id="268" r:id="rId13"/>
    <p:sldId id="269" r:id="rId14"/>
    <p:sldId id="270" r:id="rId15"/>
    <p:sldId id="274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08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14604F19-FB2F-48F3-9E0A-8320463A6AE4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3553001D-659E-472D-A7BE-B3CF3E8E8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429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4F19-FB2F-48F3-9E0A-8320463A6AE4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3001D-659E-472D-A7BE-B3CF3E8E8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900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4F19-FB2F-48F3-9E0A-8320463A6AE4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3001D-659E-472D-A7BE-B3CF3E8E8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947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4F19-FB2F-48F3-9E0A-8320463A6AE4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3001D-659E-472D-A7BE-B3CF3E8E81E2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4374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4F19-FB2F-48F3-9E0A-8320463A6AE4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3001D-659E-472D-A7BE-B3CF3E8E8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409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4F19-FB2F-48F3-9E0A-8320463A6AE4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3001D-659E-472D-A7BE-B3CF3E8E8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49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4F19-FB2F-48F3-9E0A-8320463A6AE4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3001D-659E-472D-A7BE-B3CF3E8E8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6540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4F19-FB2F-48F3-9E0A-8320463A6AE4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3001D-659E-472D-A7BE-B3CF3E8E8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0122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4F19-FB2F-48F3-9E0A-8320463A6AE4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3001D-659E-472D-A7BE-B3CF3E8E8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285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4F19-FB2F-48F3-9E0A-8320463A6AE4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3001D-659E-472D-A7BE-B3CF3E8E8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422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4F19-FB2F-48F3-9E0A-8320463A6AE4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3001D-659E-472D-A7BE-B3CF3E8E8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127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4F19-FB2F-48F3-9E0A-8320463A6AE4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3001D-659E-472D-A7BE-B3CF3E8E8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007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4F19-FB2F-48F3-9E0A-8320463A6AE4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3001D-659E-472D-A7BE-B3CF3E8E8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823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4F19-FB2F-48F3-9E0A-8320463A6AE4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3001D-659E-472D-A7BE-B3CF3E8E8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070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4F19-FB2F-48F3-9E0A-8320463A6AE4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3001D-659E-472D-A7BE-B3CF3E8E8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954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4F19-FB2F-48F3-9E0A-8320463A6AE4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3001D-659E-472D-A7BE-B3CF3E8E8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51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4F19-FB2F-48F3-9E0A-8320463A6AE4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3001D-659E-472D-A7BE-B3CF3E8E8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791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04F19-FB2F-48F3-9E0A-8320463A6AE4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3001D-659E-472D-A7BE-B3CF3E8E8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7065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79818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Творческая презентация к уроку по учебному предмету «Литература» в 7 классе на тему: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6915" y="4185780"/>
            <a:ext cx="9144000" cy="165576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«У. Шекспир «Ромео и Джульетта»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158343" y="5518376"/>
            <a:ext cx="78268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Учитель русского языка и литературы ГБОУ СОШ №29 города Санкт-Петербурга </a:t>
            </a:r>
            <a:r>
              <a:rPr lang="ru-RU" sz="2400" dirty="0" err="1" smtClean="0"/>
              <a:t>Лужбинина</a:t>
            </a:r>
            <a:r>
              <a:rPr lang="ru-RU" sz="2400" dirty="0" smtClean="0"/>
              <a:t> Марина Маратовна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5942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5915" y="226632"/>
            <a:ext cx="10755086" cy="1478570"/>
          </a:xfrm>
        </p:spPr>
        <p:txBody>
          <a:bodyPr>
            <a:noAutofit/>
          </a:bodyPr>
          <a:lstStyle/>
          <a:p>
            <a:r>
              <a:rPr lang="ru-RU" dirty="0"/>
              <a:t>Трагедия «Ромео и Джульетта» - ранняя, ученическая, 1595 год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8004" y="1705202"/>
            <a:ext cx="4395111" cy="354171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 трагедии «Ромео </a:t>
            </a:r>
            <a:r>
              <a:rPr lang="ru-RU" dirty="0"/>
              <a:t>и Джульетта</a:t>
            </a:r>
            <a:r>
              <a:rPr lang="ru-RU" dirty="0" smtClean="0"/>
              <a:t>» </a:t>
            </a:r>
            <a:r>
              <a:rPr lang="ru-RU" dirty="0"/>
              <a:t>два первых акта написаны по комедийным законам. Герои живут законами природы, они достигают периода, возраста, когда нужно любить. И лишь </a:t>
            </a:r>
            <a:r>
              <a:rPr lang="ru-RU" dirty="0" smtClean="0"/>
              <a:t>в третьем </a:t>
            </a:r>
            <a:r>
              <a:rPr lang="ru-RU" dirty="0"/>
              <a:t>акте возникает кульминация.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457" y="779679"/>
            <a:ext cx="4380364" cy="578792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072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«Весь мир – театр». Творческая часть.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/>
              <a:t>Шекспира нужно играть! Вторая часть посвящена инсценировке двух фрагментов трагедии «Ромео и Джульетта»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946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829" y="618518"/>
            <a:ext cx="11658600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Диалог </a:t>
            </a:r>
            <a:r>
              <a:rPr lang="ru-RU" b="1" dirty="0"/>
              <a:t>Ромео и </a:t>
            </a:r>
            <a:r>
              <a:rPr lang="ru-RU" b="1" dirty="0" smtClean="0"/>
              <a:t>Джульетты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ru-RU" b="1" dirty="0" smtClean="0"/>
              <a:t>(сцена </a:t>
            </a:r>
            <a:r>
              <a:rPr lang="ru-RU" b="1" dirty="0"/>
              <a:t>на балконе)</a:t>
            </a:r>
            <a:br>
              <a:rPr lang="ru-RU" b="1" dirty="0"/>
            </a:br>
            <a:endParaRPr lang="ru-RU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8457" y="1259832"/>
            <a:ext cx="7554686" cy="5355312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algn="just"/>
            <a:endParaRPr lang="ru-RU" dirty="0" smtClean="0"/>
          </a:p>
          <a:p>
            <a:pPr algn="ctr"/>
            <a:r>
              <a:rPr lang="ru-RU" dirty="0" smtClean="0"/>
              <a:t>Сад </a:t>
            </a:r>
            <a:r>
              <a:rPr lang="ru-RU" dirty="0" err="1" smtClean="0"/>
              <a:t>Капулетти</a:t>
            </a:r>
            <a:r>
              <a:rPr lang="ru-RU" dirty="0" smtClean="0"/>
              <a:t>.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Входит Ромео.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ctr"/>
            <a:r>
              <a:rPr lang="ru-RU" dirty="0" smtClean="0"/>
              <a:t>Ромео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Им по незнанью эта боль смешна.</a:t>
            </a:r>
          </a:p>
          <a:p>
            <a:pPr algn="ctr"/>
            <a:r>
              <a:rPr lang="ru-RU" dirty="0" smtClean="0"/>
              <a:t>Но что за блеск я вижу на балконе?</a:t>
            </a:r>
          </a:p>
          <a:p>
            <a:pPr algn="ctr"/>
            <a:r>
              <a:rPr lang="ru-RU" dirty="0" smtClean="0"/>
              <a:t>Там брезжит свет. Джульетта, ты как день!</a:t>
            </a:r>
          </a:p>
          <a:p>
            <a:pPr algn="ctr"/>
            <a:r>
              <a:rPr lang="ru-RU" dirty="0" smtClean="0"/>
              <a:t>Стань у окна, убей луну соседством;</a:t>
            </a:r>
          </a:p>
          <a:p>
            <a:pPr algn="ctr"/>
            <a:r>
              <a:rPr lang="ru-RU" dirty="0" smtClean="0"/>
              <a:t>Она и так от зависти больна,</a:t>
            </a:r>
          </a:p>
          <a:p>
            <a:pPr algn="ctr"/>
            <a:r>
              <a:rPr lang="ru-RU" dirty="0" smtClean="0"/>
              <a:t>Что ты ее затмила </a:t>
            </a:r>
            <a:r>
              <a:rPr lang="ru-RU" dirty="0" err="1" smtClean="0"/>
              <a:t>белизною</a:t>
            </a:r>
            <a:r>
              <a:rPr lang="ru-RU" dirty="0" smtClean="0"/>
              <a:t>.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О, быть бы на ее руке перчаткой,</a:t>
            </a:r>
          </a:p>
          <a:p>
            <a:pPr algn="ctr"/>
            <a:r>
              <a:rPr lang="ru-RU" dirty="0" smtClean="0"/>
              <a:t>Перчаткой на руке!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7462" y="1934935"/>
            <a:ext cx="4115481" cy="442524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</p:pic>
    </p:spTree>
    <p:extLst>
      <p:ext uri="{BB962C8B-B14F-4D97-AF65-F5344CB8AC3E}">
        <p14:creationId xmlns:p14="http://schemas.microsoft.com/office/powerpoint/2010/main" val="804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60913" y="558416"/>
            <a:ext cx="6096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На балконе показывается Джульетта.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О милая! О жизнь моя! О радость!</a:t>
            </a:r>
          </a:p>
          <a:p>
            <a:pPr algn="ctr"/>
            <a:r>
              <a:rPr lang="ru-RU" dirty="0" smtClean="0"/>
              <a:t>Стоит, сама не зная, кто она.</a:t>
            </a:r>
          </a:p>
          <a:p>
            <a:pPr algn="ctr"/>
            <a:r>
              <a:rPr lang="ru-RU" dirty="0" smtClean="0"/>
              <a:t>Губами шевелит, но слов не слышно.</a:t>
            </a:r>
          </a:p>
          <a:p>
            <a:pPr algn="ctr"/>
            <a:r>
              <a:rPr lang="ru-RU" dirty="0" smtClean="0"/>
              <a:t>Пустое, существует взглядов речь!</a:t>
            </a:r>
          </a:p>
          <a:p>
            <a:pPr algn="ctr"/>
            <a:r>
              <a:rPr lang="ru-RU" dirty="0" smtClean="0"/>
              <a:t>О, как я глуп! С ней говорят другие.</a:t>
            </a:r>
          </a:p>
          <a:p>
            <a:pPr algn="ctr"/>
            <a:r>
              <a:rPr lang="ru-RU" dirty="0" smtClean="0"/>
              <a:t>Две самых ярких звездочки, спеша</a:t>
            </a:r>
          </a:p>
          <a:p>
            <a:pPr algn="ctr"/>
            <a:r>
              <a:rPr lang="ru-RU" dirty="0" smtClean="0"/>
              <a:t>По делу с неба отлучиться, просят</a:t>
            </a:r>
          </a:p>
          <a:p>
            <a:pPr algn="ctr"/>
            <a:r>
              <a:rPr lang="ru-RU" dirty="0" smtClean="0"/>
              <a:t>Ее глаза покамест </a:t>
            </a:r>
            <a:r>
              <a:rPr lang="ru-RU" dirty="0" err="1" smtClean="0"/>
              <a:t>посверкать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Ах, если бы глаза ее на деле</a:t>
            </a:r>
          </a:p>
          <a:p>
            <a:pPr algn="ctr"/>
            <a:r>
              <a:rPr lang="ru-RU" dirty="0" smtClean="0"/>
              <a:t>Переместились на небесный свод!</a:t>
            </a:r>
          </a:p>
          <a:p>
            <a:pPr algn="ctr"/>
            <a:r>
              <a:rPr lang="ru-RU" dirty="0" smtClean="0"/>
              <a:t>При их сиянье птицы бы запели,</a:t>
            </a:r>
          </a:p>
          <a:p>
            <a:pPr algn="ctr"/>
            <a:r>
              <a:rPr lang="ru-RU" dirty="0" smtClean="0"/>
              <a:t>Принявши ночь за солнечный восход.</a:t>
            </a:r>
          </a:p>
          <a:p>
            <a:pPr algn="ctr"/>
            <a:r>
              <a:rPr lang="ru-RU" dirty="0" smtClean="0"/>
              <a:t>Стоит одна, прижав ладонь к щеке.</a:t>
            </a:r>
          </a:p>
          <a:p>
            <a:pPr algn="ctr"/>
            <a:r>
              <a:rPr lang="ru-RU" dirty="0" smtClean="0"/>
              <a:t>О чем она задумалась украдкой?</a:t>
            </a:r>
          </a:p>
        </p:txBody>
      </p:sp>
    </p:spTree>
    <p:extLst>
      <p:ext uri="{BB962C8B-B14F-4D97-AF65-F5344CB8AC3E}">
        <p14:creationId xmlns:p14="http://schemas.microsoft.com/office/powerpoint/2010/main" val="177755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45971" y="898382"/>
            <a:ext cx="6096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0" i="0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Джульетта</a:t>
            </a:r>
          </a:p>
          <a:p>
            <a:pPr algn="ctr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 горе мне!</a:t>
            </a:r>
            <a:endParaRPr lang="en-US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Ромео</a:t>
            </a:r>
          </a:p>
          <a:p>
            <a:pPr algn="ctr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Проговорила что-то. </a:t>
            </a:r>
            <a:endParaRPr lang="en-US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Светлый ангел, </a:t>
            </a:r>
            <a:endParaRPr lang="en-US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 мраке над моею головой </a:t>
            </a:r>
            <a:endParaRPr lang="en-US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Ты реешь, как крылатый вестник неба </a:t>
            </a:r>
            <a:endParaRPr lang="en-US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Вверху, на недоступной высоте, </a:t>
            </a:r>
            <a:endParaRPr lang="en-US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 изумленною толпой народа, </a:t>
            </a:r>
            <a:endParaRPr lang="en-US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Которая следит за ним с земли. </a:t>
            </a:r>
            <a:endParaRPr lang="en-US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endParaRPr lang="en-US" u="sng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b="0" i="0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Джульетта</a:t>
            </a:r>
          </a:p>
          <a:p>
            <a:pPr algn="ctr"/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Ромео, как мне жаль, что ты Ромео!</a:t>
            </a:r>
            <a:endParaRPr lang="en-US" b="1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Отринь отца да имя измени,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lang="en-US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 если нет, меня женою сделай, </a:t>
            </a:r>
            <a:endParaRPr lang="en-US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Чтоб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Капулетти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больше мне не быть.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756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5071" y="2741232"/>
            <a:ext cx="9905998" cy="1478570"/>
          </a:xfrm>
        </p:spPr>
        <p:txBody>
          <a:bodyPr>
            <a:normAutofit/>
          </a:bodyPr>
          <a:lstStyle/>
          <a:p>
            <a:r>
              <a:rPr lang="ru-RU" sz="6600" dirty="0" smtClean="0"/>
              <a:t>СПАСИБО ЗА ВНИМАНИЕ!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30845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I.</a:t>
            </a:r>
            <a:r>
              <a:rPr lang="ru-RU" dirty="0" smtClean="0"/>
              <a:t> Знакомство с основными этапами творчества</a:t>
            </a:r>
          </a:p>
          <a:p>
            <a:r>
              <a:rPr lang="en-US" dirty="0" smtClean="0"/>
              <a:t>II. </a:t>
            </a:r>
            <a:r>
              <a:rPr lang="ru-RU" dirty="0" smtClean="0"/>
              <a:t>Творческая часть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021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775"/>
            <a:ext cx="10916782" cy="147857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Шекспир: личность, поэт, драматург, загадка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142" y="1748744"/>
            <a:ext cx="2993789" cy="4238398"/>
          </a:xfrm>
        </p:spPr>
      </p:pic>
      <p:sp>
        <p:nvSpPr>
          <p:cNvPr id="5" name="TextBox 4"/>
          <p:cNvSpPr txBox="1"/>
          <p:nvPr/>
        </p:nvSpPr>
        <p:spPr>
          <a:xfrm>
            <a:off x="4942115" y="2260373"/>
            <a:ext cx="54428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u="sng" dirty="0" smtClean="0"/>
              <a:t>Родился 23 </a:t>
            </a:r>
            <a:r>
              <a:rPr lang="ru-RU" sz="2800" b="1" u="sng" dirty="0"/>
              <a:t>апреля 1564 </a:t>
            </a:r>
            <a:r>
              <a:rPr lang="ru-RU" sz="2800" b="1" u="sng" dirty="0" smtClean="0"/>
              <a:t>года</a:t>
            </a:r>
          </a:p>
          <a:p>
            <a:pPr algn="just"/>
            <a:endParaRPr lang="ru-RU" sz="2800" b="1" u="sng" dirty="0"/>
          </a:p>
          <a:p>
            <a:pPr algn="just"/>
            <a:r>
              <a:rPr lang="ru-RU" sz="2800" b="1" u="sng" dirty="0" smtClean="0"/>
              <a:t>Примечательно: это год смерти Микеланджело! </a:t>
            </a:r>
          </a:p>
          <a:p>
            <a:r>
              <a:rPr lang="ru-RU" sz="2800" b="1" u="sng" dirty="0" smtClean="0"/>
              <a:t>(известного итальянского скульптора и художника)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3503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2" y="200437"/>
            <a:ext cx="9905998" cy="1478570"/>
          </a:xfrm>
        </p:spPr>
        <p:txBody>
          <a:bodyPr/>
          <a:lstStyle/>
          <a:p>
            <a:pPr algn="ctr"/>
            <a:r>
              <a:rPr lang="ru-RU" b="1" u="sng" dirty="0"/>
              <a:t>1590 год – начало творческого пути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2249487"/>
            <a:ext cx="5673045" cy="3541714"/>
          </a:xfrm>
        </p:spPr>
        <p:txBody>
          <a:bodyPr/>
          <a:lstStyle/>
          <a:p>
            <a:r>
              <a:rPr lang="ru-RU" dirty="0"/>
              <a:t>1590- умирают </a:t>
            </a:r>
            <a:r>
              <a:rPr lang="ru-RU" dirty="0" smtClean="0"/>
              <a:t>великие драматурги того времени </a:t>
            </a:r>
            <a:r>
              <a:rPr lang="ru-RU" dirty="0"/>
              <a:t>Роберт Грин, Кристофер </a:t>
            </a:r>
            <a:r>
              <a:rPr lang="ru-RU" dirty="0" err="1"/>
              <a:t>Марло</a:t>
            </a:r>
            <a:r>
              <a:rPr lang="ru-RU" dirty="0"/>
              <a:t> и Томас </a:t>
            </a:r>
            <a:r>
              <a:rPr lang="ru-RU" dirty="0" err="1"/>
              <a:t>Кид</a:t>
            </a:r>
            <a:r>
              <a:rPr lang="ru-RU" dirty="0"/>
              <a:t>, поэтому Шекспир господствует в английской драме и театре. </a:t>
            </a:r>
            <a:endParaRPr lang="ru-RU" dirty="0" smtClean="0"/>
          </a:p>
          <a:p>
            <a:r>
              <a:rPr lang="ru-RU" dirty="0"/>
              <a:t>1600-1601 год – начало великих трагедий Шекспира. 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972" y="1531008"/>
            <a:ext cx="2804885" cy="497867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</p:pic>
    </p:spTree>
    <p:extLst>
      <p:ext uri="{BB962C8B-B14F-4D97-AF65-F5344CB8AC3E}">
        <p14:creationId xmlns:p14="http://schemas.microsoft.com/office/powerpoint/2010/main" val="387943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Этапы творчества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200" dirty="0" smtClean="0"/>
              <a:t>1590-1600 - оптимистический </a:t>
            </a:r>
            <a:r>
              <a:rPr lang="ru-RU" sz="3200" dirty="0"/>
              <a:t>и светлый </a:t>
            </a:r>
            <a:r>
              <a:rPr lang="ru-RU" sz="3200" dirty="0" smtClean="0"/>
              <a:t>взгляд</a:t>
            </a:r>
            <a:endParaRPr lang="ru-RU" sz="3200" dirty="0"/>
          </a:p>
          <a:p>
            <a:pPr lvl="0" algn="just"/>
            <a:r>
              <a:rPr lang="ru-RU" sz="3200" dirty="0" smtClean="0"/>
              <a:t>1601 - 1608 - время </a:t>
            </a:r>
            <a:r>
              <a:rPr lang="ru-RU" sz="3200" dirty="0"/>
              <a:t>трагического</a:t>
            </a:r>
          </a:p>
          <a:p>
            <a:pPr lvl="0" algn="just"/>
            <a:r>
              <a:rPr lang="ru-RU" sz="3200" dirty="0" smtClean="0"/>
              <a:t>1609 - </a:t>
            </a:r>
            <a:r>
              <a:rPr lang="ru-RU" sz="3200" dirty="0"/>
              <a:t>1612 </a:t>
            </a:r>
            <a:r>
              <a:rPr lang="ru-RU" sz="3200" dirty="0" smtClean="0"/>
              <a:t>- выход </a:t>
            </a:r>
            <a:r>
              <a:rPr lang="ru-RU" sz="3200" dirty="0"/>
              <a:t>из состояния отчаяния, появление позитивного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615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чем же загадка? Быть </a:t>
            </a:r>
            <a:r>
              <a:rPr lang="ru-RU" dirty="0"/>
              <a:t>или не быть</a:t>
            </a:r>
            <a:r>
              <a:rPr lang="ru-RU" dirty="0" smtClean="0"/>
              <a:t>?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 «Шекспировский вопрос» – проблема авторства произведений, которые приписывают Шекспиру, ведь о нем слишком мало известно. Наравне с Гомером личность Шекспира становится расплывчатой дымкой, прекрасной загадкой, которую разрешить уже никак нельзя.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3406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9308" y="0"/>
            <a:ext cx="9905998" cy="1478570"/>
          </a:xfrm>
        </p:spPr>
        <p:txBody>
          <a:bodyPr/>
          <a:lstStyle/>
          <a:p>
            <a:pPr algn="ctr"/>
            <a:r>
              <a:rPr lang="ru-RU" dirty="0" smtClean="0"/>
              <a:t>Театр </a:t>
            </a:r>
            <a:r>
              <a:rPr lang="ru-RU" dirty="0" err="1" smtClean="0"/>
              <a:t>шекспира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928" y="1071653"/>
            <a:ext cx="11224758" cy="3541714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/>
              <a:t>Театральная техника в эпоху Шекспира</a:t>
            </a:r>
            <a:r>
              <a:rPr lang="ru-RU" sz="2000" dirty="0"/>
              <a:t> — </a:t>
            </a:r>
            <a:r>
              <a:rPr lang="ru-RU" sz="2000" dirty="0" smtClean="0"/>
              <a:t>система</a:t>
            </a:r>
            <a:r>
              <a:rPr lang="ru-RU" sz="2000" dirty="0"/>
              <a:t> спектакля, первоначально устраивавшегося группами </a:t>
            </a:r>
            <a:r>
              <a:rPr lang="ru-RU" sz="2000" dirty="0" smtClean="0"/>
              <a:t>бродячих комедиантов</a:t>
            </a:r>
            <a:r>
              <a:rPr lang="ru-RU" sz="2000" dirty="0"/>
              <a:t> на постоялых и гостиничных дворах. Первый публичный стационарный театр был сооружен в Лондоне (вернее за Лондоном, вне городской черты, так как в черте города устройство театров не разрешалось) только в </a:t>
            </a:r>
            <a:r>
              <a:rPr lang="ru-RU" sz="2000" dirty="0" smtClean="0"/>
              <a:t>1576. </a:t>
            </a:r>
            <a:r>
              <a:rPr lang="ru-RU" sz="2000" dirty="0"/>
              <a:t>В 1599 году был создан театр «Глобус», с которым связана большая часть </a:t>
            </a:r>
            <a:r>
              <a:rPr lang="ru-RU" sz="2000" dirty="0" smtClean="0"/>
              <a:t>творчества Шекспира</a:t>
            </a:r>
            <a:r>
              <a:rPr lang="ru-RU" sz="2000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477" y="3036026"/>
            <a:ext cx="6935286" cy="346764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</p:pic>
    </p:spTree>
    <p:extLst>
      <p:ext uri="{BB962C8B-B14F-4D97-AF65-F5344CB8AC3E}">
        <p14:creationId xmlns:p14="http://schemas.microsoft.com/office/powerpoint/2010/main" val="19555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Роль </a:t>
            </a:r>
            <a:r>
              <a:rPr lang="ru-RU" dirty="0" err="1" smtClean="0"/>
              <a:t>шекспира</a:t>
            </a:r>
            <a:r>
              <a:rPr lang="ru-RU" dirty="0" smtClean="0"/>
              <a:t> в современной культуре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0060" y="1634490"/>
            <a:ext cx="10567351" cy="4914899"/>
          </a:xfrm>
        </p:spPr>
        <p:txBody>
          <a:bodyPr numCol="2"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До сих пор в театрах ставятся </a:t>
            </a:r>
            <a:r>
              <a:rPr lang="ru-RU" b="1" dirty="0" smtClean="0"/>
              <a:t>спектакли</a:t>
            </a:r>
            <a:r>
              <a:rPr lang="ru-RU" dirty="0" smtClean="0"/>
              <a:t> на пьесы У. Шекспира:</a:t>
            </a:r>
          </a:p>
          <a:p>
            <a:r>
              <a:rPr lang="ru-RU" dirty="0" smtClean="0"/>
              <a:t>«Ромео и Джульетта»</a:t>
            </a:r>
          </a:p>
          <a:p>
            <a:r>
              <a:rPr lang="ru-RU" dirty="0" smtClean="0"/>
              <a:t>«Макбет»</a:t>
            </a:r>
          </a:p>
          <a:p>
            <a:r>
              <a:rPr lang="ru-RU" dirty="0" smtClean="0"/>
              <a:t>«Отелло» </a:t>
            </a:r>
          </a:p>
          <a:p>
            <a:r>
              <a:rPr lang="ru-RU" dirty="0"/>
              <a:t>«Гамлет»</a:t>
            </a:r>
          </a:p>
          <a:p>
            <a:r>
              <a:rPr lang="ru-RU" dirty="0"/>
              <a:t>«Сон в летнюю ночь»</a:t>
            </a:r>
          </a:p>
          <a:p>
            <a:r>
              <a:rPr lang="ru-RU" dirty="0" smtClean="0"/>
              <a:t>«Король Лир»</a:t>
            </a:r>
          </a:p>
          <a:p>
            <a:r>
              <a:rPr lang="ru-RU" dirty="0" smtClean="0"/>
              <a:t>«Бесплодные усилия любви»</a:t>
            </a:r>
          </a:p>
          <a:p>
            <a:pPr marL="0" indent="0">
              <a:buNone/>
            </a:pPr>
            <a:r>
              <a:rPr lang="ru-RU" sz="3200" b="1" dirty="0" smtClean="0"/>
              <a:t>Балет</a:t>
            </a:r>
          </a:p>
          <a:p>
            <a:r>
              <a:rPr lang="ru-RU" dirty="0" smtClean="0"/>
              <a:t>«Ромео и Джульетта»</a:t>
            </a:r>
          </a:p>
          <a:p>
            <a:r>
              <a:rPr lang="ru-RU" dirty="0"/>
              <a:t> «Укрощение строптивой» </a:t>
            </a:r>
            <a:endParaRPr lang="ru-RU" dirty="0" smtClean="0"/>
          </a:p>
          <a:p>
            <a:r>
              <a:rPr lang="ru-RU" dirty="0" smtClean="0"/>
              <a:t>«Гамлет»</a:t>
            </a:r>
          </a:p>
          <a:p>
            <a:r>
              <a:rPr lang="ru-RU" dirty="0" smtClean="0"/>
              <a:t>«Сон в летнюю ночь»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009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2298" y="215745"/>
            <a:ext cx="9905998" cy="1478570"/>
          </a:xfrm>
        </p:spPr>
        <p:txBody>
          <a:bodyPr/>
          <a:lstStyle/>
          <a:p>
            <a:pPr algn="ctr"/>
            <a:r>
              <a:rPr lang="ru-RU" dirty="0" smtClean="0"/>
              <a:t>«Ромео и Джульетта»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847" y="1422172"/>
            <a:ext cx="8544899" cy="4747167"/>
          </a:xfrm>
          <a:scene3d>
            <a:camera prst="orthographicFront"/>
            <a:lightRig rig="threePt" dir="t"/>
          </a:scene3d>
          <a:sp3d>
            <a:bevelT w="139700" prst="cross"/>
          </a:sp3d>
        </p:spPr>
      </p:pic>
    </p:spTree>
    <p:extLst>
      <p:ext uri="{BB962C8B-B14F-4D97-AF65-F5344CB8AC3E}">
        <p14:creationId xmlns:p14="http://schemas.microsoft.com/office/powerpoint/2010/main" val="139967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147</TotalTime>
  <Words>594</Words>
  <Application>Microsoft Office PowerPoint</Application>
  <PresentationFormat>Широкоэкранный</PresentationFormat>
  <Paragraphs>98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Trebuchet MS</vt:lpstr>
      <vt:lpstr>Tw Cen MT</vt:lpstr>
      <vt:lpstr>Контур</vt:lpstr>
      <vt:lpstr>Творческая презентация к уроку по учебному предмету «Литература» в 7 классе на тему:</vt:lpstr>
      <vt:lpstr>Этапы урока</vt:lpstr>
      <vt:lpstr>Шекспир: личность, поэт, драматург, загадка</vt:lpstr>
      <vt:lpstr>1590 год – начало творческого пути</vt:lpstr>
      <vt:lpstr>Этапы творчества </vt:lpstr>
      <vt:lpstr>В чем же загадка? Быть или не быть?  </vt:lpstr>
      <vt:lpstr>Театр шекспира</vt:lpstr>
      <vt:lpstr>Роль шекспира в современной культуре </vt:lpstr>
      <vt:lpstr>«Ромео и Джульетта»</vt:lpstr>
      <vt:lpstr>Трагедия «Ромео и Джульетта» - ранняя, ученическая, 1595 год </vt:lpstr>
      <vt:lpstr>«Весь мир – театр». Творческая часть.</vt:lpstr>
      <vt:lpstr>Диалог Ромео и Джульетты  (сцена на балконе) </vt:lpstr>
      <vt:lpstr>Презентация PowerPoint</vt:lpstr>
      <vt:lpstr> </vt:lpstr>
      <vt:lpstr>СПАСИБО ЗА ВНИМАНИЕ!</vt:lpstr>
    </vt:vector>
  </TitlesOfParts>
  <Company>KOMP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Творческая презентация к уроку по учебному предмету «Литература» в 7 классе на тему:</dc:title>
  <dc:creator>SVETA</dc:creator>
  <cp:lastModifiedBy>Luzhbinin Vladimir</cp:lastModifiedBy>
  <cp:revision>19</cp:revision>
  <dcterms:created xsi:type="dcterms:W3CDTF">2015-11-19T18:00:37Z</dcterms:created>
  <dcterms:modified xsi:type="dcterms:W3CDTF">2016-02-14T10:00:31Z</dcterms:modified>
</cp:coreProperties>
</file>