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7" r:id="rId8"/>
    <p:sldId id="268" r:id="rId9"/>
    <p:sldId id="269" r:id="rId10"/>
    <p:sldId id="270" r:id="rId11"/>
    <p:sldId id="27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09.02.2016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09.02.2016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09.02.2016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09.02.2016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B4C71EC6-210F-42DE-9C53-41977AD35B3D}" type="datetimeFigureOut">
              <a:rPr lang="ru-RU" smtClean="0"/>
              <a:t>09.02.2016</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logozavr.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9442" y="2204865"/>
            <a:ext cx="7667014" cy="3888432"/>
          </a:xfrm>
        </p:spPr>
        <p:txBody>
          <a:bodyPr/>
          <a:lstStyle/>
          <a:p>
            <a:pPr algn="ctr"/>
            <a:r>
              <a:rPr lang="ru-RU" dirty="0">
                <a:solidFill>
                  <a:schemeClr val="accent6">
                    <a:lumMod val="75000"/>
                  </a:schemeClr>
                </a:solidFill>
              </a:rPr>
              <a:t>М</a:t>
            </a:r>
            <a:r>
              <a:rPr lang="ru-RU" dirty="0" smtClean="0">
                <a:solidFill>
                  <a:schemeClr val="accent6">
                    <a:lumMod val="75000"/>
                  </a:schemeClr>
                </a:solidFill>
              </a:rPr>
              <a:t>етоды и приемы развития познавательных процессов у детей с особыми образовательными потребностями.</a:t>
            </a:r>
            <a:endParaRPr lang="ru-RU" dirty="0">
              <a:solidFill>
                <a:schemeClr val="accent6">
                  <a:lumMod val="75000"/>
                </a:schemeClr>
              </a:solidFill>
            </a:endParaRPr>
          </a:p>
        </p:txBody>
      </p:sp>
      <p:sp>
        <p:nvSpPr>
          <p:cNvPr id="3" name="Подзаголовок 2"/>
          <p:cNvSpPr>
            <a:spLocks noGrp="1"/>
          </p:cNvSpPr>
          <p:nvPr>
            <p:ph type="subTitle" idx="1"/>
          </p:nvPr>
        </p:nvSpPr>
        <p:spPr>
          <a:xfrm>
            <a:off x="539552" y="1196752"/>
            <a:ext cx="7117180" cy="861420"/>
          </a:xfrm>
        </p:spPr>
        <p:txBody>
          <a:bodyPr/>
          <a:lstStyle/>
          <a:p>
            <a:r>
              <a:rPr lang="ru-RU" dirty="0" smtClean="0"/>
              <a:t>Подготовила: Красноперова Д.К., </a:t>
            </a:r>
          </a:p>
          <a:p>
            <a:r>
              <a:rPr lang="ru-RU" dirty="0" smtClean="0"/>
              <a:t>учитель-дефектолог</a:t>
            </a:r>
            <a:endParaRPr lang="ru-RU" dirty="0"/>
          </a:p>
        </p:txBody>
      </p:sp>
    </p:spTree>
    <p:extLst>
      <p:ext uri="{BB962C8B-B14F-4D97-AF65-F5344CB8AC3E}">
        <p14:creationId xmlns:p14="http://schemas.microsoft.com/office/powerpoint/2010/main" val="3586013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5"/>
            <a:ext cx="7125113" cy="665044"/>
          </a:xfrm>
        </p:spPr>
        <p:txBody>
          <a:bodyPr/>
          <a:lstStyle/>
          <a:p>
            <a:r>
              <a:rPr lang="ru-RU" dirty="0" smtClean="0"/>
              <a:t>Мышление:</a:t>
            </a:r>
            <a:endParaRPr lang="ru-RU" dirty="0"/>
          </a:p>
        </p:txBody>
      </p:sp>
      <p:sp>
        <p:nvSpPr>
          <p:cNvPr id="3" name="Объект 2"/>
          <p:cNvSpPr>
            <a:spLocks noGrp="1"/>
          </p:cNvSpPr>
          <p:nvPr>
            <p:ph idx="1"/>
          </p:nvPr>
        </p:nvSpPr>
        <p:spPr>
          <a:xfrm>
            <a:off x="971600" y="1268760"/>
            <a:ext cx="7125112" cy="4483485"/>
          </a:xfrm>
        </p:spPr>
        <p:txBody>
          <a:bodyPr>
            <a:normAutofit fontScale="47500" lnSpcReduction="20000"/>
          </a:bodyPr>
          <a:lstStyle/>
          <a:p>
            <a:r>
              <a:rPr lang="ru-RU" b="1" dirty="0" smtClean="0"/>
              <a:t>1.Наглядно-образное мышление:</a:t>
            </a:r>
          </a:p>
          <a:p>
            <a:pPr marL="0" indent="0">
              <a:buNone/>
            </a:pPr>
            <a:r>
              <a:rPr lang="ru-RU" dirty="0" smtClean="0"/>
              <a:t>Анаграммы: Образуй слова, переставив буквы:</a:t>
            </a:r>
          </a:p>
          <a:p>
            <a:pPr marL="0" indent="0">
              <a:buNone/>
            </a:pPr>
            <a:r>
              <a:rPr lang="ru-RU" dirty="0" smtClean="0"/>
              <a:t>ШКАЛА, СОСНА, БАНКА (</a:t>
            </a:r>
            <a:r>
              <a:rPr lang="ru-RU" dirty="0" err="1" smtClean="0"/>
              <a:t>ШАКАл</a:t>
            </a:r>
            <a:r>
              <a:rPr lang="ru-RU" dirty="0" smtClean="0"/>
              <a:t>, НАСОС, КАБАН),</a:t>
            </a:r>
          </a:p>
          <a:p>
            <a:pPr marL="0" indent="0">
              <a:buNone/>
            </a:pPr>
            <a:r>
              <a:rPr lang="ru-RU" dirty="0" smtClean="0"/>
              <a:t>2. «Шифровальщик»</a:t>
            </a:r>
          </a:p>
          <a:p>
            <a:pPr marL="0" indent="0">
              <a:buNone/>
            </a:pPr>
            <a:r>
              <a:rPr lang="ru-RU" dirty="0" smtClean="0"/>
              <a:t>Шифр: 1  2  3  4  5  6  7  8  9  0</a:t>
            </a:r>
          </a:p>
          <a:p>
            <a:pPr marL="0" indent="0">
              <a:buNone/>
            </a:pPr>
            <a:r>
              <a:rPr lang="ru-RU" dirty="0"/>
              <a:t> </a:t>
            </a:r>
            <a:r>
              <a:rPr lang="ru-RU" dirty="0" smtClean="0"/>
              <a:t>          А  Б  В  К  М  Н О  Л  Д  Т</a:t>
            </a:r>
          </a:p>
          <a:p>
            <a:pPr marL="0" indent="0">
              <a:buNone/>
            </a:pPr>
            <a:r>
              <a:rPr lang="ru-RU" dirty="0" smtClean="0"/>
              <a:t>2780--  БОЛТ   4756101—КОМНАТА</a:t>
            </a:r>
          </a:p>
          <a:p>
            <a:pPr marL="0" indent="0">
              <a:buNone/>
            </a:pPr>
            <a:r>
              <a:rPr lang="ru-RU" dirty="0" smtClean="0"/>
              <a:t>3.Сюжетная картинка(смысл).</a:t>
            </a:r>
          </a:p>
          <a:p>
            <a:pPr marL="0" indent="0">
              <a:buNone/>
            </a:pPr>
            <a:r>
              <a:rPr lang="ru-RU" dirty="0" smtClean="0"/>
              <a:t>4. Какая картинка лишняя, образуй группы.</a:t>
            </a:r>
          </a:p>
          <a:p>
            <a:pPr marL="0" indent="0">
              <a:buNone/>
            </a:pPr>
            <a:r>
              <a:rPr lang="ru-RU" dirty="0" smtClean="0"/>
              <a:t>5.Найди и подчеркни 3 числа, сумма (-:*) которых равна числу,  данному отдельно </a:t>
            </a:r>
          </a:p>
          <a:p>
            <a:pPr marL="0" indent="0">
              <a:buNone/>
            </a:pPr>
            <a:r>
              <a:rPr lang="ru-RU" dirty="0" smtClean="0"/>
              <a:t>8  </a:t>
            </a:r>
            <a:r>
              <a:rPr lang="ru-RU" u="sng" dirty="0" smtClean="0"/>
              <a:t>11</a:t>
            </a:r>
            <a:r>
              <a:rPr lang="ru-RU" dirty="0" smtClean="0"/>
              <a:t>  7 </a:t>
            </a:r>
            <a:r>
              <a:rPr lang="ru-RU" u="sng" dirty="0" smtClean="0"/>
              <a:t> 10    </a:t>
            </a:r>
            <a:r>
              <a:rPr lang="ru-RU" dirty="0" smtClean="0"/>
              <a:t>3 </a:t>
            </a:r>
            <a:r>
              <a:rPr lang="ru-RU" u="sng" dirty="0" smtClean="0"/>
              <a:t> 4    </a:t>
            </a:r>
            <a:r>
              <a:rPr lang="ru-RU" dirty="0" smtClean="0"/>
              <a:t>=25</a:t>
            </a:r>
          </a:p>
          <a:p>
            <a:pPr marL="0" indent="0">
              <a:buNone/>
            </a:pPr>
            <a:r>
              <a:rPr lang="ru-RU" b="1" dirty="0" smtClean="0"/>
              <a:t>2.Словесно-логическое мышление</a:t>
            </a:r>
          </a:p>
          <a:p>
            <a:pPr marL="0" indent="0">
              <a:buNone/>
            </a:pPr>
            <a:r>
              <a:rPr lang="ru-RU" dirty="0" smtClean="0"/>
              <a:t>-Исключи лишнее-Иванов, Петров,  Васильев, Николай  </a:t>
            </a:r>
          </a:p>
          <a:p>
            <a:pPr marL="0" indent="0">
              <a:buNone/>
            </a:pPr>
            <a:r>
              <a:rPr lang="ru-RU" dirty="0" smtClean="0"/>
              <a:t>Дерево, ветка, кора, лист, сук.</a:t>
            </a:r>
          </a:p>
          <a:p>
            <a:pPr marL="0" indent="0">
              <a:buNone/>
            </a:pPr>
            <a:r>
              <a:rPr lang="ru-RU" dirty="0" smtClean="0"/>
              <a:t>-Смысл произведения.</a:t>
            </a:r>
          </a:p>
          <a:p>
            <a:pPr marL="0" indent="0">
              <a:buNone/>
            </a:pPr>
            <a:r>
              <a:rPr lang="ru-RU" dirty="0" smtClean="0"/>
              <a:t>-Сходство и различие на  слух.</a:t>
            </a:r>
          </a:p>
          <a:p>
            <a:pPr marL="0" indent="0">
              <a:buNone/>
            </a:pPr>
            <a:r>
              <a:rPr lang="ru-RU" dirty="0" smtClean="0"/>
              <a:t>Сравни</a:t>
            </a:r>
          </a:p>
          <a:p>
            <a:pPr marL="0" indent="0">
              <a:buNone/>
            </a:pPr>
            <a:r>
              <a:rPr lang="ru-RU" dirty="0" smtClean="0"/>
              <a:t>Причина-следствие</a:t>
            </a:r>
          </a:p>
          <a:p>
            <a:pPr marL="0" indent="0">
              <a:buNone/>
            </a:pPr>
            <a:endParaRPr lang="ru-RU" dirty="0" smtClean="0"/>
          </a:p>
          <a:p>
            <a:pPr marL="0" indent="0">
              <a:buNone/>
            </a:pPr>
            <a:r>
              <a:rPr lang="ru-RU" dirty="0" smtClean="0"/>
              <a:t> </a:t>
            </a:r>
            <a:endParaRPr lang="ru-RU" dirty="0"/>
          </a:p>
        </p:txBody>
      </p:sp>
    </p:spTree>
    <p:extLst>
      <p:ext uri="{BB962C8B-B14F-4D97-AF65-F5344CB8AC3E}">
        <p14:creationId xmlns:p14="http://schemas.microsoft.com/office/powerpoint/2010/main" val="1062698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3" y="675725"/>
            <a:ext cx="5938822" cy="593036"/>
          </a:xfrm>
        </p:spPr>
        <p:txBody>
          <a:bodyPr/>
          <a:lstStyle/>
          <a:p>
            <a:r>
              <a:rPr lang="ru-RU" dirty="0" smtClean="0"/>
              <a:t>В помощь учителю:</a:t>
            </a:r>
            <a:endParaRPr lang="ru-RU" dirty="0"/>
          </a:p>
        </p:txBody>
      </p:sp>
      <p:sp>
        <p:nvSpPr>
          <p:cNvPr id="3" name="Объект 2"/>
          <p:cNvSpPr>
            <a:spLocks noGrp="1"/>
          </p:cNvSpPr>
          <p:nvPr>
            <p:ph idx="1"/>
          </p:nvPr>
        </p:nvSpPr>
        <p:spPr>
          <a:xfrm>
            <a:off x="1009443" y="1268761"/>
            <a:ext cx="7125112" cy="4590038"/>
          </a:xfrm>
        </p:spPr>
        <p:txBody>
          <a:bodyPr>
            <a:normAutofit fontScale="92500" lnSpcReduction="20000"/>
          </a:bodyPr>
          <a:lstStyle/>
          <a:p>
            <a:r>
              <a:rPr lang="ru-RU" dirty="0"/>
              <a:t> О. А. Холодова - «Юным умникам и </a:t>
            </a:r>
          </a:p>
          <a:p>
            <a:pPr marL="0" indent="0">
              <a:buNone/>
            </a:pPr>
            <a:r>
              <a:rPr lang="ru-RU" dirty="0"/>
              <a:t>умницам. Информатика, логика, </a:t>
            </a:r>
          </a:p>
          <a:p>
            <a:pPr marL="0" indent="0">
              <a:buNone/>
            </a:pPr>
            <a:r>
              <a:rPr lang="ru-RU" dirty="0"/>
              <a:t>математика».  Данные пособия </a:t>
            </a:r>
          </a:p>
          <a:p>
            <a:pPr marL="0" indent="0">
              <a:buNone/>
            </a:pPr>
            <a:r>
              <a:rPr lang="ru-RU" dirty="0"/>
              <a:t>ориентированы на детей </a:t>
            </a:r>
          </a:p>
          <a:p>
            <a:pPr marL="0" indent="0">
              <a:buNone/>
            </a:pPr>
            <a:r>
              <a:rPr lang="ru-RU" dirty="0"/>
              <a:t>младшего школьного возраста и </a:t>
            </a:r>
          </a:p>
          <a:p>
            <a:pPr marL="0" indent="0">
              <a:buNone/>
            </a:pPr>
            <a:r>
              <a:rPr lang="ru-RU" dirty="0"/>
              <a:t>помогают им освоить программу 1-4 </a:t>
            </a:r>
          </a:p>
          <a:p>
            <a:pPr marL="0" indent="0">
              <a:buNone/>
            </a:pPr>
            <a:r>
              <a:rPr lang="ru-RU" dirty="0"/>
              <a:t>классов общеобразовательной </a:t>
            </a:r>
            <a:r>
              <a:rPr lang="ru-RU" dirty="0" smtClean="0"/>
              <a:t>школы</a:t>
            </a:r>
            <a:r>
              <a:rPr lang="ru-RU" dirty="0"/>
              <a:t>. </a:t>
            </a:r>
            <a:endParaRPr lang="ru-RU" dirty="0" smtClean="0"/>
          </a:p>
          <a:p>
            <a:r>
              <a:rPr lang="ru-RU" dirty="0"/>
              <a:t> </a:t>
            </a:r>
            <a:r>
              <a:rPr lang="ru-RU" dirty="0" smtClean="0"/>
              <a:t>- </a:t>
            </a:r>
            <a:r>
              <a:rPr lang="ru-RU" dirty="0"/>
              <a:t>3.Мищенкова Л.В. «Курс РПС </a:t>
            </a:r>
            <a:r>
              <a:rPr lang="ru-RU" dirty="0" smtClean="0"/>
              <a:t>для массовой </a:t>
            </a:r>
            <a:r>
              <a:rPr lang="ru-RU" dirty="0"/>
              <a:t>школы </a:t>
            </a:r>
            <a:r>
              <a:rPr lang="ru-RU" dirty="0" smtClean="0"/>
              <a:t>5-8кл» 36 занятий будущих отличников.</a:t>
            </a:r>
          </a:p>
          <a:p>
            <a:r>
              <a:rPr lang="ru-RU" dirty="0" smtClean="0"/>
              <a:t>Психодиагностические таблицы.</a:t>
            </a:r>
          </a:p>
          <a:p>
            <a:r>
              <a:rPr lang="ru-RU" dirty="0" smtClean="0"/>
              <a:t>Сайт </a:t>
            </a:r>
            <a:r>
              <a:rPr lang="en-US" dirty="0" smtClean="0">
                <a:hlinkClick r:id="rId2"/>
              </a:rPr>
              <a:t>www.logozavr.ru</a:t>
            </a:r>
            <a:r>
              <a:rPr lang="en-US" dirty="0" smtClean="0"/>
              <a:t> </a:t>
            </a:r>
            <a:r>
              <a:rPr lang="ru-RU" dirty="0" smtClean="0"/>
              <a:t> игры на развитие памяти, мышления. </a:t>
            </a:r>
            <a:endParaRPr lang="en-US" dirty="0" smtClean="0"/>
          </a:p>
          <a:p>
            <a:r>
              <a:rPr lang="en-US" dirty="0" smtClean="0"/>
              <a:t>Uchmag.ru </a:t>
            </a:r>
            <a:r>
              <a:rPr lang="ru-RU" dirty="0" smtClean="0"/>
              <a:t>покупка специализированной литературы в разделе «Коррекционная педагогика»</a:t>
            </a:r>
          </a:p>
          <a:p>
            <a:pPr marL="0" indent="0">
              <a:buNone/>
            </a:pPr>
            <a:endParaRPr lang="ru-RU"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412777"/>
            <a:ext cx="2857376" cy="221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169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dirty="0" smtClean="0">
                <a:solidFill>
                  <a:schemeClr val="accent6">
                    <a:lumMod val="75000"/>
                  </a:schemeClr>
                </a:solidFill>
              </a:rPr>
              <a:t>Дети с особыми образовательными потребностями(ООП):</a:t>
            </a:r>
            <a:endParaRPr lang="ru-RU" sz="2800" dirty="0">
              <a:solidFill>
                <a:schemeClr val="accent6">
                  <a:lumMod val="75000"/>
                </a:schemeClr>
              </a:solidFill>
            </a:endParaRPr>
          </a:p>
        </p:txBody>
      </p:sp>
      <p:sp>
        <p:nvSpPr>
          <p:cNvPr id="3" name="Объект 2"/>
          <p:cNvSpPr>
            <a:spLocks noGrp="1"/>
          </p:cNvSpPr>
          <p:nvPr>
            <p:ph idx="1"/>
          </p:nvPr>
        </p:nvSpPr>
        <p:spPr>
          <a:xfrm>
            <a:off x="1009443" y="2060848"/>
            <a:ext cx="7125112" cy="4392488"/>
          </a:xfrm>
        </p:spPr>
        <p:txBody>
          <a:bodyPr>
            <a:normAutofit/>
          </a:bodyPr>
          <a:lstStyle/>
          <a:p>
            <a:r>
              <a:rPr lang="ru-RU" sz="4000" dirty="0" smtClean="0"/>
              <a:t>Задержка психического развития.</a:t>
            </a:r>
          </a:p>
          <a:p>
            <a:r>
              <a:rPr lang="ru-RU" sz="4000" dirty="0" smtClean="0"/>
              <a:t>Умственная отсталость.</a:t>
            </a:r>
            <a:endParaRPr lang="ru-RU" sz="4000" dirty="0"/>
          </a:p>
        </p:txBody>
      </p:sp>
    </p:spTree>
    <p:extLst>
      <p:ext uri="{BB962C8B-B14F-4D97-AF65-F5344CB8AC3E}">
        <p14:creationId xmlns:p14="http://schemas.microsoft.com/office/powerpoint/2010/main" val="2382583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Задержка психического развития:</a:t>
            </a:r>
            <a:endParaRPr lang="ru-RU" dirty="0"/>
          </a:p>
        </p:txBody>
      </p:sp>
      <p:sp>
        <p:nvSpPr>
          <p:cNvPr id="3" name="Объект 2"/>
          <p:cNvSpPr>
            <a:spLocks noGrp="1"/>
          </p:cNvSpPr>
          <p:nvPr>
            <p:ph idx="1"/>
          </p:nvPr>
        </p:nvSpPr>
        <p:spPr/>
        <p:txBody>
          <a:bodyPr>
            <a:normAutofit lnSpcReduction="10000"/>
          </a:bodyPr>
          <a:lstStyle/>
          <a:p>
            <a:r>
              <a:rPr lang="ru-RU" i="1" dirty="0"/>
              <a:t>Выражается в малой целенаправленности умственной деятельности, бедности запаса представлений, недостаточности внимания. Нарушение нормального темпа психического развития, в результате чего ребёнок, достигший школьного возраста, продолжает оставаться в кругу игровых интересов</a:t>
            </a:r>
            <a:r>
              <a:rPr lang="ru-RU" i="1" dirty="0" smtClean="0"/>
              <a:t>.</a:t>
            </a:r>
          </a:p>
          <a:p>
            <a:pPr marL="0" indent="0">
              <a:buNone/>
            </a:pPr>
            <a:r>
              <a:rPr lang="ru-RU" b="1" dirty="0" smtClean="0">
                <a:solidFill>
                  <a:schemeClr val="accent4">
                    <a:lumMod val="75000"/>
                  </a:schemeClr>
                </a:solidFill>
              </a:rPr>
              <a:t>Классификация по </a:t>
            </a:r>
            <a:r>
              <a:rPr lang="ru-RU" b="1" dirty="0" err="1" smtClean="0">
                <a:solidFill>
                  <a:schemeClr val="accent4">
                    <a:lumMod val="75000"/>
                  </a:schemeClr>
                </a:solidFill>
              </a:rPr>
              <a:t>К.С.Лебединской</a:t>
            </a:r>
            <a:r>
              <a:rPr lang="ru-RU" b="1" dirty="0" smtClean="0">
                <a:solidFill>
                  <a:schemeClr val="accent4">
                    <a:lumMod val="75000"/>
                  </a:schemeClr>
                </a:solidFill>
              </a:rPr>
              <a:t>.</a:t>
            </a:r>
          </a:p>
          <a:p>
            <a:r>
              <a:rPr lang="ru-RU" dirty="0" smtClean="0"/>
              <a:t>ЗПР </a:t>
            </a:r>
            <a:r>
              <a:rPr lang="ru-RU" dirty="0"/>
              <a:t>конституционного происхождения </a:t>
            </a:r>
            <a:r>
              <a:rPr lang="ru-RU" dirty="0" smtClean="0"/>
              <a:t>,</a:t>
            </a:r>
            <a:r>
              <a:rPr lang="ru-RU" sz="1300" dirty="0" smtClean="0"/>
              <a:t>часть таких </a:t>
            </a:r>
            <a:r>
              <a:rPr lang="ru-RU" sz="1300" dirty="0"/>
              <a:t>детей в течение начальной школы могут догнать своих сверстников и в дальнейшем обучаться со всеми.</a:t>
            </a:r>
            <a:endParaRPr lang="ru-RU" sz="1300" dirty="0" smtClean="0"/>
          </a:p>
          <a:p>
            <a:r>
              <a:rPr lang="ru-RU" dirty="0" smtClean="0"/>
              <a:t>ЗПР </a:t>
            </a:r>
            <a:r>
              <a:rPr lang="ru-RU" dirty="0"/>
              <a:t>соматогенного происхождения </a:t>
            </a:r>
            <a:endParaRPr lang="ru-RU" dirty="0" smtClean="0"/>
          </a:p>
          <a:p>
            <a:r>
              <a:rPr lang="ru-RU" dirty="0" smtClean="0"/>
              <a:t>ЗПР </a:t>
            </a:r>
            <a:r>
              <a:rPr lang="ru-RU" dirty="0"/>
              <a:t>психогенного </a:t>
            </a:r>
            <a:r>
              <a:rPr lang="ru-RU" dirty="0" smtClean="0"/>
              <a:t>происхождения</a:t>
            </a:r>
          </a:p>
          <a:p>
            <a:r>
              <a:rPr lang="ru-RU" dirty="0" smtClean="0"/>
              <a:t> </a:t>
            </a:r>
            <a:r>
              <a:rPr lang="ru-RU" dirty="0"/>
              <a:t>ЗПР </a:t>
            </a:r>
            <a:r>
              <a:rPr lang="ru-RU" dirty="0" err="1"/>
              <a:t>церебрально</a:t>
            </a:r>
            <a:r>
              <a:rPr lang="ru-RU" dirty="0"/>
              <a:t> – органического происхождения</a:t>
            </a:r>
          </a:p>
        </p:txBody>
      </p:sp>
    </p:spTree>
    <p:extLst>
      <p:ext uri="{BB962C8B-B14F-4D97-AF65-F5344CB8AC3E}">
        <p14:creationId xmlns:p14="http://schemas.microsoft.com/office/powerpoint/2010/main" val="410425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Проявление особенностей детей с  ЗПР:</a:t>
            </a:r>
            <a:endParaRPr lang="ru-RU" dirty="0"/>
          </a:p>
        </p:txBody>
      </p:sp>
      <p:sp>
        <p:nvSpPr>
          <p:cNvPr id="3" name="Объект 2"/>
          <p:cNvSpPr>
            <a:spLocks noGrp="1"/>
          </p:cNvSpPr>
          <p:nvPr>
            <p:ph idx="1"/>
          </p:nvPr>
        </p:nvSpPr>
        <p:spPr>
          <a:xfrm>
            <a:off x="1009443" y="1807361"/>
            <a:ext cx="7125112" cy="4357943"/>
          </a:xfrm>
        </p:spPr>
        <p:txBody>
          <a:bodyPr>
            <a:normAutofit fontScale="92500"/>
          </a:bodyPr>
          <a:lstStyle/>
          <a:p>
            <a:pPr algn="just"/>
            <a:r>
              <a:rPr lang="ru-RU" sz="2400" dirty="0">
                <a:solidFill>
                  <a:schemeClr val="accent6">
                    <a:lumMod val="50000"/>
                  </a:schemeClr>
                </a:solidFill>
              </a:rPr>
              <a:t>Низкий уровень работоспособности, быстрая утомляемость </a:t>
            </a:r>
            <a:endParaRPr lang="ru-RU" sz="2400" dirty="0" smtClean="0">
              <a:solidFill>
                <a:schemeClr val="accent6">
                  <a:lumMod val="50000"/>
                </a:schemeClr>
              </a:solidFill>
            </a:endParaRPr>
          </a:p>
          <a:p>
            <a:pPr algn="just"/>
            <a:r>
              <a:rPr lang="ru-RU" sz="2400" dirty="0" smtClean="0">
                <a:solidFill>
                  <a:schemeClr val="accent6">
                    <a:lumMod val="50000"/>
                  </a:schemeClr>
                </a:solidFill>
              </a:rPr>
              <a:t>Ребенок </a:t>
            </a:r>
            <a:r>
              <a:rPr lang="ru-RU" sz="2400" dirty="0">
                <a:solidFill>
                  <a:schemeClr val="accent6">
                    <a:lumMod val="50000"/>
                  </a:schemeClr>
                </a:solidFill>
              </a:rPr>
              <a:t>уже на первый взгляд не вписывается в атмосферу класса массовой </a:t>
            </a:r>
            <a:r>
              <a:rPr lang="ru-RU" sz="2400" dirty="0" smtClean="0">
                <a:solidFill>
                  <a:schemeClr val="accent6">
                    <a:lumMod val="50000"/>
                  </a:schemeClr>
                </a:solidFill>
              </a:rPr>
              <a:t>школы</a:t>
            </a:r>
          </a:p>
          <a:p>
            <a:pPr algn="just"/>
            <a:r>
              <a:rPr lang="ru-RU" sz="2400" dirty="0" smtClean="0">
                <a:solidFill>
                  <a:schemeClr val="accent6">
                    <a:lumMod val="50000"/>
                  </a:schemeClr>
                </a:solidFill>
              </a:rPr>
              <a:t> </a:t>
            </a:r>
            <a:r>
              <a:rPr lang="ru-RU" sz="2400" dirty="0">
                <a:solidFill>
                  <a:schemeClr val="accent6">
                    <a:lumMod val="50000"/>
                  </a:schemeClr>
                </a:solidFill>
              </a:rPr>
              <a:t>Не осознает себя учеником и не понимает мотивов учебной деятельности Информацию, идущую от учителя воспринимает замедленно. Так же её перерабатывает </a:t>
            </a:r>
            <a:endParaRPr lang="ru-RU" sz="2400" dirty="0" smtClean="0">
              <a:solidFill>
                <a:schemeClr val="accent6">
                  <a:lumMod val="50000"/>
                </a:schemeClr>
              </a:solidFill>
            </a:endParaRPr>
          </a:p>
          <a:p>
            <a:pPr algn="just"/>
            <a:r>
              <a:rPr lang="ru-RU" sz="2400" dirty="0" smtClean="0">
                <a:solidFill>
                  <a:schemeClr val="accent6">
                    <a:lumMod val="50000"/>
                  </a:schemeClr>
                </a:solidFill>
              </a:rPr>
              <a:t>Недоступность </a:t>
            </a:r>
            <a:r>
              <a:rPr lang="ru-RU" sz="2400" dirty="0">
                <a:solidFill>
                  <a:schemeClr val="accent6">
                    <a:lumMod val="50000"/>
                  </a:schemeClr>
                </a:solidFill>
              </a:rPr>
              <a:t>программы массовой школы</a:t>
            </a:r>
          </a:p>
        </p:txBody>
      </p:sp>
    </p:spTree>
    <p:extLst>
      <p:ext uri="{BB962C8B-B14F-4D97-AF65-F5344CB8AC3E}">
        <p14:creationId xmlns:p14="http://schemas.microsoft.com/office/powerpoint/2010/main" val="117050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3" y="675725"/>
            <a:ext cx="6658902" cy="521028"/>
          </a:xfrm>
        </p:spPr>
        <p:txBody>
          <a:bodyPr/>
          <a:lstStyle/>
          <a:p>
            <a:r>
              <a:rPr lang="ru-RU" dirty="0" smtClean="0"/>
              <a:t>Умственная отсталость:</a:t>
            </a:r>
            <a:endParaRPr lang="ru-RU" dirty="0"/>
          </a:p>
        </p:txBody>
      </p:sp>
      <p:sp>
        <p:nvSpPr>
          <p:cNvPr id="3" name="Объект 2"/>
          <p:cNvSpPr>
            <a:spLocks noGrp="1"/>
          </p:cNvSpPr>
          <p:nvPr>
            <p:ph idx="1"/>
          </p:nvPr>
        </p:nvSpPr>
        <p:spPr>
          <a:xfrm>
            <a:off x="251520" y="1268760"/>
            <a:ext cx="8568952" cy="5400599"/>
          </a:xfrm>
        </p:spPr>
        <p:txBody>
          <a:bodyPr>
            <a:normAutofit fontScale="70000" lnSpcReduction="20000"/>
          </a:bodyPr>
          <a:lstStyle/>
          <a:p>
            <a:r>
              <a:rPr lang="ru-RU" sz="2000" b="1" i="1" u="sng" dirty="0">
                <a:solidFill>
                  <a:srgbClr val="FF0000"/>
                </a:solidFill>
              </a:rPr>
              <a:t>Стойкое нарушение познавательной деятельности, возникшее в результате </a:t>
            </a:r>
            <a:r>
              <a:rPr lang="ru-RU" sz="2000" b="1" i="1" dirty="0">
                <a:solidFill>
                  <a:srgbClr val="FF0000"/>
                </a:solidFill>
              </a:rPr>
              <a:t>органического поражения головного мозга</a:t>
            </a:r>
            <a:r>
              <a:rPr lang="ru-RU" sz="2000" b="1" i="1" dirty="0" smtClean="0">
                <a:solidFill>
                  <a:srgbClr val="FF0000"/>
                </a:solidFill>
              </a:rPr>
              <a:t>.</a:t>
            </a:r>
          </a:p>
          <a:p>
            <a:pPr marL="0" indent="0">
              <a:buNone/>
            </a:pPr>
            <a:r>
              <a:rPr lang="ru-RU" sz="2000" b="1" i="1" dirty="0" smtClean="0">
                <a:solidFill>
                  <a:srgbClr val="FF0000"/>
                </a:solidFill>
              </a:rPr>
              <a:t> </a:t>
            </a:r>
          </a:p>
          <a:p>
            <a:pPr marL="0" indent="0">
              <a:buNone/>
            </a:pPr>
            <a:r>
              <a:rPr lang="ru-RU" sz="2000" b="1" u="sng" dirty="0" smtClean="0">
                <a:solidFill>
                  <a:srgbClr val="FFFF00"/>
                </a:solidFill>
              </a:rPr>
              <a:t>Олигофрения                          Деменция</a:t>
            </a:r>
            <a:r>
              <a:rPr lang="ru-RU" sz="2000" b="1" u="sng" dirty="0" smtClean="0">
                <a:solidFill>
                  <a:schemeClr val="tx1"/>
                </a:solidFill>
              </a:rPr>
              <a:t> г</a:t>
            </a:r>
            <a:r>
              <a:rPr lang="ru-RU" dirty="0" smtClean="0">
                <a:solidFill>
                  <a:schemeClr val="tx1"/>
                </a:solidFill>
              </a:rPr>
              <a:t>оворят</a:t>
            </a:r>
            <a:r>
              <a:rPr lang="ru-RU" dirty="0"/>
              <a:t>, когда заболевание, приведшее к ней, началось в возрасте старше 2-3 лет. В детском возрасте Д. может возникнуть в результате органических заболеваний мозга при шизофрении, эпилепсии, вследствие воспалительных заболеваний мозга (</a:t>
            </a:r>
            <a:r>
              <a:rPr lang="ru-RU" dirty="0" err="1"/>
              <a:t>менингоэнцефалитов</a:t>
            </a:r>
            <a:r>
              <a:rPr lang="ru-RU" dirty="0"/>
              <a:t>), а также вследствие травм мозга (сотрясений и ушибов). Д. носит </a:t>
            </a:r>
            <a:r>
              <a:rPr lang="ru-RU" dirty="0" err="1"/>
              <a:t>прогредиентный</a:t>
            </a:r>
            <a:r>
              <a:rPr lang="ru-RU" dirty="0"/>
              <a:t> характер, т.е. наблюдается медленное прогрессирование болезненного процесса.</a:t>
            </a:r>
            <a:endParaRPr lang="ru-RU" sz="2000" b="1" u="sng" dirty="0" smtClean="0">
              <a:solidFill>
                <a:srgbClr val="FFFF00"/>
              </a:solidFill>
            </a:endParaRPr>
          </a:p>
          <a:p>
            <a:pPr marL="0" indent="0">
              <a:buNone/>
            </a:pPr>
            <a:r>
              <a:rPr lang="ru-RU" b="1" dirty="0" smtClean="0"/>
              <a:t>СТЕПЕНИ </a:t>
            </a:r>
            <a:r>
              <a:rPr lang="ru-RU" b="1" dirty="0"/>
              <a:t>УМСТВЕННОЙ ОТСТАЛОСТИ: </a:t>
            </a:r>
            <a:endParaRPr lang="ru-RU" b="1" dirty="0" smtClean="0"/>
          </a:p>
          <a:p>
            <a:pPr marL="0" indent="0">
              <a:buNone/>
            </a:pPr>
            <a:r>
              <a:rPr lang="ru-RU" b="1" dirty="0" smtClean="0"/>
              <a:t>-Дебильность (</a:t>
            </a:r>
            <a:r>
              <a:rPr lang="ru-RU" b="1" dirty="0" err="1" smtClean="0"/>
              <a:t>легк.ф</a:t>
            </a:r>
            <a:r>
              <a:rPr lang="ru-RU" b="1" dirty="0" smtClean="0"/>
              <a:t>. </a:t>
            </a:r>
            <a:r>
              <a:rPr lang="ru-RU" b="1" dirty="0" err="1" smtClean="0"/>
              <a:t>У.о</a:t>
            </a:r>
            <a:r>
              <a:rPr lang="ru-RU" b="1" dirty="0" smtClean="0"/>
              <a:t>.)</a:t>
            </a:r>
            <a:r>
              <a:rPr lang="ru-RU" dirty="0"/>
              <a:t> («смотрящий сквозь мутное окно»)- умственная отсталость в такой степени, когда ребенок может обучаться по специальным коррекционным образовательным программам </a:t>
            </a:r>
            <a:r>
              <a:rPr lang="ru-RU" dirty="0" smtClean="0"/>
              <a:t>во вспомогательной </a:t>
            </a:r>
            <a:r>
              <a:rPr lang="ru-RU" dirty="0"/>
              <a:t>школе, овладевать несложными рабочими профессиями.</a:t>
            </a:r>
            <a:endParaRPr lang="ru-RU" b="1" dirty="0" smtClean="0"/>
          </a:p>
          <a:p>
            <a:pPr marL="0" indent="0">
              <a:buNone/>
            </a:pPr>
            <a:r>
              <a:rPr lang="ru-RU" b="1" dirty="0" smtClean="0"/>
              <a:t>-</a:t>
            </a:r>
            <a:r>
              <a:rPr lang="ru-RU" b="1" dirty="0" err="1" smtClean="0"/>
              <a:t>Имбицильность</a:t>
            </a:r>
            <a:r>
              <a:rPr lang="ru-RU" b="1" dirty="0" smtClean="0"/>
              <a:t> </a:t>
            </a:r>
            <a:r>
              <a:rPr lang="ru-RU" dirty="0"/>
              <a:t> («</a:t>
            </a:r>
            <a:r>
              <a:rPr lang="ru-RU" dirty="0" err="1"/>
              <a:t>имбиз</a:t>
            </a:r>
            <a:r>
              <a:rPr lang="ru-RU" dirty="0"/>
              <a:t>» - не может существовать без помощи) умственная отсталость в такой степени, когда ребенок может овладевать речью и усваивать несложные навыки самообслуживания </a:t>
            </a:r>
            <a:r>
              <a:rPr lang="ru-RU" dirty="0" smtClean="0"/>
              <a:t>и </a:t>
            </a:r>
            <a:r>
              <a:rPr lang="ru-RU" dirty="0"/>
              <a:t>обслуживающего труда. У детей с И. наблюдаются глубокие дефекты восприятия,</a:t>
            </a:r>
            <a:br>
              <a:rPr lang="ru-RU" dirty="0"/>
            </a:br>
            <a:r>
              <a:rPr lang="ru-RU" dirty="0"/>
              <a:t>памяти, мышления, коммуникативной функции речи, моторики и эмоционально-</a:t>
            </a:r>
            <a:br>
              <a:rPr lang="ru-RU" dirty="0"/>
            </a:br>
            <a:r>
              <a:rPr lang="ru-RU" dirty="0"/>
              <a:t>волевой сферы. Определенная часть детей с И. может овладеть простейшими</a:t>
            </a:r>
            <a:br>
              <a:rPr lang="ru-RU" dirty="0"/>
            </a:br>
            <a:r>
              <a:rPr lang="ru-RU" dirty="0"/>
              <a:t>навыками чтения, письма, счета. После специального обучения они могут работать в специально организованных мастерских.</a:t>
            </a:r>
            <a:endParaRPr lang="ru-RU" b="1" dirty="0" smtClean="0"/>
          </a:p>
          <a:p>
            <a:pPr marL="0" indent="0">
              <a:buNone/>
            </a:pPr>
            <a:r>
              <a:rPr lang="ru-RU" b="1" dirty="0" smtClean="0"/>
              <a:t>-</a:t>
            </a:r>
            <a:r>
              <a:rPr lang="ru-RU" b="1" dirty="0" err="1" smtClean="0"/>
              <a:t>Идиотия</a:t>
            </a:r>
            <a:r>
              <a:rPr lang="ru-RU" b="1" dirty="0" smtClean="0"/>
              <a:t> (</a:t>
            </a:r>
            <a:r>
              <a:rPr lang="ru-RU" b="1" dirty="0" smtClean="0"/>
              <a:t>ТУО)</a:t>
            </a:r>
            <a:r>
              <a:rPr lang="ru-RU" dirty="0"/>
              <a:t> («</a:t>
            </a:r>
            <a:r>
              <a:rPr lang="ru-RU" dirty="0" err="1"/>
              <a:t>идиос</a:t>
            </a:r>
            <a:r>
              <a:rPr lang="ru-RU" dirty="0"/>
              <a:t>» - существует сам по себе) самая глубокая степень умственной отсталости. Детям, страдающим И., недоступно осмысление окружающего мира, речь развивается крайне медленно или не развивается вообще. Для таких детей характерно нарушение моторики, координации движений, ориентировки в пространстве. Часто тяжесть нарушений такова, что дети ведут лежачий образ жизни. У детей, страдающих И., крайне трудно формируются элементарные навыки самообслуживания.</a:t>
            </a:r>
            <a:endParaRPr lang="ru-RU" b="1" dirty="0"/>
          </a:p>
        </p:txBody>
      </p:sp>
      <p:sp>
        <p:nvSpPr>
          <p:cNvPr id="4" name="Стрелка вниз 3"/>
          <p:cNvSpPr/>
          <p:nvPr/>
        </p:nvSpPr>
        <p:spPr>
          <a:xfrm>
            <a:off x="1498739" y="1872392"/>
            <a:ext cx="108012" cy="307860"/>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5292080" y="1872392"/>
            <a:ext cx="144934" cy="307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9972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урока СКО (рекомендуемая)</a:t>
            </a:r>
            <a:endParaRPr lang="ru-RU" dirty="0"/>
          </a:p>
        </p:txBody>
      </p:sp>
      <p:sp>
        <p:nvSpPr>
          <p:cNvPr id="3" name="Объект 2"/>
          <p:cNvSpPr>
            <a:spLocks noGrp="1"/>
          </p:cNvSpPr>
          <p:nvPr>
            <p:ph idx="1"/>
          </p:nvPr>
        </p:nvSpPr>
        <p:spPr/>
        <p:txBody>
          <a:bodyPr>
            <a:normAutofit fontScale="92500" lnSpcReduction="20000"/>
          </a:bodyPr>
          <a:lstStyle/>
          <a:p>
            <a:r>
              <a:rPr lang="ru-RU" dirty="0"/>
              <a:t>I. Организационный момент. </a:t>
            </a:r>
            <a:endParaRPr lang="ru-RU" dirty="0" smtClean="0"/>
          </a:p>
          <a:p>
            <a:r>
              <a:rPr lang="ru-RU" dirty="0" smtClean="0"/>
              <a:t>II</a:t>
            </a:r>
            <a:r>
              <a:rPr lang="ru-RU" dirty="0"/>
              <a:t>. Разминка для ума (коррекционные упражнения, направленные на работоспособность и внимание) </a:t>
            </a:r>
            <a:endParaRPr lang="ru-RU" dirty="0" smtClean="0"/>
          </a:p>
          <a:p>
            <a:r>
              <a:rPr lang="ru-RU" dirty="0" smtClean="0"/>
              <a:t>III</a:t>
            </a:r>
            <a:r>
              <a:rPr lang="ru-RU" dirty="0"/>
              <a:t>. Проверка домашнего задания</a:t>
            </a:r>
            <a:r>
              <a:rPr lang="ru-RU" dirty="0" smtClean="0"/>
              <a:t>.</a:t>
            </a:r>
          </a:p>
          <a:p>
            <a:r>
              <a:rPr lang="ru-RU" dirty="0" smtClean="0"/>
              <a:t> </a:t>
            </a:r>
            <a:r>
              <a:rPr lang="ru-RU" dirty="0"/>
              <a:t>IV. Повторение изученного (актуализация знаний) - Устный счет. - Физ. пауза (офтальмологическая пауза) </a:t>
            </a:r>
            <a:endParaRPr lang="ru-RU" dirty="0" smtClean="0"/>
          </a:p>
          <a:p>
            <a:r>
              <a:rPr lang="ru-RU" dirty="0" smtClean="0"/>
              <a:t>V</a:t>
            </a:r>
            <a:r>
              <a:rPr lang="ru-RU" dirty="0"/>
              <a:t>. Сообщение новых знаний. </a:t>
            </a:r>
            <a:endParaRPr lang="ru-RU" dirty="0" smtClean="0"/>
          </a:p>
          <a:p>
            <a:r>
              <a:rPr lang="ru-RU" dirty="0" smtClean="0"/>
              <a:t>VI</a:t>
            </a:r>
            <a:r>
              <a:rPr lang="ru-RU" dirty="0"/>
              <a:t>. Закрепление, систематизация, применение. - Физ. пауза.(подвижные упражнения) </a:t>
            </a:r>
            <a:r>
              <a:rPr lang="ru-RU" dirty="0" smtClean="0"/>
              <a:t>V</a:t>
            </a:r>
          </a:p>
          <a:p>
            <a:r>
              <a:rPr lang="ru-RU" dirty="0" smtClean="0"/>
              <a:t>II</a:t>
            </a:r>
            <a:r>
              <a:rPr lang="ru-RU" dirty="0"/>
              <a:t>. Инструктаж по домашнему заданию. </a:t>
            </a:r>
            <a:endParaRPr lang="ru-RU" dirty="0" smtClean="0"/>
          </a:p>
          <a:p>
            <a:r>
              <a:rPr lang="ru-RU" dirty="0" smtClean="0"/>
              <a:t>VIII</a:t>
            </a:r>
            <a:r>
              <a:rPr lang="ru-RU" dirty="0"/>
              <a:t>. Подведение итогов урока.</a:t>
            </a:r>
          </a:p>
          <a:p>
            <a:r>
              <a:rPr lang="ru-RU" dirty="0"/>
              <a:t/>
            </a:r>
            <a:br>
              <a:rPr lang="ru-RU" dirty="0"/>
            </a:br>
            <a:endParaRPr lang="ru-RU" dirty="0"/>
          </a:p>
        </p:txBody>
      </p:sp>
    </p:spTree>
    <p:extLst>
      <p:ext uri="{BB962C8B-B14F-4D97-AF65-F5344CB8AC3E}">
        <p14:creationId xmlns:p14="http://schemas.microsoft.com/office/powerpoint/2010/main" val="3778224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Приемы развития познавательных процессов:</a:t>
            </a:r>
            <a:endParaRPr lang="ru-RU" dirty="0"/>
          </a:p>
        </p:txBody>
      </p:sp>
      <p:sp>
        <p:nvSpPr>
          <p:cNvPr id="3" name="Объект 2"/>
          <p:cNvSpPr>
            <a:spLocks noGrp="1"/>
          </p:cNvSpPr>
          <p:nvPr>
            <p:ph idx="1"/>
          </p:nvPr>
        </p:nvSpPr>
        <p:spPr/>
        <p:txBody>
          <a:bodyPr>
            <a:normAutofit/>
          </a:bodyPr>
          <a:lstStyle/>
          <a:p>
            <a:r>
              <a:rPr lang="ru-RU" b="1" dirty="0" smtClean="0"/>
              <a:t>Память:</a:t>
            </a:r>
          </a:p>
          <a:p>
            <a:pPr marL="0" indent="0">
              <a:buNone/>
            </a:pPr>
            <a:r>
              <a:rPr lang="ru-RU" b="1" dirty="0" smtClean="0">
                <a:solidFill>
                  <a:schemeClr val="accent6">
                    <a:lumMod val="50000"/>
                  </a:schemeClr>
                </a:solidFill>
              </a:rPr>
              <a:t>1.Зрительная память.</a:t>
            </a:r>
          </a:p>
          <a:p>
            <a:pPr marL="0" indent="0">
              <a:buNone/>
            </a:pPr>
            <a:r>
              <a:rPr lang="ru-RU" dirty="0" smtClean="0">
                <a:solidFill>
                  <a:schemeClr val="accent6">
                    <a:lumMod val="50000"/>
                  </a:schemeClr>
                </a:solidFill>
              </a:rPr>
              <a:t>-«Запомни слова» (</a:t>
            </a:r>
            <a:r>
              <a:rPr lang="ru-RU" dirty="0" err="1" smtClean="0">
                <a:solidFill>
                  <a:schemeClr val="accent6">
                    <a:lumMod val="50000"/>
                  </a:schemeClr>
                </a:solidFill>
              </a:rPr>
              <a:t>цифры,буквы</a:t>
            </a:r>
            <a:r>
              <a:rPr lang="ru-RU" dirty="0" smtClean="0">
                <a:solidFill>
                  <a:schemeClr val="accent6">
                    <a:lumMod val="50000"/>
                  </a:schemeClr>
                </a:solidFill>
              </a:rPr>
              <a:t>, фигуры, картинки), затем ребенок должен их написать, нарисовать и т.п.</a:t>
            </a:r>
          </a:p>
          <a:p>
            <a:pPr marL="0" indent="0">
              <a:buNone/>
            </a:pPr>
            <a:r>
              <a:rPr lang="ru-RU" dirty="0" smtClean="0">
                <a:solidFill>
                  <a:schemeClr val="accent6">
                    <a:lumMod val="50000"/>
                  </a:schemeClr>
                </a:solidFill>
              </a:rPr>
              <a:t>-Чего не стало? Что изменилось?</a:t>
            </a:r>
          </a:p>
          <a:p>
            <a:pPr marL="0" indent="0">
              <a:buNone/>
            </a:pPr>
            <a:r>
              <a:rPr lang="ru-RU" dirty="0" smtClean="0">
                <a:solidFill>
                  <a:schemeClr val="accent6">
                    <a:lumMod val="50000"/>
                  </a:schemeClr>
                </a:solidFill>
              </a:rPr>
              <a:t>- Математические раскраски (+,-, :,*).</a:t>
            </a:r>
            <a:endParaRPr lang="ru-RU" b="1" dirty="0" smtClean="0">
              <a:solidFill>
                <a:schemeClr val="accent6">
                  <a:lumMod val="50000"/>
                </a:schemeClr>
              </a:solidFill>
            </a:endParaRPr>
          </a:p>
          <a:p>
            <a:pPr marL="0" indent="0">
              <a:buNone/>
            </a:pPr>
            <a:r>
              <a:rPr lang="ru-RU" b="1" dirty="0" smtClean="0">
                <a:solidFill>
                  <a:schemeClr val="accent4">
                    <a:lumMod val="50000"/>
                  </a:schemeClr>
                </a:solidFill>
              </a:rPr>
              <a:t>2.Слуховая память.</a:t>
            </a:r>
          </a:p>
          <a:p>
            <a:pPr marL="0" indent="0">
              <a:buNone/>
            </a:pPr>
            <a:r>
              <a:rPr lang="ru-RU" dirty="0" smtClean="0"/>
              <a:t>«Повтори слова»</a:t>
            </a:r>
          </a:p>
          <a:p>
            <a:pPr marL="0" indent="0">
              <a:buNone/>
            </a:pPr>
            <a:r>
              <a:rPr lang="ru-RU" dirty="0" smtClean="0"/>
              <a:t>«Пересказ»</a:t>
            </a:r>
          </a:p>
          <a:p>
            <a:pPr marL="0" indent="0">
              <a:buNone/>
            </a:pPr>
            <a:endParaRPr lang="ru-RU" dirty="0"/>
          </a:p>
        </p:txBody>
      </p:sp>
    </p:spTree>
    <p:extLst>
      <p:ext uri="{BB962C8B-B14F-4D97-AF65-F5344CB8AC3E}">
        <p14:creationId xmlns:p14="http://schemas.microsoft.com/office/powerpoint/2010/main" val="847433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Пространственно- временное восприятие:</a:t>
            </a:r>
            <a:endParaRPr lang="ru-RU" dirty="0"/>
          </a:p>
        </p:txBody>
      </p:sp>
      <p:sp>
        <p:nvSpPr>
          <p:cNvPr id="3" name="Объект 2"/>
          <p:cNvSpPr>
            <a:spLocks noGrp="1"/>
          </p:cNvSpPr>
          <p:nvPr>
            <p:ph idx="1"/>
          </p:nvPr>
        </p:nvSpPr>
        <p:spPr/>
        <p:txBody>
          <a:bodyPr>
            <a:normAutofit fontScale="92500" lnSpcReduction="10000"/>
          </a:bodyPr>
          <a:lstStyle/>
          <a:p>
            <a:pPr marL="0" indent="0">
              <a:buNone/>
            </a:pPr>
            <a:endParaRPr lang="ru-RU" dirty="0" smtClean="0"/>
          </a:p>
          <a:p>
            <a:pPr marL="0" indent="0">
              <a:buNone/>
            </a:pPr>
            <a:endParaRPr lang="ru-RU" dirty="0" smtClean="0"/>
          </a:p>
          <a:p>
            <a:pPr marL="0" indent="0">
              <a:buNone/>
            </a:pPr>
            <a:endParaRPr lang="ru-RU" dirty="0"/>
          </a:p>
          <a:p>
            <a:pPr marL="0" indent="0">
              <a:buNone/>
            </a:pPr>
            <a:endParaRPr lang="ru-RU" dirty="0" smtClean="0"/>
          </a:p>
          <a:p>
            <a:pPr marL="0" indent="0">
              <a:buNone/>
            </a:pPr>
            <a:r>
              <a:rPr lang="ru-RU" dirty="0" smtClean="0"/>
              <a:t>-Лево-право</a:t>
            </a:r>
            <a:r>
              <a:rPr lang="ru-RU" dirty="0"/>
              <a:t>, верх-них, </a:t>
            </a:r>
            <a:r>
              <a:rPr lang="ru-RU" dirty="0" smtClean="0"/>
              <a:t>центр-середина</a:t>
            </a:r>
          </a:p>
          <a:p>
            <a:pPr marL="0" indent="0">
              <a:buNone/>
            </a:pPr>
            <a:r>
              <a:rPr lang="ru-RU" dirty="0" smtClean="0"/>
              <a:t>(</a:t>
            </a:r>
            <a:r>
              <a:rPr lang="ru-RU" dirty="0" err="1" smtClean="0"/>
              <a:t>физминутка</a:t>
            </a:r>
            <a:r>
              <a:rPr lang="ru-RU" dirty="0" smtClean="0"/>
              <a:t>-топни левой ногой, помаши правой рукой; повторяй за мной, </a:t>
            </a:r>
            <a:r>
              <a:rPr lang="ru-RU" dirty="0" err="1" smtClean="0"/>
              <a:t>зекрало</a:t>
            </a:r>
            <a:r>
              <a:rPr lang="ru-RU" dirty="0" smtClean="0"/>
              <a:t>)</a:t>
            </a:r>
            <a:endParaRPr lang="ru-RU" dirty="0"/>
          </a:p>
          <a:p>
            <a:pPr marL="0" indent="0">
              <a:buNone/>
            </a:pPr>
            <a:r>
              <a:rPr lang="ru-RU" dirty="0" smtClean="0"/>
              <a:t>-Расположи </a:t>
            </a:r>
            <a:r>
              <a:rPr lang="ru-RU" dirty="0"/>
              <a:t>предметы, </a:t>
            </a:r>
            <a:r>
              <a:rPr lang="ru-RU" dirty="0" smtClean="0"/>
              <a:t>фигуры, цифры </a:t>
            </a:r>
            <a:r>
              <a:rPr lang="ru-RU" dirty="0"/>
              <a:t>и т.п. на листе по заданию.</a:t>
            </a:r>
          </a:p>
          <a:p>
            <a:pPr marL="0" indent="0">
              <a:buNone/>
            </a:pPr>
            <a:r>
              <a:rPr lang="ru-RU" dirty="0" smtClean="0"/>
              <a:t>-Графический диктант.</a:t>
            </a:r>
          </a:p>
          <a:p>
            <a:pPr marL="0" indent="0">
              <a:buNone/>
            </a:pPr>
            <a:r>
              <a:rPr lang="ru-RU" dirty="0" smtClean="0"/>
              <a:t>-Времена года, дни недели (порядок, </a:t>
            </a:r>
            <a:r>
              <a:rPr lang="ru-RU" dirty="0" err="1" smtClean="0"/>
              <a:t>за,после</a:t>
            </a:r>
            <a:r>
              <a:rPr lang="ru-RU" dirty="0" smtClean="0"/>
              <a:t> ,перед, </a:t>
            </a:r>
            <a:r>
              <a:rPr lang="ru-RU" dirty="0" err="1" smtClean="0"/>
              <a:t>последний,первый</a:t>
            </a:r>
            <a:r>
              <a:rPr lang="ru-RU" dirty="0" smtClean="0"/>
              <a:t>)</a:t>
            </a:r>
            <a:endParaRPr lang="ru-RU" dirty="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smtClean="0"/>
          </a:p>
          <a:p>
            <a:pPr marL="0" indent="0">
              <a:buNone/>
            </a:pPr>
            <a:endParaRPr lang="ru-RU" dirty="0" smtClean="0"/>
          </a:p>
        </p:txBody>
      </p:sp>
    </p:spTree>
    <p:extLst>
      <p:ext uri="{BB962C8B-B14F-4D97-AF65-F5344CB8AC3E}">
        <p14:creationId xmlns:p14="http://schemas.microsoft.com/office/powerpoint/2010/main" val="1113094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Внимание:</a:t>
            </a:r>
            <a:endParaRPr lang="ru-RU" dirty="0"/>
          </a:p>
        </p:txBody>
      </p:sp>
      <p:sp>
        <p:nvSpPr>
          <p:cNvPr id="3" name="Объект 2"/>
          <p:cNvSpPr>
            <a:spLocks noGrp="1"/>
          </p:cNvSpPr>
          <p:nvPr>
            <p:ph idx="1"/>
          </p:nvPr>
        </p:nvSpPr>
        <p:spPr>
          <a:xfrm>
            <a:off x="1009443" y="1268761"/>
            <a:ext cx="7125112" cy="4590038"/>
          </a:xfrm>
        </p:spPr>
        <p:txBody>
          <a:bodyPr/>
          <a:lstStyle/>
          <a:p>
            <a:r>
              <a:rPr lang="ru-RU" dirty="0" smtClean="0"/>
              <a:t>«Найди отличие»-по картинке.</a:t>
            </a:r>
          </a:p>
          <a:p>
            <a:r>
              <a:rPr lang="ru-RU" dirty="0" smtClean="0"/>
              <a:t>«Шифровальщик»- закрась все гласные буквы красным цветом: П А Р НЕГШЛДАОРИТТЬБЮ.</a:t>
            </a:r>
          </a:p>
          <a:p>
            <a:r>
              <a:rPr lang="ru-RU" dirty="0" smtClean="0"/>
              <a:t>Найди и справь ошибку:</a:t>
            </a:r>
          </a:p>
          <a:p>
            <a:pPr marL="0" indent="0">
              <a:buNone/>
            </a:pPr>
            <a:r>
              <a:rPr lang="ru-RU" dirty="0">
                <a:solidFill>
                  <a:schemeClr val="accent4">
                    <a:lumMod val="75000"/>
                  </a:schemeClr>
                </a:solidFill>
              </a:rPr>
              <a:t>Кот идет под дорожкой. Катя вышла из двери. Собака вылезла в конуры. Таня сидит под стулом.</a:t>
            </a:r>
            <a:endParaRPr lang="ru-RU" dirty="0" smtClean="0">
              <a:solidFill>
                <a:schemeClr val="accent4">
                  <a:lumMod val="75000"/>
                </a:schemeClr>
              </a:solidFill>
            </a:endParaRPr>
          </a:p>
          <a:p>
            <a:r>
              <a:rPr lang="ru-RU" dirty="0" smtClean="0"/>
              <a:t>Найди спрятавшиеся слова:</a:t>
            </a:r>
          </a:p>
          <a:p>
            <a:pPr marL="0" indent="0">
              <a:buNone/>
            </a:pPr>
            <a:r>
              <a:rPr lang="ru-RU" dirty="0" err="1" smtClean="0"/>
              <a:t>дро</a:t>
            </a:r>
            <a:r>
              <a:rPr lang="ru-RU" u="sng" dirty="0" err="1" smtClean="0"/>
              <a:t>комната</a:t>
            </a:r>
            <a:r>
              <a:rPr lang="ru-RU" dirty="0" err="1" smtClean="0"/>
              <a:t>пр</a:t>
            </a:r>
            <a:r>
              <a:rPr lang="ru-RU" dirty="0" err="1" smtClean="0">
                <a:solidFill>
                  <a:schemeClr val="accent4">
                    <a:lumMod val="50000"/>
                  </a:schemeClr>
                </a:solidFill>
              </a:rPr>
              <a:t>машина</a:t>
            </a:r>
            <a:r>
              <a:rPr lang="ru-RU" b="1" u="sng" dirty="0" err="1" smtClean="0">
                <a:solidFill>
                  <a:schemeClr val="accent4">
                    <a:lumMod val="75000"/>
                  </a:schemeClr>
                </a:solidFill>
              </a:rPr>
              <a:t>зло</a:t>
            </a:r>
            <a:r>
              <a:rPr lang="ru-RU" dirty="0" err="1" smtClean="0"/>
              <a:t>иак</a:t>
            </a:r>
            <a:r>
              <a:rPr lang="ru-RU" b="1" dirty="0" err="1" smtClean="0"/>
              <a:t>слон</a:t>
            </a:r>
            <a:r>
              <a:rPr lang="ru-RU" dirty="0" err="1" smtClean="0"/>
              <a:t>бпюпшра</a:t>
            </a:r>
            <a:r>
              <a:rPr lang="ru-RU" dirty="0" err="1" smtClean="0">
                <a:solidFill>
                  <a:schemeClr val="accent4">
                    <a:lumMod val="75000"/>
                  </a:schemeClr>
                </a:solidFill>
              </a:rPr>
              <a:t>воробей</a:t>
            </a:r>
            <a:r>
              <a:rPr lang="ru-RU" dirty="0" err="1" smtClean="0"/>
              <a:t>рп</a:t>
            </a:r>
            <a:endParaRPr lang="ru-RU" dirty="0"/>
          </a:p>
          <a:p>
            <a:pPr marL="0" indent="0">
              <a:buNone/>
            </a:pPr>
            <a:r>
              <a:rPr lang="ru-RU" b="1" u="sng" dirty="0" smtClean="0"/>
              <a:t> </a:t>
            </a:r>
            <a:endParaRPr lang="ru-RU" dirty="0"/>
          </a:p>
        </p:txBody>
      </p:sp>
    </p:spTree>
    <p:extLst>
      <p:ext uri="{BB962C8B-B14F-4D97-AF65-F5344CB8AC3E}">
        <p14:creationId xmlns:p14="http://schemas.microsoft.com/office/powerpoint/2010/main" val="1315237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TM02455596[[fn=Весна]]</Template>
  <TotalTime>225</TotalTime>
  <Words>679</Words>
  <Application>Microsoft Office PowerPoint</Application>
  <PresentationFormat>Экран (4:3)</PresentationFormat>
  <Paragraphs>100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Spring</vt:lpstr>
      <vt:lpstr>Методы и приемы развития познавательных процессов у детей с особыми образовательными потребностями.</vt:lpstr>
      <vt:lpstr>Дети с особыми образовательными потребностями(ООП):</vt:lpstr>
      <vt:lpstr>Задержка психического развития:</vt:lpstr>
      <vt:lpstr>Проявление особенностей детей с  ЗПР:</vt:lpstr>
      <vt:lpstr>Умственная отсталость:</vt:lpstr>
      <vt:lpstr>Структура урока СКО (рекомендуемая)</vt:lpstr>
      <vt:lpstr>Приемы развития познавательных процессов:</vt:lpstr>
      <vt:lpstr>Пространственно- временное восприятие:</vt:lpstr>
      <vt:lpstr>Внимание:</vt:lpstr>
      <vt:lpstr>Мышление:</vt:lpstr>
      <vt:lpstr>В помощь учителю: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и приемы развития познавательных процессов у детей с особыми образовательными потребностями.</dc:title>
  <dc:creator>User-Home</dc:creator>
  <cp:lastModifiedBy>User-Home</cp:lastModifiedBy>
  <cp:revision>15</cp:revision>
  <dcterms:created xsi:type="dcterms:W3CDTF">2016-02-07T16:59:23Z</dcterms:created>
  <dcterms:modified xsi:type="dcterms:W3CDTF">2016-02-09T14:37:02Z</dcterms:modified>
</cp:coreProperties>
</file>