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5" r:id="rId3"/>
    <p:sldId id="263" r:id="rId4"/>
    <p:sldId id="272" r:id="rId5"/>
    <p:sldId id="268" r:id="rId6"/>
    <p:sldId id="258" r:id="rId7"/>
    <p:sldId id="267" r:id="rId8"/>
    <p:sldId id="259" r:id="rId9"/>
    <p:sldId id="264" r:id="rId10"/>
    <p:sldId id="265" r:id="rId11"/>
    <p:sldId id="269" r:id="rId12"/>
    <p:sldId id="270" r:id="rId13"/>
    <p:sldId id="266" r:id="rId14"/>
    <p:sldId id="271" r:id="rId15"/>
    <p:sldId id="274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3" end="15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B6E00-96CC-475A-9C78-FADE3CC9BE72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56C74-5C05-4345-8C43-287E86E10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Цели урока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Дидактическая Создать условия для осознания и осмысления блока новой учебной информации средствами критического мышления при помощи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мультимедийных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источников.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Организовать обучение и обеспечить понимание учащимися зависимости жизненных процессов от дыхания.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Продолжить формирование умений устанавливать причинно – следственные связи, используя приёмы «знаю, хочу, узнал» и чтение с остановками.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Создать условия для увлечённого чтения; воспитывать чувства гордости за совместный результат познавательной деятельности.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56C74-5C05-4345-8C43-287E86E109E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269875"/>
            <a:r>
              <a:rPr lang="ru-RU" sz="1200" dirty="0" smtClean="0">
                <a:latin typeface="Arial" pitchFamily="34" charset="0"/>
                <a:cs typeface="Arial" pitchFamily="34" charset="0"/>
              </a:rPr>
              <a:t>“Когда-то, где-то на Землю упал луч солнца, но он упал не на бесплодную почву, он упал на зеленую былинку пшеничного ростка, или, лучше сказать, на хлорофилловое зерно. Ударяясь о него, он потух, перестал быть светом, но не исчез… </a:t>
            </a:r>
          </a:p>
          <a:p>
            <a:pPr indent="269875"/>
            <a:r>
              <a:rPr lang="ru-RU" sz="1200" dirty="0" smtClean="0">
                <a:latin typeface="Arial" pitchFamily="34" charset="0"/>
                <a:cs typeface="Arial" pitchFamily="34" charset="0"/>
              </a:rPr>
              <a:t>В той или другой форме он вошел в состав хлеба, который послужил нам пищей. Он преобразился в наши мускулы, в наши нервы… </a:t>
            </a:r>
          </a:p>
          <a:p>
            <a:pPr indent="269875"/>
            <a:r>
              <a:rPr lang="ru-RU" sz="1200" dirty="0" smtClean="0">
                <a:latin typeface="Arial" pitchFamily="34" charset="0"/>
                <a:cs typeface="Arial" pitchFamily="34" charset="0"/>
              </a:rPr>
              <a:t>Этот луч солнца согревает нас. Он приводит нас в движение. Быть может, в эту минуту он играет в нашем мозгу”.</a:t>
            </a:r>
          </a:p>
          <a:p>
            <a:r>
              <a:rPr lang="ru-RU" dirty="0" smtClean="0"/>
              <a:t>      О каком процессе говорил учёный?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56C74-5C05-4345-8C43-287E86E109E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jyrEYQXNSU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ingapps.org/view192936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FoYk99NZGI" TargetMode="External"/><Relationship Id="rId2" Type="http://schemas.openxmlformats.org/officeDocument/2006/relationships/hyperlink" Target="https://youtu.be/cjyrEYQXNS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arningapps.org/192936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youtu.be/YFoYk99NZG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Биология. 6 класс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урок «Дыхание растений»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МОУ Дедовская СОШ №1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Учитель биологии Солдатова Екатерина Викторовна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перфолента 6"/>
          <p:cNvSpPr/>
          <p:nvPr/>
        </p:nvSpPr>
        <p:spPr>
          <a:xfrm>
            <a:off x="2195736" y="5373216"/>
            <a:ext cx="5616624" cy="576064"/>
          </a:xfrm>
          <a:prstGeom prst="flowChartPunchedTap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Но есть процесс, в котором всё наоборот…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дерево с корням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54492" y="1554163"/>
            <a:ext cx="3787416" cy="4525962"/>
          </a:xfrm>
        </p:spPr>
      </p:pic>
      <p:sp>
        <p:nvSpPr>
          <p:cNvPr id="8" name="TextBox 7"/>
          <p:cNvSpPr txBox="1"/>
          <p:nvPr/>
        </p:nvSpPr>
        <p:spPr>
          <a:xfrm>
            <a:off x="2267744" y="544522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вода</a:t>
            </a:r>
            <a:endParaRPr lang="ru-RU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899592" y="1988840"/>
            <a:ext cx="2340000" cy="1620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71600" y="2276873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углекислый газ</a:t>
            </a:r>
            <a:endParaRPr lang="ru-RU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6300192" y="2204864"/>
            <a:ext cx="2340000" cy="16200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372200" y="270892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кислород</a:t>
            </a:r>
            <a:endParaRPr lang="ru-RU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5580112" y="692696"/>
            <a:ext cx="1728192" cy="1656184"/>
          </a:xfrm>
          <a:prstGeom prst="sun">
            <a:avLst/>
          </a:prstGeom>
          <a:solidFill>
            <a:srgbClr val="FFFF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23528" y="126876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ФОТОСИНТЕЗ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851920" y="5949280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КАК ОН НАЗЫВАЕТСЯ?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0"/>
                            </p:stCondLst>
                            <p:childTnLst>
                              <p:par>
                                <p:cTn id="8" presetID="8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0800000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10527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Дыхание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Работа с учебником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5491336" cy="5733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Прочитайте тему «Дыхание растений» в учебнике на стр.108-109.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Выполните задания: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1) зарисуйте устьица листа,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2) дайте общее определение: что такое межклетники, чечевички и устьица,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3) ответьте: что такое газообмен?</a:t>
            </a:r>
          </a:p>
          <a:p>
            <a:pPr>
              <a:buNone/>
            </a:pP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3" descr="устьиц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482223"/>
            <a:ext cx="5184576" cy="3893555"/>
          </a:xfrm>
          <a:prstGeom prst="rect">
            <a:avLst/>
          </a:prstGeom>
        </p:spPr>
      </p:pic>
      <p:pic>
        <p:nvPicPr>
          <p:cNvPr id="5" name="Рисунок 4" descr="чечевич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6169" y="1678496"/>
            <a:ext cx="7471663" cy="3501008"/>
          </a:xfrm>
          <a:prstGeom prst="rect">
            <a:avLst/>
          </a:prstGeom>
        </p:spPr>
      </p:pic>
      <p:pic>
        <p:nvPicPr>
          <p:cNvPr id="6" name="Рисунок 5" descr="строение листа.jpg"/>
          <p:cNvPicPr>
            <a:picLocks noChangeAspect="1"/>
          </p:cNvPicPr>
          <p:nvPr/>
        </p:nvPicPr>
        <p:blipFill>
          <a:blip r:embed="rId4" cstate="print"/>
          <a:srcRect l="2629" t="21684" r="7984" b="4510"/>
          <a:stretch>
            <a:fillRect/>
          </a:stretch>
        </p:blipFill>
        <p:spPr>
          <a:xfrm>
            <a:off x="1482514" y="1520788"/>
            <a:ext cx="6178972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10527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Дыхание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Посмотрите учебный фильм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" name="Содержимое 5" descr="dichanie_i_fotosintez_rasteni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593047"/>
            <a:ext cx="7488832" cy="4540597"/>
          </a:xfrm>
        </p:spPr>
      </p:pic>
      <p:sp>
        <p:nvSpPr>
          <p:cNvPr id="4" name="Улыбающееся лицо 3">
            <a:hlinkClick r:id="rId3"/>
          </p:cNvPr>
          <p:cNvSpPr/>
          <p:nvPr/>
        </p:nvSpPr>
        <p:spPr>
          <a:xfrm>
            <a:off x="8244408" y="260648"/>
            <a:ext cx="576064" cy="576064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38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сравним эти два процесса…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209086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Сравним процессы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фотосинтеза и дыхания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определённым признакам и показателям.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лыбающееся лицо 3">
            <a:hlinkClick r:id="rId2"/>
          </p:cNvPr>
          <p:cNvSpPr/>
          <p:nvPr/>
        </p:nvSpPr>
        <p:spPr>
          <a:xfrm>
            <a:off x="3779912" y="4005064"/>
            <a:ext cx="1440160" cy="1368152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 теперь подведём итог…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268760"/>
          <a:ext cx="86868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Знаю</a:t>
                      </a:r>
                      <a:endParaRPr lang="ru-RU" sz="2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Хочу  узнать</a:t>
                      </a:r>
                      <a:endParaRPr lang="ru-RU" sz="2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Узнал</a:t>
                      </a:r>
                      <a:endParaRPr lang="ru-RU" sz="2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Содержимое 5" descr="dichanie_i_fotosintez_rasten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068960"/>
            <a:ext cx="5976664" cy="36237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57200"/>
            <a:ext cx="8964488" cy="838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до свидания! спасибо за работу!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Liquid-Worlds-by-Markus-Reugels-allwelikes.com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49730" y="1554163"/>
            <a:ext cx="6796939" cy="4525962"/>
          </a:xfrm>
        </p:spPr>
      </p:pic>
    </p:spTree>
  </p:cSld>
  <p:clrMapOvr>
    <a:masterClrMapping/>
  </p:clrMapOvr>
  <p:transition advClick="0" advTm="5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838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Использованные материалы и источники</a:t>
            </a:r>
            <a:endParaRPr lang="ru-RU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66124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Фотографии и иллюстрации по темам занятия с сайта «Яндекс. Картинки»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Учебник: Пасечник В.В. Биология, 6 класс, М, - «Просвещение»- 2014.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Учебный фильм «Дыхание и питание растений»  </a:t>
            </a:r>
          </a:p>
          <a:p>
            <a:pPr>
              <a:buFont typeface="Wingdings" pitchFamily="2" charset="2"/>
              <a:buChar char="v"/>
            </a:pP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https://youtu.be/cjyrEYQXNSU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Мотивирующий фильм «Дыхание жизни»</a:t>
            </a:r>
          </a:p>
          <a:p>
            <a:pPr>
              <a:buFont typeface="Wingdings" pitchFamily="2" charset="2"/>
              <a:buChar char="v"/>
            </a:pP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hlinkClick r:id="rId3"/>
              </a:rPr>
              <a:t>https://youtu.be/YFoYk99NZGI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Интерактивное контрольное задание </a:t>
            </a:r>
          </a:p>
          <a:p>
            <a:pPr>
              <a:buFont typeface="Wingdings" pitchFamily="2" charset="2"/>
              <a:buChar char="v"/>
            </a:pP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hlinkClick r:id="rId4"/>
              </a:rPr>
              <a:t>http://LearningApps.org/1929363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как работать с презентацией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79512" y="1052736"/>
            <a:ext cx="8640960" cy="580526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Переведите в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режим </a:t>
            </a:r>
            <a:r>
              <a:rPr kumimoji="0" lang="ru-RU" sz="3200" b="1" i="1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показа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Все показы и задания идут автоматически, переход от слайда к слайду – вручную.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Титульный слайд и данный инструкционный слайд в показе не участвуют (если нужно – измените в настройках показа)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Внимательно читайте, что требуется сделать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Слайды переключаются по щелчку после выполнения задания.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Если необходим повтор – нажмите стрелку вверх на клавиатуре или включите показ текущего слайда из режима редактирования презентации.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При нажатии на каждый смайлик в режиме показа (их всего 3 здесь), вас перенаправит на видеофрагмент или на интерактивное задание.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Чтобы из него выйти, нажмите клавишу  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“Escape”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и сверните окно выхода в Интернет.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Приятного и полезного занятия!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Здравствуйте, очень рада вас видеть!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Liquid-Worlds-by-Markus-Reugels-allwelikes.com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49730" y="1554163"/>
            <a:ext cx="6796939" cy="4525962"/>
          </a:xfrm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Пожалуй, начнём…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Знаю</a:t>
                      </a:r>
                      <a:endParaRPr lang="ru-RU" sz="2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Хочу  узнать</a:t>
                      </a:r>
                      <a:endParaRPr lang="ru-RU" sz="2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Узнал</a:t>
                      </a:r>
                      <a:endParaRPr lang="ru-RU" sz="2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4293096"/>
            <a:ext cx="89644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Подумайте: что вы уже знаете о фотосинтезе и дыхании растений?</a:t>
            </a:r>
          </a:p>
          <a:p>
            <a:r>
              <a:rPr lang="ru-RU" sz="2800" dirty="0" smtClean="0"/>
              <a:t>   Заполните таблицу  в тетради– первые два столбика.</a:t>
            </a:r>
          </a:p>
          <a:p>
            <a:r>
              <a:rPr lang="ru-RU" sz="2800" dirty="0" smtClean="0"/>
              <a:t>   Третий столбик заполняйте по мере просмотра занятия.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pitchFamily="34" charset="0"/>
                <a:cs typeface="Arial" pitchFamily="34" charset="0"/>
              </a:rPr>
              <a:t>К. А. Тимирязев</a:t>
            </a:r>
            <a:br>
              <a:rPr lang="ru-RU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5" name="Содержимое 4" descr="К.А.Тимирязев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 b="10993"/>
          <a:stretch>
            <a:fillRect/>
          </a:stretch>
        </p:blipFill>
        <p:spPr>
          <a:xfrm>
            <a:off x="2483768" y="1124744"/>
            <a:ext cx="3990848" cy="5275468"/>
          </a:xfrm>
        </p:spPr>
      </p:pic>
      <p:sp>
        <p:nvSpPr>
          <p:cNvPr id="6" name="Прямоугольник 5"/>
          <p:cNvSpPr/>
          <p:nvPr/>
        </p:nvSpPr>
        <p:spPr>
          <a:xfrm>
            <a:off x="251520" y="1124744"/>
            <a:ext cx="88924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/>
            <a:r>
              <a:rPr lang="ru-RU" sz="2800" dirty="0" smtClean="0">
                <a:latin typeface="Arial" pitchFamily="34" charset="0"/>
                <a:cs typeface="Arial" pitchFamily="34" charset="0"/>
              </a:rPr>
              <a:t>“Когда-то, где-то на Землю упал луч солнца, но он упал не на бесплодную почву, он упал на зеленую былинку пшеничного ростка, или, лучше сказать, на хлорофилловое зерно. Ударяясь о него, он потух, перестал быть светом, но не исчез… </a:t>
            </a:r>
          </a:p>
          <a:p>
            <a:pPr indent="269875"/>
            <a:r>
              <a:rPr lang="ru-RU" sz="2800" dirty="0" smtClean="0">
                <a:latin typeface="Arial" pitchFamily="34" charset="0"/>
                <a:cs typeface="Arial" pitchFamily="34" charset="0"/>
              </a:rPr>
              <a:t>В той или другой форме он вошел в состав хлеба, который послужил нам пищей. Он преобразился в наши мускулы, в наши нервы… </a:t>
            </a:r>
          </a:p>
          <a:p>
            <a:pPr indent="269875"/>
            <a:r>
              <a:rPr lang="ru-RU" sz="2800" dirty="0" smtClean="0">
                <a:latin typeface="Arial" pitchFamily="34" charset="0"/>
                <a:cs typeface="Arial" pitchFamily="34" charset="0"/>
              </a:rPr>
              <a:t>Этот луч солнца согревает нас. Он приводит нас в движение. Быть может, в эту минуту он играет в нашем мозгу”.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6150114"/>
            <a:ext cx="8712968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О каком процессе говорит учёный?</a:t>
            </a:r>
            <a:endParaRPr lang="ru-RU" sz="4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лыбающееся лицо 7">
            <a:hlinkClick r:id="rId4"/>
          </p:cNvPr>
          <p:cNvSpPr/>
          <p:nvPr/>
        </p:nvSpPr>
        <p:spPr>
          <a:xfrm>
            <a:off x="251520" y="188640"/>
            <a:ext cx="576064" cy="576064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0"/>
                            </p:stCondLst>
                            <p:childTnLst>
                              <p:par>
                                <p:cTn id="18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dvAuto="550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Определение фотосинтеза.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Вставьте пропущенные слова из списка.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3960440"/>
          </a:xfrm>
          <a:ln w="57150">
            <a:solidFill>
              <a:schemeClr val="accent4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Фотосинтез - … (1) образования … (2) веществ из … (3) веществ.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Они образуются из … (4), поступающей в растение из почвы через … (5), и … (6), который поступает из воздуха через …(7), при активном действии энергии … (8).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В результате фотосинтеза получается … (9) и выделяется …(10).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5157192"/>
            <a:ext cx="9144000" cy="1700808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txBody>
          <a:bodyPr vert="horz" numCol="3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1) вода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 кислород    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3) глюкоза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4) углекислый газ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5) органические 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6) неорганические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7) солнечный свет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8) почва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9) листья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10) корни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11) цветки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20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12) процесс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-3" y="1412776"/>
          <a:ext cx="9144002" cy="2522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12614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Вещество 1</a:t>
                      </a:r>
                      <a:endParaRPr lang="ru-RU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Вещество 2</a:t>
                      </a:r>
                      <a:endParaRPr lang="ru-RU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Вещество 3</a:t>
                      </a:r>
                      <a:endParaRPr lang="ru-RU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Вещество 4</a:t>
                      </a:r>
                      <a:endParaRPr lang="ru-RU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2614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Фотосинтез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900" dirty="0" smtClean="0">
                <a:solidFill>
                  <a:schemeClr val="accent4">
                    <a:lumMod val="75000"/>
                  </a:schemeClr>
                </a:solidFill>
              </a:rPr>
              <a:t>Запишите общее уравнение реакции фотосинтеза</a:t>
            </a:r>
            <a:endParaRPr lang="ru-RU" sz="29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139952" y="2492896"/>
            <a:ext cx="792088" cy="0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372200" y="4941168"/>
            <a:ext cx="24482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СО</a:t>
            </a:r>
            <a:r>
              <a:rPr lang="ru-RU" sz="2000" dirty="0" smtClean="0"/>
              <a:t>2</a:t>
            </a:r>
          </a:p>
          <a:p>
            <a:pPr algn="ctr"/>
            <a:r>
              <a:rPr lang="ru-RU" sz="3200" dirty="0" smtClean="0"/>
              <a:t>углекислый</a:t>
            </a:r>
          </a:p>
          <a:p>
            <a:pPr algn="ctr"/>
            <a:r>
              <a:rPr lang="ru-RU" sz="3200" dirty="0" smtClean="0"/>
              <a:t> газ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67744" y="4221088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Н</a:t>
            </a:r>
            <a:r>
              <a:rPr lang="ru-RU" sz="2000" dirty="0" smtClean="0"/>
              <a:t>2</a:t>
            </a:r>
            <a:r>
              <a:rPr lang="ru-RU" sz="3600" dirty="0" smtClean="0"/>
              <a:t>О</a:t>
            </a:r>
          </a:p>
          <a:p>
            <a:pPr algn="ctr"/>
            <a:r>
              <a:rPr lang="ru-RU" sz="3600" dirty="0" smtClean="0"/>
              <a:t>вода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788024" y="4221088"/>
            <a:ext cx="16394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</a:t>
            </a:r>
            <a:r>
              <a:rPr lang="ru-RU" sz="2000" dirty="0" smtClean="0"/>
              <a:t>6</a:t>
            </a:r>
            <a:r>
              <a:rPr lang="ru-RU" sz="3600" dirty="0" smtClean="0"/>
              <a:t>Н</a:t>
            </a:r>
            <a:r>
              <a:rPr lang="ru-RU" sz="2000" dirty="0" smtClean="0"/>
              <a:t>12</a:t>
            </a:r>
            <a:r>
              <a:rPr lang="ru-RU" sz="3600" dirty="0" smtClean="0"/>
              <a:t>О</a:t>
            </a:r>
            <a:r>
              <a:rPr lang="ru-RU" sz="2000" dirty="0" smtClean="0"/>
              <a:t>6</a:t>
            </a:r>
          </a:p>
          <a:p>
            <a:r>
              <a:rPr lang="ru-RU" sz="3200" dirty="0" smtClean="0"/>
              <a:t>глюкоза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5373216"/>
            <a:ext cx="18722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О</a:t>
            </a:r>
            <a:r>
              <a:rPr lang="ru-RU" sz="2000" dirty="0" smtClean="0"/>
              <a:t>2</a:t>
            </a:r>
          </a:p>
          <a:p>
            <a:pPr algn="ctr"/>
            <a:r>
              <a:rPr lang="ru-RU" sz="3200" dirty="0" smtClean="0"/>
              <a:t>кислород</a:t>
            </a:r>
            <a:endParaRPr lang="ru-RU" sz="3200" dirty="0"/>
          </a:p>
        </p:txBody>
      </p:sp>
      <p:sp>
        <p:nvSpPr>
          <p:cNvPr id="11" name="Солнце 10"/>
          <p:cNvSpPr/>
          <p:nvPr/>
        </p:nvSpPr>
        <p:spPr>
          <a:xfrm>
            <a:off x="3923928" y="5733256"/>
            <a:ext cx="648072" cy="648072"/>
          </a:xfrm>
          <a:prstGeom prst="su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Фотосинтез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900" dirty="0" smtClean="0">
                <a:solidFill>
                  <a:schemeClr val="accent4">
                    <a:lumMod val="75000"/>
                  </a:schemeClr>
                </a:solidFill>
              </a:rPr>
              <a:t>проведём проверку</a:t>
            </a:r>
            <a:endParaRPr lang="ru-RU" sz="29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фотосинтез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05880" y="1268760"/>
            <a:ext cx="6732240" cy="5361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382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Подведём первый итог…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Фотосинтез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процесс 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питания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растений.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Такой 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тип питания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когда организмы сами производят для себя питательные вещества, называется 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автотрофным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 фотосинтезе из 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минеральных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веществ образуются 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органические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Углекислый газ поглощается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растением.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Кислород выделяется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 воздух.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Энергия затрачивается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(используется) на образование веществ.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4">
      <a:dk1>
        <a:srgbClr val="383500"/>
      </a:dk1>
      <a:lt1>
        <a:srgbClr val="545000"/>
      </a:lt1>
      <a:dk2>
        <a:srgbClr val="77C95C"/>
      </a:dk2>
      <a:lt2>
        <a:srgbClr val="93D47E"/>
      </a:lt2>
      <a:accent1>
        <a:srgbClr val="387025"/>
      </a:accent1>
      <a:accent2>
        <a:srgbClr val="54A838"/>
      </a:accent2>
      <a:accent3>
        <a:srgbClr val="7E9532"/>
      </a:accent3>
      <a:accent4>
        <a:srgbClr val="716B00"/>
      </a:accent4>
      <a:accent5>
        <a:srgbClr val="A9A100"/>
      </a:accent5>
      <a:accent6>
        <a:srgbClr val="A5C249"/>
      </a:accent6>
      <a:hlink>
        <a:srgbClr val="E2D700"/>
      </a:hlink>
      <a:folHlink>
        <a:srgbClr val="007033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496</TotalTime>
  <Words>817</Words>
  <Application>Microsoft Office PowerPoint</Application>
  <PresentationFormat>Экран (4:3)</PresentationFormat>
  <Paragraphs>108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Биология. 6 класс урок «Дыхание растений»</vt:lpstr>
      <vt:lpstr>как работать с презентацией</vt:lpstr>
      <vt:lpstr>Здравствуйте, очень рада вас видеть!</vt:lpstr>
      <vt:lpstr>Пожалуй, начнём…</vt:lpstr>
      <vt:lpstr>К. А. Тимирязев </vt:lpstr>
      <vt:lpstr>Определение фотосинтеза. Вставьте пропущенные слова из списка.</vt:lpstr>
      <vt:lpstr>Фотосинтез Запишите общее уравнение реакции фотосинтеза</vt:lpstr>
      <vt:lpstr>Фотосинтез проведём проверку</vt:lpstr>
      <vt:lpstr>Подведём первый итог…</vt:lpstr>
      <vt:lpstr>Но есть процесс, в котором всё наоборот…</vt:lpstr>
      <vt:lpstr>Дыхание  Работа с учебником</vt:lpstr>
      <vt:lpstr>Дыхание  Посмотрите учебный фильм</vt:lpstr>
      <vt:lpstr>сравним эти два процесса…</vt:lpstr>
      <vt:lpstr>А теперь подведём итог…</vt:lpstr>
      <vt:lpstr>до свидания! спасибо за работу!</vt:lpstr>
      <vt:lpstr>Использованные материалы и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Биология. 6 класс урок «Дыхание растений»</dc:title>
  <dc:creator>Солдатова Е.В. МОУ Дедовская СОШ №1</dc:creator>
  <cp:keywords>фотосинтез; дыхание растений</cp:keywords>
  <cp:lastModifiedBy>Катерина</cp:lastModifiedBy>
  <cp:revision>70</cp:revision>
  <dcterms:created xsi:type="dcterms:W3CDTF">2015-12-11T09:38:29Z</dcterms:created>
  <dcterms:modified xsi:type="dcterms:W3CDTF">2016-01-09T22:15:15Z</dcterms:modified>
  <cp:category>интерактивная презентация с видеоматериалами</cp:category>
</cp:coreProperties>
</file>