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7"/>
  </p:notesMasterIdLst>
  <p:sldIdLst>
    <p:sldId id="257" r:id="rId3"/>
    <p:sldId id="259" r:id="rId4"/>
    <p:sldId id="262" r:id="rId5"/>
    <p:sldId id="283" r:id="rId6"/>
    <p:sldId id="282" r:id="rId7"/>
    <p:sldId id="284" r:id="rId8"/>
    <p:sldId id="269" r:id="rId9"/>
    <p:sldId id="267" r:id="rId10"/>
    <p:sldId id="309" r:id="rId11"/>
    <p:sldId id="312" r:id="rId12"/>
    <p:sldId id="308" r:id="rId13"/>
    <p:sldId id="310" r:id="rId14"/>
    <p:sldId id="311" r:id="rId15"/>
    <p:sldId id="265" r:id="rId16"/>
    <p:sldId id="264" r:id="rId17"/>
    <p:sldId id="263" r:id="rId18"/>
    <p:sldId id="290" r:id="rId19"/>
    <p:sldId id="289" r:id="rId20"/>
    <p:sldId id="285" r:id="rId21"/>
    <p:sldId id="286" r:id="rId22"/>
    <p:sldId id="288" r:id="rId23"/>
    <p:sldId id="287" r:id="rId24"/>
    <p:sldId id="296" r:id="rId25"/>
    <p:sldId id="307"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C6B18A-9A2D-40F4-9587-BD284785E32C}" type="datetimeFigureOut">
              <a:rPr lang="ru-RU" smtClean="0"/>
              <a:t>13.02.2016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CB0471-20FB-4433-8EF6-EAB9049BB5CC}" type="slidenum">
              <a:rPr lang="ru-RU" smtClean="0"/>
              <a:t>‹#›</a:t>
            </a:fld>
            <a:endParaRPr lang="ru-RU"/>
          </a:p>
        </p:txBody>
      </p:sp>
    </p:spTree>
    <p:extLst>
      <p:ext uri="{BB962C8B-B14F-4D97-AF65-F5344CB8AC3E}">
        <p14:creationId xmlns:p14="http://schemas.microsoft.com/office/powerpoint/2010/main" val="939440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0CB0471-20FB-4433-8EF6-EAB9049BB5CC}" type="slidenum">
              <a:rPr lang="ru-RU" smtClean="0"/>
              <a:t>16</a:t>
            </a:fld>
            <a:endParaRPr lang="ru-RU"/>
          </a:p>
        </p:txBody>
      </p:sp>
    </p:spTree>
    <p:extLst>
      <p:ext uri="{BB962C8B-B14F-4D97-AF65-F5344CB8AC3E}">
        <p14:creationId xmlns:p14="http://schemas.microsoft.com/office/powerpoint/2010/main" val="556971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DB923B9-03D4-4815-856F-DD89BA787633}" type="datetimeFigureOut">
              <a:rPr lang="ru-RU" smtClean="0">
                <a:solidFill>
                  <a:prstClr val="black">
                    <a:tint val="75000"/>
                  </a:prstClr>
                </a:solidFill>
              </a:rPr>
              <a:pPr/>
              <a:t>13.02.2016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20FEAC2-1036-4A06-859F-45552BA18D5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942654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DB923B9-03D4-4815-856F-DD89BA787633}" type="datetimeFigureOut">
              <a:rPr lang="ru-RU" smtClean="0">
                <a:solidFill>
                  <a:prstClr val="black">
                    <a:tint val="75000"/>
                  </a:prstClr>
                </a:solidFill>
              </a:rPr>
              <a:pPr/>
              <a:t>13.02.2016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20FEAC2-1036-4A06-859F-45552BA18D5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681489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DB923B9-03D4-4815-856F-DD89BA787633}" type="datetimeFigureOut">
              <a:rPr lang="ru-RU" smtClean="0">
                <a:solidFill>
                  <a:prstClr val="black">
                    <a:tint val="75000"/>
                  </a:prstClr>
                </a:solidFill>
              </a:rPr>
              <a:pPr/>
              <a:t>13.02.2016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20FEAC2-1036-4A06-859F-45552BA18D5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029266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2D0BD35-084D-41F5-8A6E-AA816D3E9A57}" type="datetimeFigureOut">
              <a:rPr lang="ru-RU" smtClean="0">
                <a:solidFill>
                  <a:srgbClr val="000000">
                    <a:tint val="75000"/>
                  </a:srgbClr>
                </a:solidFill>
              </a:rPr>
              <a:pPr/>
              <a:t>13.02.2016</a:t>
            </a:fld>
            <a:endParaRPr lang="ru-RU">
              <a:solidFill>
                <a:srgbClr val="000000">
                  <a:tint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000000">
                  <a:tint val="75000"/>
                </a:srgbClr>
              </a:solidFill>
            </a:endParaRPr>
          </a:p>
        </p:txBody>
      </p:sp>
      <p:sp>
        <p:nvSpPr>
          <p:cNvPr id="6" name="Номер слайда 5"/>
          <p:cNvSpPr>
            <a:spLocks noGrp="1"/>
          </p:cNvSpPr>
          <p:nvPr>
            <p:ph type="sldNum" sz="quarter" idx="12"/>
          </p:nvPr>
        </p:nvSpPr>
        <p:spPr/>
        <p:txBody>
          <a:bodyPr/>
          <a:lstStyle/>
          <a:p>
            <a:fld id="{43A2B9A4-683F-4B8B-879D-865436F41478}" type="slidenum">
              <a:rPr lang="ru-RU" smtClean="0">
                <a:solidFill>
                  <a:srgbClr val="000000">
                    <a:tint val="75000"/>
                  </a:srgbClr>
                </a:solidFill>
              </a:rPr>
              <a:pPr/>
              <a:t>‹#›</a:t>
            </a:fld>
            <a:endParaRPr lang="ru-RU">
              <a:solidFill>
                <a:srgbClr val="000000">
                  <a:tint val="75000"/>
                </a:srgbClr>
              </a:solidFill>
            </a:endParaRPr>
          </a:p>
        </p:txBody>
      </p:sp>
    </p:spTree>
    <p:extLst>
      <p:ext uri="{BB962C8B-B14F-4D97-AF65-F5344CB8AC3E}">
        <p14:creationId xmlns:p14="http://schemas.microsoft.com/office/powerpoint/2010/main" val="2406475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2D0BD35-084D-41F5-8A6E-AA816D3E9A57}" type="datetimeFigureOut">
              <a:rPr lang="ru-RU" smtClean="0">
                <a:solidFill>
                  <a:srgbClr val="000000">
                    <a:tint val="75000"/>
                  </a:srgbClr>
                </a:solidFill>
              </a:rPr>
              <a:pPr/>
              <a:t>13.02.2016</a:t>
            </a:fld>
            <a:endParaRPr lang="ru-RU">
              <a:solidFill>
                <a:srgbClr val="000000">
                  <a:tint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000000">
                  <a:tint val="75000"/>
                </a:srgbClr>
              </a:solidFill>
            </a:endParaRPr>
          </a:p>
        </p:txBody>
      </p:sp>
      <p:sp>
        <p:nvSpPr>
          <p:cNvPr id="6" name="Номер слайда 5"/>
          <p:cNvSpPr>
            <a:spLocks noGrp="1"/>
          </p:cNvSpPr>
          <p:nvPr>
            <p:ph type="sldNum" sz="quarter" idx="12"/>
          </p:nvPr>
        </p:nvSpPr>
        <p:spPr/>
        <p:txBody>
          <a:bodyPr/>
          <a:lstStyle/>
          <a:p>
            <a:fld id="{43A2B9A4-683F-4B8B-879D-865436F41478}" type="slidenum">
              <a:rPr lang="ru-RU" smtClean="0">
                <a:solidFill>
                  <a:srgbClr val="000000">
                    <a:tint val="75000"/>
                  </a:srgbClr>
                </a:solidFill>
              </a:rPr>
              <a:pPr/>
              <a:t>‹#›</a:t>
            </a:fld>
            <a:endParaRPr lang="ru-RU">
              <a:solidFill>
                <a:srgbClr val="000000">
                  <a:tint val="75000"/>
                </a:srgbClr>
              </a:solidFill>
            </a:endParaRPr>
          </a:p>
        </p:txBody>
      </p:sp>
    </p:spTree>
    <p:extLst>
      <p:ext uri="{BB962C8B-B14F-4D97-AF65-F5344CB8AC3E}">
        <p14:creationId xmlns:p14="http://schemas.microsoft.com/office/powerpoint/2010/main" val="4157423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2D0BD35-084D-41F5-8A6E-AA816D3E9A57}" type="datetimeFigureOut">
              <a:rPr lang="ru-RU" smtClean="0">
                <a:solidFill>
                  <a:srgbClr val="000000">
                    <a:tint val="75000"/>
                  </a:srgbClr>
                </a:solidFill>
              </a:rPr>
              <a:pPr/>
              <a:t>13.02.2016</a:t>
            </a:fld>
            <a:endParaRPr lang="ru-RU">
              <a:solidFill>
                <a:srgbClr val="000000">
                  <a:tint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000000">
                  <a:tint val="75000"/>
                </a:srgbClr>
              </a:solidFill>
            </a:endParaRPr>
          </a:p>
        </p:txBody>
      </p:sp>
      <p:sp>
        <p:nvSpPr>
          <p:cNvPr id="6" name="Номер слайда 5"/>
          <p:cNvSpPr>
            <a:spLocks noGrp="1"/>
          </p:cNvSpPr>
          <p:nvPr>
            <p:ph type="sldNum" sz="quarter" idx="12"/>
          </p:nvPr>
        </p:nvSpPr>
        <p:spPr/>
        <p:txBody>
          <a:bodyPr/>
          <a:lstStyle/>
          <a:p>
            <a:fld id="{43A2B9A4-683F-4B8B-879D-865436F41478}" type="slidenum">
              <a:rPr lang="ru-RU" smtClean="0">
                <a:solidFill>
                  <a:srgbClr val="000000">
                    <a:tint val="75000"/>
                  </a:srgbClr>
                </a:solidFill>
              </a:rPr>
              <a:pPr/>
              <a:t>‹#›</a:t>
            </a:fld>
            <a:endParaRPr lang="ru-RU">
              <a:solidFill>
                <a:srgbClr val="000000">
                  <a:tint val="75000"/>
                </a:srgbClr>
              </a:solidFill>
            </a:endParaRPr>
          </a:p>
        </p:txBody>
      </p:sp>
    </p:spTree>
    <p:extLst>
      <p:ext uri="{BB962C8B-B14F-4D97-AF65-F5344CB8AC3E}">
        <p14:creationId xmlns:p14="http://schemas.microsoft.com/office/powerpoint/2010/main" val="3069860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2D0BD35-084D-41F5-8A6E-AA816D3E9A57}" type="datetimeFigureOut">
              <a:rPr lang="ru-RU" smtClean="0">
                <a:solidFill>
                  <a:srgbClr val="000000">
                    <a:tint val="75000"/>
                  </a:srgbClr>
                </a:solidFill>
              </a:rPr>
              <a:pPr/>
              <a:t>13.02.2016</a:t>
            </a:fld>
            <a:endParaRPr lang="ru-RU">
              <a:solidFill>
                <a:srgbClr val="000000">
                  <a:tint val="75000"/>
                </a:srgbClr>
              </a:solidFill>
            </a:endParaRPr>
          </a:p>
        </p:txBody>
      </p:sp>
      <p:sp>
        <p:nvSpPr>
          <p:cNvPr id="6" name="Нижний колонтитул 5"/>
          <p:cNvSpPr>
            <a:spLocks noGrp="1"/>
          </p:cNvSpPr>
          <p:nvPr>
            <p:ph type="ftr" sz="quarter" idx="11"/>
          </p:nvPr>
        </p:nvSpPr>
        <p:spPr/>
        <p:txBody>
          <a:bodyPr/>
          <a:lstStyle/>
          <a:p>
            <a:endParaRPr lang="ru-RU">
              <a:solidFill>
                <a:srgbClr val="000000">
                  <a:tint val="75000"/>
                </a:srgbClr>
              </a:solidFill>
            </a:endParaRPr>
          </a:p>
        </p:txBody>
      </p:sp>
      <p:sp>
        <p:nvSpPr>
          <p:cNvPr id="7" name="Номер слайда 6"/>
          <p:cNvSpPr>
            <a:spLocks noGrp="1"/>
          </p:cNvSpPr>
          <p:nvPr>
            <p:ph type="sldNum" sz="quarter" idx="12"/>
          </p:nvPr>
        </p:nvSpPr>
        <p:spPr/>
        <p:txBody>
          <a:bodyPr/>
          <a:lstStyle/>
          <a:p>
            <a:fld id="{43A2B9A4-683F-4B8B-879D-865436F41478}" type="slidenum">
              <a:rPr lang="ru-RU" smtClean="0">
                <a:solidFill>
                  <a:srgbClr val="000000">
                    <a:tint val="75000"/>
                  </a:srgbClr>
                </a:solidFill>
              </a:rPr>
              <a:pPr/>
              <a:t>‹#›</a:t>
            </a:fld>
            <a:endParaRPr lang="ru-RU">
              <a:solidFill>
                <a:srgbClr val="000000">
                  <a:tint val="75000"/>
                </a:srgbClr>
              </a:solidFill>
            </a:endParaRPr>
          </a:p>
        </p:txBody>
      </p:sp>
    </p:spTree>
    <p:extLst>
      <p:ext uri="{BB962C8B-B14F-4D97-AF65-F5344CB8AC3E}">
        <p14:creationId xmlns:p14="http://schemas.microsoft.com/office/powerpoint/2010/main" val="1459815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2D0BD35-084D-41F5-8A6E-AA816D3E9A57}" type="datetimeFigureOut">
              <a:rPr lang="ru-RU" smtClean="0">
                <a:solidFill>
                  <a:srgbClr val="000000">
                    <a:tint val="75000"/>
                  </a:srgbClr>
                </a:solidFill>
              </a:rPr>
              <a:pPr/>
              <a:t>13.02.2016</a:t>
            </a:fld>
            <a:endParaRPr lang="ru-RU">
              <a:solidFill>
                <a:srgbClr val="000000">
                  <a:tint val="75000"/>
                </a:srgbClr>
              </a:solidFill>
            </a:endParaRPr>
          </a:p>
        </p:txBody>
      </p:sp>
      <p:sp>
        <p:nvSpPr>
          <p:cNvPr id="8" name="Нижний колонтитул 7"/>
          <p:cNvSpPr>
            <a:spLocks noGrp="1"/>
          </p:cNvSpPr>
          <p:nvPr>
            <p:ph type="ftr" sz="quarter" idx="11"/>
          </p:nvPr>
        </p:nvSpPr>
        <p:spPr/>
        <p:txBody>
          <a:bodyPr/>
          <a:lstStyle/>
          <a:p>
            <a:endParaRPr lang="ru-RU">
              <a:solidFill>
                <a:srgbClr val="000000">
                  <a:tint val="75000"/>
                </a:srgbClr>
              </a:solidFill>
            </a:endParaRPr>
          </a:p>
        </p:txBody>
      </p:sp>
      <p:sp>
        <p:nvSpPr>
          <p:cNvPr id="9" name="Номер слайда 8"/>
          <p:cNvSpPr>
            <a:spLocks noGrp="1"/>
          </p:cNvSpPr>
          <p:nvPr>
            <p:ph type="sldNum" sz="quarter" idx="12"/>
          </p:nvPr>
        </p:nvSpPr>
        <p:spPr/>
        <p:txBody>
          <a:bodyPr/>
          <a:lstStyle/>
          <a:p>
            <a:fld id="{43A2B9A4-683F-4B8B-879D-865436F41478}" type="slidenum">
              <a:rPr lang="ru-RU" smtClean="0">
                <a:solidFill>
                  <a:srgbClr val="000000">
                    <a:tint val="75000"/>
                  </a:srgbClr>
                </a:solidFill>
              </a:rPr>
              <a:pPr/>
              <a:t>‹#›</a:t>
            </a:fld>
            <a:endParaRPr lang="ru-RU">
              <a:solidFill>
                <a:srgbClr val="000000">
                  <a:tint val="75000"/>
                </a:srgbClr>
              </a:solidFill>
            </a:endParaRPr>
          </a:p>
        </p:txBody>
      </p:sp>
    </p:spTree>
    <p:extLst>
      <p:ext uri="{BB962C8B-B14F-4D97-AF65-F5344CB8AC3E}">
        <p14:creationId xmlns:p14="http://schemas.microsoft.com/office/powerpoint/2010/main" val="1349177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2D0BD35-084D-41F5-8A6E-AA816D3E9A57}" type="datetimeFigureOut">
              <a:rPr lang="ru-RU" smtClean="0">
                <a:solidFill>
                  <a:srgbClr val="000000">
                    <a:tint val="75000"/>
                  </a:srgbClr>
                </a:solidFill>
              </a:rPr>
              <a:pPr/>
              <a:t>13.02.2016</a:t>
            </a:fld>
            <a:endParaRPr lang="ru-RU">
              <a:solidFill>
                <a:srgbClr val="000000">
                  <a:tint val="75000"/>
                </a:srgbClr>
              </a:solidFill>
            </a:endParaRPr>
          </a:p>
        </p:txBody>
      </p:sp>
      <p:sp>
        <p:nvSpPr>
          <p:cNvPr id="4" name="Нижний колонтитул 3"/>
          <p:cNvSpPr>
            <a:spLocks noGrp="1"/>
          </p:cNvSpPr>
          <p:nvPr>
            <p:ph type="ftr" sz="quarter" idx="11"/>
          </p:nvPr>
        </p:nvSpPr>
        <p:spPr/>
        <p:txBody>
          <a:bodyPr/>
          <a:lstStyle/>
          <a:p>
            <a:endParaRPr lang="ru-RU">
              <a:solidFill>
                <a:srgbClr val="000000">
                  <a:tint val="75000"/>
                </a:srgbClr>
              </a:solidFill>
            </a:endParaRPr>
          </a:p>
        </p:txBody>
      </p:sp>
      <p:sp>
        <p:nvSpPr>
          <p:cNvPr id="5" name="Номер слайда 4"/>
          <p:cNvSpPr>
            <a:spLocks noGrp="1"/>
          </p:cNvSpPr>
          <p:nvPr>
            <p:ph type="sldNum" sz="quarter" idx="12"/>
          </p:nvPr>
        </p:nvSpPr>
        <p:spPr/>
        <p:txBody>
          <a:bodyPr/>
          <a:lstStyle/>
          <a:p>
            <a:fld id="{43A2B9A4-683F-4B8B-879D-865436F41478}" type="slidenum">
              <a:rPr lang="ru-RU" smtClean="0">
                <a:solidFill>
                  <a:srgbClr val="000000">
                    <a:tint val="75000"/>
                  </a:srgbClr>
                </a:solidFill>
              </a:rPr>
              <a:pPr/>
              <a:t>‹#›</a:t>
            </a:fld>
            <a:endParaRPr lang="ru-RU">
              <a:solidFill>
                <a:srgbClr val="000000">
                  <a:tint val="75000"/>
                </a:srgbClr>
              </a:solidFill>
            </a:endParaRPr>
          </a:p>
        </p:txBody>
      </p:sp>
    </p:spTree>
    <p:extLst>
      <p:ext uri="{BB962C8B-B14F-4D97-AF65-F5344CB8AC3E}">
        <p14:creationId xmlns:p14="http://schemas.microsoft.com/office/powerpoint/2010/main" val="542458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2D0BD35-084D-41F5-8A6E-AA816D3E9A57}" type="datetimeFigureOut">
              <a:rPr lang="ru-RU" smtClean="0">
                <a:solidFill>
                  <a:srgbClr val="000000">
                    <a:tint val="75000"/>
                  </a:srgbClr>
                </a:solidFill>
              </a:rPr>
              <a:pPr/>
              <a:t>13.02.2016</a:t>
            </a:fld>
            <a:endParaRPr lang="ru-RU">
              <a:solidFill>
                <a:srgbClr val="000000">
                  <a:tint val="75000"/>
                </a:srgbClr>
              </a:solidFill>
            </a:endParaRPr>
          </a:p>
        </p:txBody>
      </p:sp>
      <p:sp>
        <p:nvSpPr>
          <p:cNvPr id="3" name="Нижний колонтитул 2"/>
          <p:cNvSpPr>
            <a:spLocks noGrp="1"/>
          </p:cNvSpPr>
          <p:nvPr>
            <p:ph type="ftr" sz="quarter" idx="11"/>
          </p:nvPr>
        </p:nvSpPr>
        <p:spPr/>
        <p:txBody>
          <a:bodyPr/>
          <a:lstStyle/>
          <a:p>
            <a:endParaRPr lang="ru-RU">
              <a:solidFill>
                <a:srgbClr val="000000">
                  <a:tint val="75000"/>
                </a:srgbClr>
              </a:solidFill>
            </a:endParaRPr>
          </a:p>
        </p:txBody>
      </p:sp>
      <p:sp>
        <p:nvSpPr>
          <p:cNvPr id="4" name="Номер слайда 3"/>
          <p:cNvSpPr>
            <a:spLocks noGrp="1"/>
          </p:cNvSpPr>
          <p:nvPr>
            <p:ph type="sldNum" sz="quarter" idx="12"/>
          </p:nvPr>
        </p:nvSpPr>
        <p:spPr/>
        <p:txBody>
          <a:bodyPr/>
          <a:lstStyle/>
          <a:p>
            <a:fld id="{43A2B9A4-683F-4B8B-879D-865436F41478}" type="slidenum">
              <a:rPr lang="ru-RU" smtClean="0">
                <a:solidFill>
                  <a:srgbClr val="000000">
                    <a:tint val="75000"/>
                  </a:srgbClr>
                </a:solidFill>
              </a:rPr>
              <a:pPr/>
              <a:t>‹#›</a:t>
            </a:fld>
            <a:endParaRPr lang="ru-RU">
              <a:solidFill>
                <a:srgbClr val="000000">
                  <a:tint val="75000"/>
                </a:srgbClr>
              </a:solidFill>
            </a:endParaRPr>
          </a:p>
        </p:txBody>
      </p:sp>
    </p:spTree>
    <p:extLst>
      <p:ext uri="{BB962C8B-B14F-4D97-AF65-F5344CB8AC3E}">
        <p14:creationId xmlns:p14="http://schemas.microsoft.com/office/powerpoint/2010/main" val="1985352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2D0BD35-084D-41F5-8A6E-AA816D3E9A57}" type="datetimeFigureOut">
              <a:rPr lang="ru-RU" smtClean="0">
                <a:solidFill>
                  <a:srgbClr val="000000">
                    <a:tint val="75000"/>
                  </a:srgbClr>
                </a:solidFill>
              </a:rPr>
              <a:pPr/>
              <a:t>13.02.2016</a:t>
            </a:fld>
            <a:endParaRPr lang="ru-RU">
              <a:solidFill>
                <a:srgbClr val="000000">
                  <a:tint val="75000"/>
                </a:srgbClr>
              </a:solidFill>
            </a:endParaRPr>
          </a:p>
        </p:txBody>
      </p:sp>
      <p:sp>
        <p:nvSpPr>
          <p:cNvPr id="6" name="Нижний колонтитул 5"/>
          <p:cNvSpPr>
            <a:spLocks noGrp="1"/>
          </p:cNvSpPr>
          <p:nvPr>
            <p:ph type="ftr" sz="quarter" idx="11"/>
          </p:nvPr>
        </p:nvSpPr>
        <p:spPr/>
        <p:txBody>
          <a:bodyPr/>
          <a:lstStyle/>
          <a:p>
            <a:endParaRPr lang="ru-RU">
              <a:solidFill>
                <a:srgbClr val="000000">
                  <a:tint val="75000"/>
                </a:srgbClr>
              </a:solidFill>
            </a:endParaRPr>
          </a:p>
        </p:txBody>
      </p:sp>
      <p:sp>
        <p:nvSpPr>
          <p:cNvPr id="7" name="Номер слайда 6"/>
          <p:cNvSpPr>
            <a:spLocks noGrp="1"/>
          </p:cNvSpPr>
          <p:nvPr>
            <p:ph type="sldNum" sz="quarter" idx="12"/>
          </p:nvPr>
        </p:nvSpPr>
        <p:spPr/>
        <p:txBody>
          <a:bodyPr/>
          <a:lstStyle/>
          <a:p>
            <a:fld id="{43A2B9A4-683F-4B8B-879D-865436F41478}" type="slidenum">
              <a:rPr lang="ru-RU" smtClean="0">
                <a:solidFill>
                  <a:srgbClr val="000000">
                    <a:tint val="75000"/>
                  </a:srgbClr>
                </a:solidFill>
              </a:rPr>
              <a:pPr/>
              <a:t>‹#›</a:t>
            </a:fld>
            <a:endParaRPr lang="ru-RU">
              <a:solidFill>
                <a:srgbClr val="000000">
                  <a:tint val="75000"/>
                </a:srgbClr>
              </a:solidFill>
            </a:endParaRPr>
          </a:p>
        </p:txBody>
      </p:sp>
    </p:spTree>
    <p:extLst>
      <p:ext uri="{BB962C8B-B14F-4D97-AF65-F5344CB8AC3E}">
        <p14:creationId xmlns:p14="http://schemas.microsoft.com/office/powerpoint/2010/main" val="1230471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DB923B9-03D4-4815-856F-DD89BA787633}" type="datetimeFigureOut">
              <a:rPr lang="ru-RU" smtClean="0">
                <a:solidFill>
                  <a:prstClr val="black">
                    <a:tint val="75000"/>
                  </a:prstClr>
                </a:solidFill>
              </a:rPr>
              <a:pPr/>
              <a:t>13.02.2016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20FEAC2-1036-4A06-859F-45552BA18D5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572259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2D0BD35-084D-41F5-8A6E-AA816D3E9A57}" type="datetimeFigureOut">
              <a:rPr lang="ru-RU" smtClean="0">
                <a:solidFill>
                  <a:srgbClr val="000000">
                    <a:tint val="75000"/>
                  </a:srgbClr>
                </a:solidFill>
              </a:rPr>
              <a:pPr/>
              <a:t>13.02.2016</a:t>
            </a:fld>
            <a:endParaRPr lang="ru-RU">
              <a:solidFill>
                <a:srgbClr val="000000">
                  <a:tint val="75000"/>
                </a:srgbClr>
              </a:solidFill>
            </a:endParaRPr>
          </a:p>
        </p:txBody>
      </p:sp>
      <p:sp>
        <p:nvSpPr>
          <p:cNvPr id="6" name="Нижний колонтитул 5"/>
          <p:cNvSpPr>
            <a:spLocks noGrp="1"/>
          </p:cNvSpPr>
          <p:nvPr>
            <p:ph type="ftr" sz="quarter" idx="11"/>
          </p:nvPr>
        </p:nvSpPr>
        <p:spPr/>
        <p:txBody>
          <a:bodyPr/>
          <a:lstStyle/>
          <a:p>
            <a:endParaRPr lang="ru-RU">
              <a:solidFill>
                <a:srgbClr val="000000">
                  <a:tint val="75000"/>
                </a:srgbClr>
              </a:solidFill>
            </a:endParaRPr>
          </a:p>
        </p:txBody>
      </p:sp>
      <p:sp>
        <p:nvSpPr>
          <p:cNvPr id="7" name="Номер слайда 6"/>
          <p:cNvSpPr>
            <a:spLocks noGrp="1"/>
          </p:cNvSpPr>
          <p:nvPr>
            <p:ph type="sldNum" sz="quarter" idx="12"/>
          </p:nvPr>
        </p:nvSpPr>
        <p:spPr/>
        <p:txBody>
          <a:bodyPr/>
          <a:lstStyle/>
          <a:p>
            <a:fld id="{43A2B9A4-683F-4B8B-879D-865436F41478}" type="slidenum">
              <a:rPr lang="ru-RU" smtClean="0">
                <a:solidFill>
                  <a:srgbClr val="000000">
                    <a:tint val="75000"/>
                  </a:srgbClr>
                </a:solidFill>
              </a:rPr>
              <a:pPr/>
              <a:t>‹#›</a:t>
            </a:fld>
            <a:endParaRPr lang="ru-RU">
              <a:solidFill>
                <a:srgbClr val="000000">
                  <a:tint val="75000"/>
                </a:srgbClr>
              </a:solidFill>
            </a:endParaRPr>
          </a:p>
        </p:txBody>
      </p:sp>
    </p:spTree>
    <p:extLst>
      <p:ext uri="{BB962C8B-B14F-4D97-AF65-F5344CB8AC3E}">
        <p14:creationId xmlns:p14="http://schemas.microsoft.com/office/powerpoint/2010/main" val="1109254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2D0BD35-084D-41F5-8A6E-AA816D3E9A57}" type="datetimeFigureOut">
              <a:rPr lang="ru-RU" smtClean="0">
                <a:solidFill>
                  <a:srgbClr val="000000">
                    <a:tint val="75000"/>
                  </a:srgbClr>
                </a:solidFill>
              </a:rPr>
              <a:pPr/>
              <a:t>13.02.2016</a:t>
            </a:fld>
            <a:endParaRPr lang="ru-RU">
              <a:solidFill>
                <a:srgbClr val="000000">
                  <a:tint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000000">
                  <a:tint val="75000"/>
                </a:srgbClr>
              </a:solidFill>
            </a:endParaRPr>
          </a:p>
        </p:txBody>
      </p:sp>
      <p:sp>
        <p:nvSpPr>
          <p:cNvPr id="6" name="Номер слайда 5"/>
          <p:cNvSpPr>
            <a:spLocks noGrp="1"/>
          </p:cNvSpPr>
          <p:nvPr>
            <p:ph type="sldNum" sz="quarter" idx="12"/>
          </p:nvPr>
        </p:nvSpPr>
        <p:spPr/>
        <p:txBody>
          <a:bodyPr/>
          <a:lstStyle/>
          <a:p>
            <a:fld id="{43A2B9A4-683F-4B8B-879D-865436F41478}" type="slidenum">
              <a:rPr lang="ru-RU" smtClean="0">
                <a:solidFill>
                  <a:srgbClr val="000000">
                    <a:tint val="75000"/>
                  </a:srgbClr>
                </a:solidFill>
              </a:rPr>
              <a:pPr/>
              <a:t>‹#›</a:t>
            </a:fld>
            <a:endParaRPr lang="ru-RU">
              <a:solidFill>
                <a:srgbClr val="000000">
                  <a:tint val="75000"/>
                </a:srgbClr>
              </a:solidFill>
            </a:endParaRPr>
          </a:p>
        </p:txBody>
      </p:sp>
    </p:spTree>
    <p:extLst>
      <p:ext uri="{BB962C8B-B14F-4D97-AF65-F5344CB8AC3E}">
        <p14:creationId xmlns:p14="http://schemas.microsoft.com/office/powerpoint/2010/main" val="2925476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2D0BD35-084D-41F5-8A6E-AA816D3E9A57}" type="datetimeFigureOut">
              <a:rPr lang="ru-RU" smtClean="0">
                <a:solidFill>
                  <a:srgbClr val="000000">
                    <a:tint val="75000"/>
                  </a:srgbClr>
                </a:solidFill>
              </a:rPr>
              <a:pPr/>
              <a:t>13.02.2016</a:t>
            </a:fld>
            <a:endParaRPr lang="ru-RU">
              <a:solidFill>
                <a:srgbClr val="000000">
                  <a:tint val="75000"/>
                </a:srgbClr>
              </a:solidFill>
            </a:endParaRPr>
          </a:p>
        </p:txBody>
      </p:sp>
      <p:sp>
        <p:nvSpPr>
          <p:cNvPr id="5" name="Нижний колонтитул 4"/>
          <p:cNvSpPr>
            <a:spLocks noGrp="1"/>
          </p:cNvSpPr>
          <p:nvPr>
            <p:ph type="ftr" sz="quarter" idx="11"/>
          </p:nvPr>
        </p:nvSpPr>
        <p:spPr/>
        <p:txBody>
          <a:bodyPr/>
          <a:lstStyle/>
          <a:p>
            <a:endParaRPr lang="ru-RU">
              <a:solidFill>
                <a:srgbClr val="000000">
                  <a:tint val="75000"/>
                </a:srgbClr>
              </a:solidFill>
            </a:endParaRPr>
          </a:p>
        </p:txBody>
      </p:sp>
      <p:sp>
        <p:nvSpPr>
          <p:cNvPr id="6" name="Номер слайда 5"/>
          <p:cNvSpPr>
            <a:spLocks noGrp="1"/>
          </p:cNvSpPr>
          <p:nvPr>
            <p:ph type="sldNum" sz="quarter" idx="12"/>
          </p:nvPr>
        </p:nvSpPr>
        <p:spPr/>
        <p:txBody>
          <a:bodyPr/>
          <a:lstStyle/>
          <a:p>
            <a:fld id="{43A2B9A4-683F-4B8B-879D-865436F41478}" type="slidenum">
              <a:rPr lang="ru-RU" smtClean="0">
                <a:solidFill>
                  <a:srgbClr val="000000">
                    <a:tint val="75000"/>
                  </a:srgbClr>
                </a:solidFill>
              </a:rPr>
              <a:pPr/>
              <a:t>‹#›</a:t>
            </a:fld>
            <a:endParaRPr lang="ru-RU">
              <a:solidFill>
                <a:srgbClr val="000000">
                  <a:tint val="75000"/>
                </a:srgbClr>
              </a:solidFill>
            </a:endParaRPr>
          </a:p>
        </p:txBody>
      </p:sp>
    </p:spTree>
    <p:extLst>
      <p:ext uri="{BB962C8B-B14F-4D97-AF65-F5344CB8AC3E}">
        <p14:creationId xmlns:p14="http://schemas.microsoft.com/office/powerpoint/2010/main" val="3273011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DB923B9-03D4-4815-856F-DD89BA787633}" type="datetimeFigureOut">
              <a:rPr lang="ru-RU" smtClean="0">
                <a:solidFill>
                  <a:prstClr val="black">
                    <a:tint val="75000"/>
                  </a:prstClr>
                </a:solidFill>
              </a:rPr>
              <a:pPr/>
              <a:t>13.02.2016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20FEAC2-1036-4A06-859F-45552BA18D5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026769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DB923B9-03D4-4815-856F-DD89BA787633}" type="datetimeFigureOut">
              <a:rPr lang="ru-RU" smtClean="0">
                <a:solidFill>
                  <a:prstClr val="black">
                    <a:tint val="75000"/>
                  </a:prstClr>
                </a:solidFill>
              </a:rPr>
              <a:pPr/>
              <a:t>13.02.2016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20FEAC2-1036-4A06-859F-45552BA18D5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333975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DB923B9-03D4-4815-856F-DD89BA787633}" type="datetimeFigureOut">
              <a:rPr lang="ru-RU" smtClean="0">
                <a:solidFill>
                  <a:prstClr val="black">
                    <a:tint val="75000"/>
                  </a:prstClr>
                </a:solidFill>
              </a:rPr>
              <a:pPr/>
              <a:t>13.02.2016</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520FEAC2-1036-4A06-859F-45552BA18D5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508223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DB923B9-03D4-4815-856F-DD89BA787633}" type="datetimeFigureOut">
              <a:rPr lang="ru-RU" smtClean="0">
                <a:solidFill>
                  <a:prstClr val="black">
                    <a:tint val="75000"/>
                  </a:prstClr>
                </a:solidFill>
              </a:rPr>
              <a:pPr/>
              <a:t>13.02.2016</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520FEAC2-1036-4A06-859F-45552BA18D5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362125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DB923B9-03D4-4815-856F-DD89BA787633}" type="datetimeFigureOut">
              <a:rPr lang="ru-RU" smtClean="0">
                <a:solidFill>
                  <a:prstClr val="black">
                    <a:tint val="75000"/>
                  </a:prstClr>
                </a:solidFill>
              </a:rPr>
              <a:pPr/>
              <a:t>13.02.2016</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520FEAC2-1036-4A06-859F-45552BA18D5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863663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DB923B9-03D4-4815-856F-DD89BA787633}" type="datetimeFigureOut">
              <a:rPr lang="ru-RU" smtClean="0">
                <a:solidFill>
                  <a:prstClr val="black">
                    <a:tint val="75000"/>
                  </a:prstClr>
                </a:solidFill>
              </a:rPr>
              <a:pPr/>
              <a:t>13.02.2016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20FEAC2-1036-4A06-859F-45552BA18D5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898333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DB923B9-03D4-4815-856F-DD89BA787633}" type="datetimeFigureOut">
              <a:rPr lang="ru-RU" smtClean="0">
                <a:solidFill>
                  <a:prstClr val="black">
                    <a:tint val="75000"/>
                  </a:prstClr>
                </a:solidFill>
              </a:rPr>
              <a:pPr/>
              <a:t>13.02.2016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20FEAC2-1036-4A06-859F-45552BA18D5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221491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B923B9-03D4-4815-856F-DD89BA787633}" type="datetimeFigureOut">
              <a:rPr lang="ru-RU" smtClean="0">
                <a:solidFill>
                  <a:prstClr val="black">
                    <a:tint val="75000"/>
                  </a:prstClr>
                </a:solidFill>
              </a:rPr>
              <a:pPr/>
              <a:t>13.02.2016</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FEAC2-1036-4A06-859F-45552BA18D5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64592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D0BD35-084D-41F5-8A6E-AA816D3E9A57}" type="datetimeFigureOut">
              <a:rPr lang="ru-RU" smtClean="0">
                <a:solidFill>
                  <a:srgbClr val="000000">
                    <a:tint val="75000"/>
                  </a:srgbClr>
                </a:solidFill>
              </a:rPr>
              <a:pPr/>
              <a:t>13.02.2016</a:t>
            </a:fld>
            <a:endParaRPr lang="ru-RU">
              <a:solidFill>
                <a:srgbClr val="000000">
                  <a:tint val="75000"/>
                </a:srgb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srgbClr val="000000">
                  <a:tint val="75000"/>
                </a:srgb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A2B9A4-683F-4B8B-879D-865436F41478}" type="slidenum">
              <a:rPr lang="ru-RU" smtClean="0">
                <a:solidFill>
                  <a:srgbClr val="000000">
                    <a:tint val="75000"/>
                  </a:srgbClr>
                </a:solidFill>
              </a:rPr>
              <a:pPr/>
              <a:t>‹#›</a:t>
            </a:fld>
            <a:endParaRPr lang="ru-RU">
              <a:solidFill>
                <a:srgbClr val="000000">
                  <a:tint val="75000"/>
                </a:srgbClr>
              </a:solidFill>
            </a:endParaRPr>
          </a:p>
        </p:txBody>
      </p:sp>
    </p:spTree>
    <p:extLst>
      <p:ext uri="{BB962C8B-B14F-4D97-AF65-F5344CB8AC3E}">
        <p14:creationId xmlns:p14="http://schemas.microsoft.com/office/powerpoint/2010/main" val="30973237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273-&#1092;&#1079;.&#1088;&#1092;/akty_pravitelstva_rf/postanovlenie-pravitelstva-rf-ot-05082013-no-662"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Прямоугольник 4"/>
          <p:cNvSpPr/>
          <p:nvPr/>
        </p:nvSpPr>
        <p:spPr>
          <a:xfrm>
            <a:off x="80377" y="196685"/>
            <a:ext cx="6661307" cy="4528459"/>
          </a:xfrm>
          <a:prstGeom prst="rect">
            <a:avLst/>
          </a:prstGeom>
          <a:noFill/>
        </p:spPr>
        <p:txBody>
          <a:bodyPr wrap="none" lIns="91440" tIns="45720" rIns="91440" bIns="45720">
            <a:prstTxWarp prst="textSlantUp">
              <a:avLst/>
            </a:prstTxWarp>
            <a:spAutoFit/>
          </a:bodyPr>
          <a:lstStyle/>
          <a:p>
            <a:pPr algn="ctr"/>
            <a:r>
              <a:rPr lang="ru-RU" sz="28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glow rad="139700">
                    <a:srgbClr val="8064A2">
                      <a:satMod val="175000"/>
                      <a:alpha val="40000"/>
                    </a:srgbClr>
                  </a:glow>
                  <a:outerShdw blurRad="60007" dir="1500000" sy="-30000" kx="800400" algn="bl" rotWithShape="0">
                    <a:prstClr val="black">
                      <a:alpha val="20000"/>
                    </a:prstClr>
                  </a:outerShdw>
                  <a:reflection blurRad="6350" stA="55000" endA="50" endPos="85000" dist="60007" dir="5400000" sy="-100000" algn="bl" rotWithShape="0"/>
                </a:effectLst>
              </a:rPr>
              <a:t>ПОРТФОЛИО ПЕДАГОГА ДОУ, </a:t>
            </a:r>
          </a:p>
          <a:p>
            <a:pPr algn="ctr"/>
            <a:r>
              <a:rPr lang="ru-RU" sz="28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glow rad="139700">
                    <a:srgbClr val="8064A2">
                      <a:satMod val="175000"/>
                      <a:alpha val="40000"/>
                    </a:srgbClr>
                  </a:glow>
                  <a:outerShdw blurRad="60007" dir="1500000" sy="-30000" kx="800400" algn="bl" rotWithShape="0">
                    <a:prstClr val="black">
                      <a:alpha val="20000"/>
                    </a:prstClr>
                  </a:outerShdw>
                  <a:reflection blurRad="6350" stA="55000" endA="50" endPos="85000" dist="60007" dir="5400000" sy="-100000" algn="bl" rotWithShape="0"/>
                </a:effectLst>
              </a:rPr>
              <a:t>как инструмент отслеживания </a:t>
            </a:r>
          </a:p>
          <a:p>
            <a:pPr algn="ctr"/>
            <a:r>
              <a:rPr lang="ru-RU" sz="28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glow rad="139700">
                    <a:srgbClr val="8064A2">
                      <a:satMod val="175000"/>
                      <a:alpha val="40000"/>
                    </a:srgbClr>
                  </a:glow>
                  <a:outerShdw blurRad="60007" dir="1500000" sy="-30000" kx="800400" algn="bl" rotWithShape="0">
                    <a:prstClr val="black">
                      <a:alpha val="20000"/>
                    </a:prstClr>
                  </a:outerShdw>
                  <a:reflection blurRad="6350" stA="55000" endA="50" endPos="85000" dist="60007" dir="5400000" sy="-100000" algn="bl" rotWithShape="0"/>
                </a:effectLst>
              </a:rPr>
              <a:t>его профессионального роста.</a:t>
            </a:r>
            <a:endParaRPr lang="ru-RU" sz="28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glow rad="139700">
                  <a:srgbClr val="8064A2">
                    <a:satMod val="175000"/>
                    <a:alpha val="40000"/>
                  </a:srgbClr>
                </a:glow>
                <a:outerShdw blurRad="60007" dir="1500000" sy="-30000" kx="800400" algn="bl" rotWithShape="0">
                  <a:prstClr val="black">
                    <a:alpha val="20000"/>
                  </a:prstClr>
                </a:outerShdw>
                <a:reflection blurRad="6350" stA="55000" endA="50" endPos="85000" dist="60007" dir="5400000" sy="-100000" algn="bl" rotWithShape="0"/>
              </a:effectLst>
            </a:endParaRPr>
          </a:p>
        </p:txBody>
      </p:sp>
      <p:pic>
        <p:nvPicPr>
          <p:cNvPr id="7" name="Picture 13" descr="дети"/>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212976"/>
            <a:ext cx="3765365"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4" descr="e_learning_2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1685" y="121993"/>
            <a:ext cx="2060848" cy="2060848"/>
          </a:xfrm>
          <a:prstGeom prst="rect">
            <a:avLst/>
          </a:prstGeom>
          <a:noFill/>
          <a:ln>
            <a:noFill/>
          </a:ln>
          <a:effectLst>
            <a:glow rad="101600">
              <a:srgbClr val="0066FF">
                <a:alpha val="40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1739050"/>
      </p:ext>
    </p:extLst>
  </p:cSld>
  <p:clrMapOvr>
    <a:masterClrMapping/>
  </p:clrMapOvr>
  <mc:AlternateContent xmlns:mc="http://schemas.openxmlformats.org/markup-compatibility/2006" xmlns:p14="http://schemas.microsoft.com/office/powerpoint/2010/main">
    <mc:Choice Requires="p14">
      <p:transition spd="slow" p14:dur="800" advClick="0" advTm="8000">
        <p:circle/>
      </p:transition>
    </mc:Choice>
    <mc:Fallback xmlns="">
      <p:transition spd="slow" advClick="0" advTm="8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Прямоугольник 1"/>
          <p:cNvSpPr/>
          <p:nvPr/>
        </p:nvSpPr>
        <p:spPr>
          <a:xfrm>
            <a:off x="107504" y="116632"/>
            <a:ext cx="8928992" cy="707886"/>
          </a:xfrm>
          <a:prstGeom prst="rect">
            <a:avLst/>
          </a:prstGeom>
          <a:solidFill>
            <a:schemeClr val="accent3">
              <a:lumMod val="40000"/>
              <a:lumOff val="60000"/>
            </a:schemeClr>
          </a:solidFill>
        </p:spPr>
        <p:txBody>
          <a:bodyPr wrap="square">
            <a:spAutoFit/>
          </a:bodyPr>
          <a:lstStyle/>
          <a:p>
            <a:pPr algn="ctr">
              <a:defRPr/>
            </a:pPr>
            <a:r>
              <a:rPr lang="ru-RU" sz="2000" b="1" kern="0" dirty="0" smtClean="0">
                <a:solidFill>
                  <a:srgbClr val="C00000"/>
                </a:solidFill>
                <a:latin typeface="Times New Roman" panose="02020603050405020304" pitchFamily="18" charset="0"/>
                <a:cs typeface="Times New Roman" panose="02020603050405020304" pitchFamily="18" charset="0"/>
              </a:rPr>
              <a:t>Структура портфолио состоит из шести </a:t>
            </a:r>
            <a:r>
              <a:rPr lang="ru-RU" sz="2000" b="1" kern="0" dirty="0" smtClean="0">
                <a:solidFill>
                  <a:srgbClr val="C00000"/>
                </a:solidFill>
                <a:latin typeface="Times New Roman" panose="02020603050405020304" pitchFamily="18" charset="0"/>
                <a:cs typeface="Times New Roman" panose="02020603050405020304" pitchFamily="18" charset="0"/>
              </a:rPr>
              <a:t>разделов </a:t>
            </a:r>
          </a:p>
          <a:p>
            <a:pPr algn="ctr">
              <a:defRPr/>
            </a:pPr>
            <a:r>
              <a:rPr lang="ru-RU" sz="2000" b="1" kern="0" dirty="0" smtClean="0">
                <a:solidFill>
                  <a:srgbClr val="C00000"/>
                </a:solidFill>
                <a:latin typeface="Times New Roman" panose="02020603050405020304" pitchFamily="18" charset="0"/>
                <a:cs typeface="Times New Roman" panose="02020603050405020304" pitchFamily="18" charset="0"/>
              </a:rPr>
              <a:t>(</a:t>
            </a:r>
            <a:r>
              <a:rPr lang="ru-RU" sz="2000" b="1" kern="0" dirty="0">
                <a:solidFill>
                  <a:srgbClr val="C00000"/>
                </a:solidFill>
                <a:latin typeface="Times New Roman" panose="02020603050405020304" pitchFamily="18" charset="0"/>
                <a:cs typeface="Times New Roman" panose="02020603050405020304" pitchFamily="18" charset="0"/>
              </a:rPr>
              <a:t>на </a:t>
            </a:r>
            <a:r>
              <a:rPr lang="ru-RU" sz="2000" b="1" kern="0" dirty="0" smtClean="0">
                <a:solidFill>
                  <a:srgbClr val="C00000"/>
                </a:solidFill>
                <a:latin typeface="Times New Roman" panose="02020603050405020304" pitchFamily="18" charset="0"/>
                <a:cs typeface="Times New Roman" panose="02020603050405020304" pitchFamily="18" charset="0"/>
              </a:rPr>
              <a:t>высшую </a:t>
            </a:r>
            <a:r>
              <a:rPr lang="ru-RU" sz="2000" b="1" kern="0" dirty="0">
                <a:solidFill>
                  <a:srgbClr val="C00000"/>
                </a:solidFill>
                <a:latin typeface="Times New Roman" panose="02020603050405020304" pitchFamily="18" charset="0"/>
                <a:cs typeface="Times New Roman" panose="02020603050405020304" pitchFamily="18" charset="0"/>
              </a:rPr>
              <a:t>квалификационную категорию</a:t>
            </a:r>
            <a:r>
              <a:rPr lang="ru-RU" sz="2000" b="1" kern="0" dirty="0" smtClean="0">
                <a:solidFill>
                  <a:srgbClr val="C00000"/>
                </a:solidFill>
                <a:latin typeface="Times New Roman" panose="02020603050405020304" pitchFamily="18" charset="0"/>
                <a:cs typeface="Times New Roman" panose="02020603050405020304" pitchFamily="18" charset="0"/>
              </a:rPr>
              <a:t>):</a:t>
            </a:r>
            <a:endParaRPr lang="ru-RU" sz="2000" kern="0"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txBox="1">
            <a:spLocks/>
          </p:cNvSpPr>
          <p:nvPr/>
        </p:nvSpPr>
        <p:spPr>
          <a:xfrm>
            <a:off x="107504" y="908720"/>
            <a:ext cx="8928992" cy="5832648"/>
          </a:xfrm>
          <a:prstGeom prst="rect">
            <a:avLst/>
          </a:prstGeom>
          <a:solidFill>
            <a:schemeClr val="accent5">
              <a:lumMod val="40000"/>
              <a:lumOff val="60000"/>
            </a:schemeClr>
          </a:solid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ru-RU" sz="2900" b="1" dirty="0" smtClean="0">
                <a:solidFill>
                  <a:srgbClr val="C00000"/>
                </a:solidFill>
                <a:latin typeface="Times New Roman" panose="02020603050405020304" pitchFamily="18" charset="0"/>
                <a:cs typeface="Times New Roman" panose="02020603050405020304" pitchFamily="18" charset="0"/>
              </a:rPr>
              <a:t>1 раздел   </a:t>
            </a:r>
            <a:r>
              <a:rPr lang="ru-RU" sz="2900" b="1" dirty="0" smtClean="0">
                <a:solidFill>
                  <a:srgbClr val="EEECE1">
                    <a:lumMod val="10000"/>
                  </a:srgbClr>
                </a:solidFill>
                <a:latin typeface="Times New Roman" pitchFamily="18" charset="0"/>
                <a:cs typeface="Times New Roman" panose="02020603050405020304" pitchFamily="18" charset="0"/>
              </a:rPr>
              <a:t>«Личные данные (информационная часть</a:t>
            </a:r>
            <a:r>
              <a:rPr lang="ru-RU" sz="2900" b="1" dirty="0" smtClean="0">
                <a:solidFill>
                  <a:srgbClr val="EEECE1">
                    <a:lumMod val="10000"/>
                  </a:srgbClr>
                </a:solidFill>
                <a:latin typeface="Times New Roman" pitchFamily="18" charset="0"/>
                <a:cs typeface="Times New Roman" panose="02020603050405020304" pitchFamily="18" charset="0"/>
              </a:rPr>
              <a:t>)».</a:t>
            </a:r>
            <a:endParaRPr lang="ru-RU" sz="2900" b="1" dirty="0" smtClean="0">
              <a:solidFill>
                <a:srgbClr val="EEECE1">
                  <a:lumMod val="10000"/>
                </a:srgbClr>
              </a:solidFill>
              <a:latin typeface="Times New Roman" pitchFamily="18" charset="0"/>
              <a:cs typeface="Times New Roman" panose="02020603050405020304" pitchFamily="18" charset="0"/>
            </a:endParaRPr>
          </a:p>
          <a:p>
            <a:pPr marL="0" indent="0">
              <a:buNone/>
              <a:defRPr/>
            </a:pPr>
            <a:r>
              <a:rPr lang="ru-RU" sz="2900" b="1" dirty="0" smtClean="0">
                <a:solidFill>
                  <a:srgbClr val="C00000"/>
                </a:solidFill>
                <a:latin typeface="Times New Roman" pitchFamily="18" charset="0"/>
                <a:cs typeface="Times New Roman" panose="02020603050405020304" pitchFamily="18" charset="0"/>
              </a:rPr>
              <a:t>2 раздел  </a:t>
            </a:r>
            <a:r>
              <a:rPr lang="ru-RU" sz="2900" b="1" dirty="0" smtClean="0">
                <a:solidFill>
                  <a:srgbClr val="EEECE1">
                    <a:lumMod val="10000"/>
                  </a:srgbClr>
                </a:solidFill>
                <a:latin typeface="Times New Roman" panose="02020603050405020304" pitchFamily="18" charset="0"/>
                <a:cs typeface="Times New Roman" panose="02020603050405020304" pitchFamily="18" charset="0"/>
              </a:rPr>
              <a:t>«</a:t>
            </a:r>
            <a:r>
              <a:rPr lang="ru-RU" sz="2900" b="1" dirty="0">
                <a:latin typeface="Times New Roman" panose="02020603050405020304" pitchFamily="18" charset="0"/>
                <a:cs typeface="Times New Roman" panose="02020603050405020304" pitchFamily="18" charset="0"/>
              </a:rPr>
              <a:t>Достижения обучающимися положительной динамики результатов освоения образовательных программ по итогам мониторингов, проводимых организацией</a:t>
            </a:r>
            <a:r>
              <a:rPr lang="ru-RU" sz="2900" b="1" dirty="0" smtClean="0">
                <a:solidFill>
                  <a:srgbClr val="EEECE1">
                    <a:lumMod val="10000"/>
                  </a:srgbClr>
                </a:solidFill>
                <a:latin typeface="Times New Roman" panose="02020603050405020304" pitchFamily="18" charset="0"/>
                <a:cs typeface="Times New Roman" panose="02020603050405020304" pitchFamily="18" charset="0"/>
              </a:rPr>
              <a:t>».</a:t>
            </a:r>
            <a:endParaRPr lang="ru-RU" sz="2900" b="1" dirty="0" smtClean="0">
              <a:solidFill>
                <a:srgbClr val="EEECE1">
                  <a:lumMod val="10000"/>
                </a:srgbClr>
              </a:solidFill>
              <a:latin typeface="Times New Roman" panose="02020603050405020304" pitchFamily="18" charset="0"/>
              <a:cs typeface="Times New Roman" panose="02020603050405020304" pitchFamily="18" charset="0"/>
            </a:endParaRPr>
          </a:p>
          <a:p>
            <a:pPr marL="0" indent="0">
              <a:buNone/>
              <a:defRPr/>
            </a:pPr>
            <a:r>
              <a:rPr lang="ru-RU" sz="2900" b="1" dirty="0" smtClean="0">
                <a:solidFill>
                  <a:srgbClr val="C00000"/>
                </a:solidFill>
                <a:latin typeface="Times New Roman" pitchFamily="18" charset="0"/>
                <a:cs typeface="Times New Roman" panose="02020603050405020304" pitchFamily="18" charset="0"/>
              </a:rPr>
              <a:t>3 раздел  </a:t>
            </a:r>
            <a:r>
              <a:rPr lang="ru-RU" sz="2900" b="1" dirty="0" smtClean="0">
                <a:solidFill>
                  <a:srgbClr val="EEECE1">
                    <a:lumMod val="10000"/>
                  </a:srgbClr>
                </a:solidFill>
                <a:latin typeface="Times New Roman" panose="02020603050405020304" pitchFamily="18" charset="0"/>
                <a:cs typeface="Times New Roman" panose="02020603050405020304" pitchFamily="18" charset="0"/>
              </a:rPr>
              <a:t>«</a:t>
            </a:r>
            <a:r>
              <a:rPr lang="ru-RU" sz="2900" b="1" dirty="0">
                <a:latin typeface="Times New Roman" panose="02020603050405020304" pitchFamily="18" charset="0"/>
                <a:cs typeface="Times New Roman" panose="02020603050405020304" pitchFamily="18" charset="0"/>
              </a:rPr>
              <a:t>Результаты по выявлению и развитию способностей обучающихся к научной (интеллектуальной), творческой, физкультурно-спортивной деятельности, а также их участия в олимпиадах, конкурсах, фестивалях, соревнованиях</a:t>
            </a:r>
            <a:r>
              <a:rPr lang="ru-RU" sz="2900" b="1" dirty="0" smtClean="0">
                <a:solidFill>
                  <a:srgbClr val="EEECE1">
                    <a:lumMod val="10000"/>
                  </a:srgbClr>
                </a:solidFill>
                <a:latin typeface="Times New Roman" panose="02020603050405020304" pitchFamily="18" charset="0"/>
                <a:cs typeface="Times New Roman" panose="02020603050405020304" pitchFamily="18" charset="0"/>
              </a:rPr>
              <a:t>».</a:t>
            </a:r>
            <a:endParaRPr lang="ru-RU" sz="2900" b="1" dirty="0" smtClean="0">
              <a:solidFill>
                <a:srgbClr val="EEECE1">
                  <a:lumMod val="10000"/>
                </a:srgbClr>
              </a:solidFill>
              <a:latin typeface="Times New Roman" panose="02020603050405020304" pitchFamily="18" charset="0"/>
              <a:cs typeface="Times New Roman" panose="02020603050405020304" pitchFamily="18" charset="0"/>
            </a:endParaRPr>
          </a:p>
          <a:p>
            <a:pPr marL="0" indent="0">
              <a:buNone/>
              <a:defRPr/>
            </a:pPr>
            <a:r>
              <a:rPr lang="ru-RU" sz="2900" b="1" dirty="0" smtClean="0">
                <a:solidFill>
                  <a:srgbClr val="C00000"/>
                </a:solidFill>
                <a:latin typeface="Times New Roman" panose="02020603050405020304" pitchFamily="18" charset="0"/>
                <a:cs typeface="Times New Roman" panose="02020603050405020304" pitchFamily="18" charset="0"/>
              </a:rPr>
              <a:t>4. </a:t>
            </a:r>
            <a:r>
              <a:rPr lang="ru-RU" sz="2900" b="1" dirty="0" smtClean="0">
                <a:solidFill>
                  <a:srgbClr val="C00000"/>
                </a:solidFill>
                <a:latin typeface="Times New Roman" panose="02020603050405020304" pitchFamily="18" charset="0"/>
                <a:cs typeface="Times New Roman" panose="02020603050405020304" pitchFamily="18" charset="0"/>
              </a:rPr>
              <a:t>Раздел </a:t>
            </a:r>
            <a:r>
              <a:rPr lang="ru-RU" sz="2900" b="1" dirty="0" smtClean="0">
                <a:solidFill>
                  <a:srgbClr val="EEECE1">
                    <a:lumMod val="10000"/>
                  </a:srgbClr>
                </a:solidFill>
                <a:latin typeface="Times New Roman" panose="02020603050405020304" pitchFamily="18" charset="0"/>
                <a:cs typeface="Times New Roman" panose="02020603050405020304" pitchFamily="18" charset="0"/>
              </a:rPr>
              <a:t>«</a:t>
            </a:r>
            <a:r>
              <a:rPr lang="ru-RU" sz="2900" b="1" dirty="0">
                <a:latin typeface="Times New Roman" panose="02020603050405020304" pitchFamily="18" charset="0"/>
                <a:cs typeface="Times New Roman" panose="02020603050405020304" pitchFamily="18" charset="0"/>
              </a:rPr>
              <a:t>Личный вклад в повышение качества образования, совершенствование методов обучения и воспитания и продуктивного использования новых образовательных технологий, транслирования в педагогических коллективах опыта практических результатов своей профессиональной деятельности, в том числе экспериментальной и инновационной</a:t>
            </a:r>
            <a:r>
              <a:rPr lang="ru-RU" sz="2900" b="1" dirty="0" smtClean="0">
                <a:solidFill>
                  <a:srgbClr val="EEECE1">
                    <a:lumMod val="10000"/>
                  </a:srgbClr>
                </a:solidFill>
                <a:latin typeface="Times New Roman" pitchFamily="18" charset="0"/>
                <a:cs typeface="Times New Roman" pitchFamily="18" charset="0"/>
              </a:rPr>
              <a:t>».</a:t>
            </a:r>
            <a:endParaRPr lang="ru-RU" sz="2900" b="1" dirty="0" smtClean="0">
              <a:solidFill>
                <a:srgbClr val="EEECE1">
                  <a:lumMod val="10000"/>
                </a:srgbClr>
              </a:solidFill>
              <a:latin typeface="Times New Roman" pitchFamily="18" charset="0"/>
              <a:cs typeface="Times New Roman" pitchFamily="18" charset="0"/>
            </a:endParaRPr>
          </a:p>
          <a:p>
            <a:pPr marL="0" indent="0">
              <a:buNone/>
              <a:defRPr/>
            </a:pPr>
            <a:r>
              <a:rPr lang="ru-RU" sz="2900" b="1" dirty="0" smtClean="0">
                <a:solidFill>
                  <a:srgbClr val="C00000"/>
                </a:solidFill>
                <a:latin typeface="Times New Roman" pitchFamily="18" charset="0"/>
                <a:cs typeface="Times New Roman" pitchFamily="18" charset="0"/>
              </a:rPr>
              <a:t>5 раздел </a:t>
            </a:r>
            <a:r>
              <a:rPr lang="ru-RU" sz="2900" b="1" dirty="0" smtClean="0">
                <a:solidFill>
                  <a:srgbClr val="EEECE1">
                    <a:lumMod val="10000"/>
                  </a:srgbClr>
                </a:solidFill>
                <a:latin typeface="Times New Roman" pitchFamily="18" charset="0"/>
                <a:cs typeface="Times New Roman" pitchFamily="18" charset="0"/>
              </a:rPr>
              <a:t>«</a:t>
            </a:r>
            <a:r>
              <a:rPr lang="ru-RU" sz="2900" b="1" dirty="0">
                <a:latin typeface="Times New Roman" panose="02020603050405020304" pitchFamily="18" charset="0"/>
                <a:cs typeface="Times New Roman" panose="02020603050405020304" pitchFamily="18" charset="0"/>
              </a:rPr>
              <a:t>Результаты активного участия в работе методических объединений педагогических работников организаций, в разработке программно-методического сопровождения образовательного процесса, профессиональных конкурсах</a:t>
            </a:r>
            <a:r>
              <a:rPr lang="ru-RU" sz="2900" b="1" dirty="0" smtClean="0">
                <a:solidFill>
                  <a:srgbClr val="EEECE1">
                    <a:lumMod val="10000"/>
                  </a:srgbClr>
                </a:solidFill>
                <a:latin typeface="Times New Roman" pitchFamily="18" charset="0"/>
                <a:cs typeface="Times New Roman" pitchFamily="18" charset="0"/>
              </a:rPr>
              <a:t>». </a:t>
            </a:r>
          </a:p>
          <a:p>
            <a:pPr marL="0" indent="0">
              <a:buNone/>
              <a:defRPr/>
            </a:pPr>
            <a:r>
              <a:rPr lang="ru-RU" sz="2900" b="1" dirty="0" smtClean="0">
                <a:solidFill>
                  <a:srgbClr val="C00000"/>
                </a:solidFill>
                <a:latin typeface="Times New Roman" pitchFamily="18" charset="0"/>
                <a:cs typeface="Times New Roman" pitchFamily="18" charset="0"/>
              </a:rPr>
              <a:t>6 </a:t>
            </a:r>
            <a:r>
              <a:rPr lang="ru-RU" sz="2900" b="1" dirty="0" smtClean="0">
                <a:solidFill>
                  <a:srgbClr val="C00000"/>
                </a:solidFill>
                <a:latin typeface="Times New Roman" pitchFamily="18" charset="0"/>
                <a:cs typeface="Times New Roman" pitchFamily="18" charset="0"/>
              </a:rPr>
              <a:t>раздел </a:t>
            </a:r>
            <a:r>
              <a:rPr lang="ru-RU" sz="2900" b="1" dirty="0" smtClean="0">
                <a:solidFill>
                  <a:srgbClr val="EEECE1">
                    <a:lumMod val="10000"/>
                  </a:srgbClr>
                </a:solidFill>
                <a:latin typeface="Times New Roman" pitchFamily="18" charset="0"/>
                <a:cs typeface="Times New Roman" pitchFamily="18" charset="0"/>
              </a:rPr>
              <a:t>«</a:t>
            </a:r>
            <a:r>
              <a:rPr lang="ru-RU" sz="2900" b="1" dirty="0" smtClean="0">
                <a:solidFill>
                  <a:prstClr val="black"/>
                </a:solidFill>
                <a:latin typeface="Times New Roman" panose="02020603050405020304" pitchFamily="18" charset="0"/>
                <a:cs typeface="Times New Roman" panose="02020603050405020304" pitchFamily="18" charset="0"/>
              </a:rPr>
              <a:t>Карта </a:t>
            </a:r>
            <a:r>
              <a:rPr lang="ru-RU" sz="2900" b="1" dirty="0">
                <a:solidFill>
                  <a:prstClr val="black"/>
                </a:solidFill>
                <a:latin typeface="Times New Roman" panose="02020603050405020304" pitchFamily="18" charset="0"/>
                <a:cs typeface="Times New Roman" panose="02020603050405020304" pitchFamily="18" charset="0"/>
              </a:rPr>
              <a:t>результативности профессиональной деятельности педагогического </a:t>
            </a:r>
            <a:r>
              <a:rPr lang="ru-RU" sz="2900" b="1" dirty="0" smtClean="0">
                <a:solidFill>
                  <a:prstClr val="black"/>
                </a:solidFill>
                <a:latin typeface="Times New Roman" panose="02020603050405020304" pitchFamily="18" charset="0"/>
                <a:cs typeface="Times New Roman" panose="02020603050405020304" pitchFamily="18" charset="0"/>
              </a:rPr>
              <a:t>работника</a:t>
            </a:r>
            <a:r>
              <a:rPr lang="ru-RU" sz="2900" b="1" dirty="0" smtClean="0">
                <a:solidFill>
                  <a:prstClr val="black"/>
                </a:solidFill>
                <a:latin typeface="Times New Roman" panose="02020603050405020304" pitchFamily="18" charset="0"/>
                <a:cs typeface="Times New Roman" panose="02020603050405020304" pitchFamily="18" charset="0"/>
              </a:rPr>
              <a:t>».</a:t>
            </a:r>
            <a:endParaRPr lang="ru-RU" sz="2900" b="1" dirty="0" smtClean="0">
              <a:solidFill>
                <a:srgbClr val="EEECE1">
                  <a:lumMod val="10000"/>
                </a:srgbClr>
              </a:solidFill>
              <a:latin typeface="Times New Roman" pitchFamily="18" charset="0"/>
              <a:cs typeface="Times New Roman" pitchFamily="18" charset="0"/>
            </a:endParaRPr>
          </a:p>
          <a:p>
            <a:pPr>
              <a:defRPr/>
            </a:pPr>
            <a:endParaRPr lang="ru-RU" dirty="0">
              <a:solidFill>
                <a:srgbClr val="000000"/>
              </a:solidFill>
            </a:endParaRPr>
          </a:p>
        </p:txBody>
      </p:sp>
    </p:spTree>
    <p:extLst>
      <p:ext uri="{BB962C8B-B14F-4D97-AF65-F5344CB8AC3E}">
        <p14:creationId xmlns:p14="http://schemas.microsoft.com/office/powerpoint/2010/main" val="42942850"/>
      </p:ext>
    </p:extLst>
  </p:cSld>
  <p:clrMapOvr>
    <a:masterClrMapping/>
  </p:clrMapOvr>
  <mc:AlternateContent xmlns:mc="http://schemas.openxmlformats.org/markup-compatibility/2006" xmlns:p14="http://schemas.microsoft.com/office/powerpoint/2010/main">
    <mc:Choice Requires="p14">
      <p:transition spd="slow" p14:dur="800" advClick="0" advTm="8000">
        <p:circle/>
      </p:transition>
    </mc:Choice>
    <mc:Fallback xmlns="">
      <p:transition spd="slow" advClick="0" advTm="8000">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Прямоугольник 1"/>
          <p:cNvSpPr/>
          <p:nvPr/>
        </p:nvSpPr>
        <p:spPr>
          <a:xfrm>
            <a:off x="111763" y="116632"/>
            <a:ext cx="8928992" cy="2123658"/>
          </a:xfrm>
          <a:prstGeom prst="rect">
            <a:avLst/>
          </a:prstGeom>
        </p:spPr>
        <p:txBody>
          <a:bodyPr wrap="square">
            <a:spAutoFit/>
          </a:bodyPr>
          <a:lstStyle/>
          <a:p>
            <a:pPr algn="ctr">
              <a:defRPr/>
            </a:pPr>
            <a:r>
              <a:rPr lang="ru-RU" sz="4400" b="1" kern="0" dirty="0" smtClean="0">
                <a:solidFill>
                  <a:srgbClr val="C00000"/>
                </a:solidFill>
                <a:latin typeface="Times New Roman" panose="02020603050405020304" pitchFamily="18" charset="0"/>
                <a:cs typeface="Times New Roman" panose="02020603050405020304" pitchFamily="18" charset="0"/>
              </a:rPr>
              <a:t>КАРТА РЕЗУЛЬТАТИВНОСТИ ПРОФЕССИОНАЛЬНОЙ ДЕЯТЕЛЬНОСТИ ПЕДАГОГА</a:t>
            </a:r>
            <a:endParaRPr lang="ru-RU" b="1" kern="0" dirty="0" smtClean="0">
              <a:solidFill>
                <a:srgbClr val="C0000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132856"/>
            <a:ext cx="8136903"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1865619"/>
      </p:ext>
    </p:extLst>
  </p:cSld>
  <p:clrMapOvr>
    <a:masterClrMapping/>
  </p:clrMapOvr>
  <mc:AlternateContent xmlns:mc="http://schemas.openxmlformats.org/markup-compatibility/2006" xmlns:p14="http://schemas.microsoft.com/office/powerpoint/2010/main">
    <mc:Choice Requires="p14">
      <p:transition spd="slow" p14:dur="800" advClick="0" advTm="8000">
        <p:circle/>
      </p:transition>
    </mc:Choice>
    <mc:Fallback xmlns="">
      <p:transition spd="slow" advClick="0" advTm="8000">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Объект 2"/>
          <p:cNvSpPr txBox="1">
            <a:spLocks/>
          </p:cNvSpPr>
          <p:nvPr/>
        </p:nvSpPr>
        <p:spPr>
          <a:xfrm>
            <a:off x="107504" y="834579"/>
            <a:ext cx="8928992" cy="5906789"/>
          </a:xfrm>
          <a:prstGeom prst="rect">
            <a:avLst/>
          </a:prstGeom>
          <a:solidFill>
            <a:schemeClr val="bg2">
              <a:lumMod val="90000"/>
            </a:schemeClr>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ru-RU" b="1" dirty="0" smtClean="0">
                <a:solidFill>
                  <a:srgbClr val="002060"/>
                </a:solidFill>
                <a:latin typeface="Times New Roman" panose="02020603050405020304" pitchFamily="18" charset="0"/>
                <a:cs typeface="Times New Roman" panose="02020603050405020304" pitchFamily="18" charset="0"/>
              </a:rPr>
              <a:t>1)	Раздел содержит оригинал заполненной "карты результативности" педагогической деятельности аттестуемого. </a:t>
            </a:r>
          </a:p>
          <a:p>
            <a:pPr marL="0" indent="0">
              <a:buFont typeface="Arial" pitchFamily="34" charset="0"/>
              <a:buNone/>
              <a:defRPr/>
            </a:pPr>
            <a:r>
              <a:rPr lang="ru-RU" b="1" i="1" dirty="0" smtClean="0">
                <a:solidFill>
                  <a:srgbClr val="002060"/>
                </a:solidFill>
                <a:latin typeface="Times New Roman" panose="02020603050405020304" pitchFamily="18" charset="0"/>
                <a:cs typeface="Times New Roman" panose="02020603050405020304" pitchFamily="18" charset="0"/>
              </a:rPr>
              <a:t>Если эксперту не представлена карта результативности для проведения экспертных действий, он составляет акт в свободной форме, передает его в течении одного рабочего дня секретарю аттестационной комиссии. Экспертные действия не производятся экспертами, аттестуемый, руководитель ОО (в которой работает аттестуемый), назначенные эксперты приглашаются на заседание аттестационной комиссии (с портфолио) для проведения аттестации в присутствии заявителя.</a:t>
            </a:r>
          </a:p>
        </p:txBody>
      </p:sp>
      <p:sp>
        <p:nvSpPr>
          <p:cNvPr id="2" name="TextBox 1"/>
          <p:cNvSpPr txBox="1"/>
          <p:nvPr/>
        </p:nvSpPr>
        <p:spPr>
          <a:xfrm>
            <a:off x="0" y="3582"/>
            <a:ext cx="9144000" cy="830997"/>
          </a:xfrm>
          <a:prstGeom prst="rect">
            <a:avLst/>
          </a:prstGeom>
          <a:solidFill>
            <a:srgbClr val="FFFF00"/>
          </a:solidFill>
        </p:spPr>
        <p:txBody>
          <a:bodyPr wrap="square" rtlCol="0">
            <a:spAutoFit/>
          </a:bodyPr>
          <a:lstStyle/>
          <a:p>
            <a:pPr algn="ctr"/>
            <a:r>
              <a:rPr lang="ru-RU" sz="2400" b="1" dirty="0">
                <a:solidFill>
                  <a:srgbClr val="2C1B0E"/>
                </a:solidFill>
                <a:latin typeface="Times New Roman" panose="02020603050405020304" pitchFamily="18" charset="0"/>
                <a:cs typeface="Times New Roman" panose="02020603050405020304" pitchFamily="18" charset="0"/>
              </a:rPr>
              <a:t>Раздел </a:t>
            </a:r>
            <a:r>
              <a:rPr lang="ru-RU" sz="2400" b="1" dirty="0" smtClean="0">
                <a:solidFill>
                  <a:srgbClr val="2C1B0E"/>
                </a:solidFill>
                <a:latin typeface="Times New Roman" panose="02020603050405020304" pitchFamily="18" charset="0"/>
                <a:cs typeface="Times New Roman" panose="02020603050405020304" pitchFamily="18" charset="0"/>
              </a:rPr>
              <a:t>5 (6). </a:t>
            </a:r>
            <a:r>
              <a:rPr lang="ru-RU" sz="2400" b="1" dirty="0">
                <a:solidFill>
                  <a:srgbClr val="C00000"/>
                </a:solidFill>
                <a:latin typeface="Times New Roman" panose="02020603050405020304" pitchFamily="18" charset="0"/>
                <a:cs typeface="Times New Roman" panose="02020603050405020304" pitchFamily="18" charset="0"/>
              </a:rPr>
              <a:t>"Карта результативности профессиональной деятельности педагогического работника</a:t>
            </a:r>
            <a:r>
              <a:rPr lang="ru-RU" sz="2400" b="1" dirty="0" smtClean="0">
                <a:solidFill>
                  <a:srgbClr val="C00000"/>
                </a:solidFill>
                <a:latin typeface="Times New Roman" panose="02020603050405020304" pitchFamily="18" charset="0"/>
                <a:cs typeface="Times New Roman" panose="02020603050405020304" pitchFamily="18" charset="0"/>
              </a:rPr>
              <a:t>".</a:t>
            </a:r>
            <a:endParaRPr lang="ru-RU"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3754982"/>
      </p:ext>
    </p:extLst>
  </p:cSld>
  <p:clrMapOvr>
    <a:masterClrMapping/>
  </p:clrMapOvr>
  <mc:AlternateContent xmlns:mc="http://schemas.openxmlformats.org/markup-compatibility/2006" xmlns:p14="http://schemas.microsoft.com/office/powerpoint/2010/main">
    <mc:Choice Requires="p14">
      <p:transition spd="slow" p14:dur="800" advClick="0" advTm="8000">
        <p:circle/>
      </p:transition>
    </mc:Choice>
    <mc:Fallback xmlns="">
      <p:transition spd="slow" advClick="0" advTm="8000">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Прямоугольник 1"/>
          <p:cNvSpPr/>
          <p:nvPr/>
        </p:nvSpPr>
        <p:spPr>
          <a:xfrm>
            <a:off x="179511" y="116632"/>
            <a:ext cx="8784977" cy="6617196"/>
          </a:xfrm>
          <a:prstGeom prst="rect">
            <a:avLst/>
          </a:prstGeom>
          <a:solidFill>
            <a:schemeClr val="bg2">
              <a:lumMod val="90000"/>
            </a:schemeClr>
          </a:solidFill>
        </p:spPr>
        <p:txBody>
          <a:bodyPr wrap="square">
            <a:spAutoFit/>
          </a:bodyPr>
          <a:lstStyle/>
          <a:p>
            <a:pPr>
              <a:spcBef>
                <a:spcPct val="20000"/>
              </a:spcBef>
            </a:pPr>
            <a:r>
              <a:rPr lang="ru-RU" sz="2000" b="1" dirty="0">
                <a:solidFill>
                  <a:srgbClr val="C00000"/>
                </a:solidFill>
                <a:latin typeface="Times New Roman" panose="02020603050405020304" pitchFamily="18" charset="0"/>
                <a:cs typeface="Times New Roman" panose="02020603050405020304" pitchFamily="18" charset="0"/>
              </a:rPr>
              <a:t>Раздел № </a:t>
            </a:r>
            <a:r>
              <a:rPr lang="ru-RU" sz="2000" b="1" dirty="0" smtClean="0">
                <a:solidFill>
                  <a:srgbClr val="C00000"/>
                </a:solidFill>
                <a:latin typeface="Times New Roman" panose="02020603050405020304" pitchFamily="18" charset="0"/>
                <a:cs typeface="Times New Roman" panose="02020603050405020304" pitchFamily="18" charset="0"/>
              </a:rPr>
              <a:t>5 (6) </a:t>
            </a:r>
            <a:r>
              <a:rPr lang="ru-RU" sz="2000" b="1" dirty="0">
                <a:solidFill>
                  <a:srgbClr val="C00000"/>
                </a:solidFill>
                <a:latin typeface="Times New Roman" panose="02020603050405020304" pitchFamily="18" charset="0"/>
                <a:cs typeface="Times New Roman" panose="02020603050405020304" pitchFamily="18" charset="0"/>
              </a:rPr>
              <a:t>портфолио обязательно должен содержать "карту результативности", которая предварительно заполняется аттестуемым для предъявления экспертам.</a:t>
            </a:r>
          </a:p>
          <a:p>
            <a:pPr>
              <a:spcBef>
                <a:spcPct val="20000"/>
              </a:spcBef>
            </a:pPr>
            <a:r>
              <a:rPr lang="ru-RU" sz="2000" b="1" dirty="0" smtClean="0">
                <a:solidFill>
                  <a:srgbClr val="C00000"/>
                </a:solidFill>
                <a:latin typeface="Times New Roman" panose="02020603050405020304" pitchFamily="18" charset="0"/>
                <a:cs typeface="Times New Roman" panose="02020603050405020304" pitchFamily="18" charset="0"/>
              </a:rPr>
              <a:t>- </a:t>
            </a:r>
            <a:r>
              <a:rPr lang="ru-RU" sz="2000" b="1" dirty="0" smtClean="0">
                <a:solidFill>
                  <a:srgbClr val="002060"/>
                </a:solidFill>
                <a:latin typeface="Times New Roman" panose="02020603050405020304" pitchFamily="18" charset="0"/>
                <a:cs typeface="Times New Roman" panose="02020603050405020304" pitchFamily="18" charset="0"/>
              </a:rPr>
              <a:t>"Карта </a:t>
            </a:r>
            <a:r>
              <a:rPr lang="ru-RU" sz="2000" b="1" dirty="0">
                <a:solidFill>
                  <a:srgbClr val="002060"/>
                </a:solidFill>
                <a:latin typeface="Times New Roman" panose="02020603050405020304" pitchFamily="18" charset="0"/>
                <a:cs typeface="Times New Roman" panose="02020603050405020304" pitchFamily="18" charset="0"/>
              </a:rPr>
              <a:t>результативности" заверяется подписью руководителя и печатью образовательной организации</a:t>
            </a:r>
            <a:r>
              <a:rPr lang="ru-RU" sz="2000" b="1" dirty="0" smtClean="0">
                <a:solidFill>
                  <a:srgbClr val="002060"/>
                </a:solidFill>
                <a:latin typeface="Times New Roman" panose="02020603050405020304" pitchFamily="18" charset="0"/>
                <a:cs typeface="Times New Roman" panose="02020603050405020304" pitchFamily="18" charset="0"/>
              </a:rPr>
              <a:t>.</a:t>
            </a:r>
          </a:p>
          <a:p>
            <a:r>
              <a:rPr lang="ru-RU" sz="2000" b="1" dirty="0" smtClean="0">
                <a:solidFill>
                  <a:srgbClr val="C00000"/>
                </a:solidFill>
                <a:latin typeface="Times New Roman" panose="02020603050405020304" pitchFamily="18" charset="0"/>
                <a:cs typeface="Times New Roman" panose="02020603050405020304" pitchFamily="18" charset="0"/>
              </a:rPr>
              <a:t>- В </a:t>
            </a:r>
            <a:r>
              <a:rPr lang="ru-RU" sz="2000" b="1" dirty="0">
                <a:solidFill>
                  <a:srgbClr val="C00000"/>
                </a:solidFill>
                <a:latin typeface="Times New Roman" panose="02020603050405020304" pitchFamily="18" charset="0"/>
                <a:cs typeface="Times New Roman" panose="02020603050405020304" pitchFamily="18" charset="0"/>
              </a:rPr>
              <a:t>случае отсутствия "карты результативности" портфолио представляется аттестуемым на заседание аттестационной комиссии для проведения оценки результативности и проведения аттестации в присутствии заявителя.</a:t>
            </a:r>
          </a:p>
          <a:p>
            <a:r>
              <a:rPr lang="ru-RU" sz="2000" b="1" dirty="0" smtClean="0">
                <a:solidFill>
                  <a:srgbClr val="C00000"/>
                </a:solidFill>
                <a:latin typeface="Times New Roman" panose="02020603050405020304" pitchFamily="18" charset="0"/>
                <a:cs typeface="Times New Roman" panose="02020603050405020304" pitchFamily="18" charset="0"/>
              </a:rPr>
              <a:t>- "Карта </a:t>
            </a:r>
            <a:r>
              <a:rPr lang="ru-RU" sz="2000" b="1" dirty="0">
                <a:solidFill>
                  <a:srgbClr val="C00000"/>
                </a:solidFill>
                <a:latin typeface="Times New Roman" panose="02020603050405020304" pitchFamily="18" charset="0"/>
                <a:cs typeface="Times New Roman" panose="02020603050405020304" pitchFamily="18" charset="0"/>
              </a:rPr>
              <a:t>результативности" содержит полную информацию о документах, которые представлены в портфолио. </a:t>
            </a:r>
          </a:p>
          <a:p>
            <a:pPr marL="342900" indent="-342900">
              <a:buFontTx/>
              <a:buChar char="-"/>
            </a:pPr>
            <a:r>
              <a:rPr lang="ru-RU" sz="2000" b="1" dirty="0" smtClean="0">
                <a:solidFill>
                  <a:srgbClr val="C00000"/>
                </a:solidFill>
                <a:latin typeface="Times New Roman" panose="02020603050405020304" pitchFamily="18" charset="0"/>
                <a:cs typeface="Times New Roman" panose="02020603050405020304" pitchFamily="18" charset="0"/>
              </a:rPr>
              <a:t>Эксперты </a:t>
            </a:r>
            <a:r>
              <a:rPr lang="ru-RU" sz="2000" b="1" dirty="0">
                <a:solidFill>
                  <a:srgbClr val="C00000"/>
                </a:solidFill>
                <a:latin typeface="Times New Roman" panose="02020603050405020304" pitchFamily="18" charset="0"/>
                <a:cs typeface="Times New Roman" panose="02020603050405020304" pitchFamily="18" charset="0"/>
              </a:rPr>
              <a:t>экспертных групп оценивают баллами представленные в портфолио результаты педагогической деятельности аттестуемого педагогического </a:t>
            </a:r>
            <a:r>
              <a:rPr lang="ru-RU" sz="2000" b="1" dirty="0" smtClean="0">
                <a:solidFill>
                  <a:srgbClr val="C00000"/>
                </a:solidFill>
                <a:latin typeface="Times New Roman" panose="02020603050405020304" pitchFamily="18" charset="0"/>
                <a:cs typeface="Times New Roman" panose="02020603050405020304" pitchFamily="18" charset="0"/>
              </a:rPr>
              <a:t>работника.</a:t>
            </a:r>
          </a:p>
          <a:p>
            <a:pPr marL="342900" indent="-342900">
              <a:buFontTx/>
              <a:buChar char="-"/>
            </a:pPr>
            <a:r>
              <a:rPr lang="ru-RU" sz="2000" b="1" dirty="0" smtClean="0">
                <a:solidFill>
                  <a:srgbClr val="C00000"/>
                </a:solidFill>
                <a:latin typeface="Times New Roman" panose="02020603050405020304" pitchFamily="18" charset="0"/>
                <a:cs typeface="Times New Roman" panose="02020603050405020304" pitchFamily="18" charset="0"/>
              </a:rPr>
              <a:t>Эксперт </a:t>
            </a:r>
            <a:r>
              <a:rPr lang="ru-RU" sz="2000" b="1" dirty="0">
                <a:solidFill>
                  <a:srgbClr val="C00000"/>
                </a:solidFill>
                <a:latin typeface="Times New Roman" panose="02020603050405020304" pitchFamily="18" charset="0"/>
                <a:cs typeface="Times New Roman" panose="02020603050405020304" pitchFamily="18" charset="0"/>
              </a:rPr>
              <a:t>в ходе оценивания результативности работы педагогического работника выставляет итоговый балл и оформляет экспертное заключение, которое содержит обоснование результатов своей экспертной оценки.</a:t>
            </a:r>
          </a:p>
          <a:p>
            <a:r>
              <a:rPr lang="ru-RU" sz="2000" b="1" dirty="0" smtClean="0">
                <a:solidFill>
                  <a:srgbClr val="C00000"/>
                </a:solidFill>
                <a:latin typeface="Times New Roman" panose="02020603050405020304" pitchFamily="18" charset="0"/>
                <a:cs typeface="Times New Roman" panose="02020603050405020304" pitchFamily="18" charset="0"/>
              </a:rPr>
              <a:t>-    На </a:t>
            </a:r>
            <a:r>
              <a:rPr lang="ru-RU" sz="2000" b="1" dirty="0">
                <a:solidFill>
                  <a:srgbClr val="C00000"/>
                </a:solidFill>
                <a:latin typeface="Times New Roman" panose="02020603050405020304" pitchFamily="18" charset="0"/>
                <a:cs typeface="Times New Roman" panose="02020603050405020304" pitchFamily="18" charset="0"/>
              </a:rPr>
              <a:t>основании анализа </a:t>
            </a:r>
            <a:r>
              <a:rPr lang="ru-RU" sz="2000" b="1" dirty="0" smtClean="0">
                <a:solidFill>
                  <a:srgbClr val="C00000"/>
                </a:solidFill>
                <a:latin typeface="Times New Roman" panose="02020603050405020304" pitchFamily="18" charset="0"/>
                <a:cs typeface="Times New Roman" panose="02020603050405020304" pitchFamily="18" charset="0"/>
              </a:rPr>
              <a:t>портфолио, рабочей документации педагога </a:t>
            </a:r>
            <a:r>
              <a:rPr lang="ru-RU" sz="2000" b="1" dirty="0">
                <a:solidFill>
                  <a:srgbClr val="C00000"/>
                </a:solidFill>
                <a:latin typeface="Times New Roman" panose="02020603050405020304" pitchFamily="18" charset="0"/>
                <a:cs typeface="Times New Roman" panose="02020603050405020304" pitchFamily="18" charset="0"/>
              </a:rPr>
              <a:t>и карты результативности экспертами оформляются экспертные заключения по установленной форме</a:t>
            </a:r>
            <a:r>
              <a:rPr lang="ru-RU" sz="2000" b="1" dirty="0" smtClean="0">
                <a:solidFill>
                  <a:srgbClr val="C00000"/>
                </a:solidFill>
                <a:latin typeface="Times New Roman" panose="02020603050405020304" pitchFamily="18" charset="0"/>
                <a:cs typeface="Times New Roman" panose="02020603050405020304" pitchFamily="18" charset="0"/>
              </a:rPr>
              <a:t>.</a:t>
            </a:r>
            <a:endParaRPr lang="ru-RU" sz="2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2000561"/>
      </p:ext>
    </p:extLst>
  </p:cSld>
  <p:clrMapOvr>
    <a:masterClrMapping/>
  </p:clrMapOvr>
  <mc:AlternateContent xmlns:mc="http://schemas.openxmlformats.org/markup-compatibility/2006" xmlns:p14="http://schemas.microsoft.com/office/powerpoint/2010/main">
    <mc:Choice Requires="p14">
      <p:transition spd="slow" p14:dur="800" advClick="0" advTm="8000">
        <p:circle/>
      </p:transition>
    </mc:Choice>
    <mc:Fallback xmlns="">
      <p:transition spd="slow" advClick="0" advTm="8000">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Прямоугольник 1"/>
          <p:cNvSpPr/>
          <p:nvPr/>
        </p:nvSpPr>
        <p:spPr>
          <a:xfrm>
            <a:off x="-12577" y="-243408"/>
            <a:ext cx="9144001" cy="101566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002060"/>
                </a:solidFill>
                <a:effectLst/>
                <a:uLnTx/>
                <a:uFillTx/>
                <a:latin typeface="Times New Roman" panose="02020603050405020304" pitchFamily="18" charset="0"/>
                <a:ea typeface="+mj-ea"/>
                <a:cs typeface="Times New Roman" panose="02020603050405020304" pitchFamily="18" charset="0"/>
              </a:rPr>
              <a:t>1</a:t>
            </a:r>
            <a:r>
              <a:rPr kumimoji="0" lang="ru-RU" sz="4000" b="0" i="0" u="none" strike="noStrike" kern="0" cap="none" spc="0" normalizeH="0" baseline="0" noProof="0" dirty="0" smtClean="0">
                <a:ln>
                  <a:noFill/>
                </a:ln>
                <a:solidFill>
                  <a:srgbClr val="002060"/>
                </a:solidFill>
                <a:effectLst/>
                <a:uLnTx/>
                <a:uFillTx/>
                <a:latin typeface="Times New Roman" panose="02020603050405020304" pitchFamily="18" charset="0"/>
                <a:ea typeface="+mj-ea"/>
                <a:cs typeface="Times New Roman" panose="02020603050405020304" pitchFamily="18" charset="0"/>
              </a:rPr>
              <a:t>. </a:t>
            </a:r>
            <a:r>
              <a:rPr kumimoji="0" lang="ru-RU" sz="2000" b="1" i="0" u="none" strike="noStrike" kern="0" cap="none" spc="0" normalizeH="0" baseline="0" noProof="0" dirty="0" smtClean="0">
                <a:ln>
                  <a:noFill/>
                </a:ln>
                <a:solidFill>
                  <a:srgbClr val="002060"/>
                </a:solidFill>
                <a:effectLst/>
                <a:uLnTx/>
                <a:uFillTx/>
                <a:latin typeface="Times New Roman" panose="02020603050405020304" pitchFamily="18" charset="0"/>
                <a:ea typeface="+mj-ea"/>
                <a:cs typeface="Times New Roman" panose="02020603050405020304" pitchFamily="18" charset="0"/>
              </a:rPr>
              <a:t>Информационная часть</a:t>
            </a:r>
            <a:br>
              <a:rPr kumimoji="0" lang="ru-RU" sz="2000" b="1" i="0" u="none" strike="noStrike" kern="0" cap="none" spc="0" normalizeH="0" baseline="0" noProof="0" dirty="0" smtClean="0">
                <a:ln>
                  <a:noFill/>
                </a:ln>
                <a:solidFill>
                  <a:srgbClr val="002060"/>
                </a:solidFill>
                <a:effectLst/>
                <a:uLnTx/>
                <a:uFillTx/>
                <a:latin typeface="Times New Roman" panose="02020603050405020304" pitchFamily="18" charset="0"/>
                <a:ea typeface="+mj-ea"/>
                <a:cs typeface="Times New Roman" panose="02020603050405020304" pitchFamily="18" charset="0"/>
              </a:rPr>
            </a:br>
            <a:r>
              <a:rPr kumimoji="0" lang="ru-RU" sz="2000" b="1" i="0" u="none" strike="noStrike" kern="0" cap="none" spc="0" normalizeH="0" baseline="0" noProof="0" dirty="0" smtClean="0">
                <a:ln>
                  <a:noFill/>
                </a:ln>
                <a:solidFill>
                  <a:srgbClr val="002060"/>
                </a:solidFill>
                <a:effectLst/>
                <a:uLnTx/>
                <a:uFillTx/>
                <a:latin typeface="Times New Roman" panose="02020603050405020304" pitchFamily="18" charset="0"/>
                <a:ea typeface="+mj-ea"/>
                <a:cs typeface="Times New Roman" panose="02020603050405020304" pitchFamily="18" charset="0"/>
              </a:rPr>
              <a:t>1.1.Общие сведения </a:t>
            </a:r>
            <a:endParaRPr kumimoji="0" lang="ru-RU" sz="2000" b="1" i="0" u="none" strike="noStrike" kern="0" cap="none" spc="0" normalizeH="0" baseline="0" noProof="0" dirty="0" smtClean="0">
              <a:ln>
                <a:noFill/>
              </a:ln>
              <a:solidFill>
                <a:srgbClr val="002060"/>
              </a:solidFill>
              <a:effectLst/>
              <a:uLnTx/>
              <a:uFillTx/>
            </a:endParaRPr>
          </a:p>
        </p:txBody>
      </p:sp>
      <p:graphicFrame>
        <p:nvGraphicFramePr>
          <p:cNvPr id="5" name="Объект 3"/>
          <p:cNvGraphicFramePr>
            <a:graphicFrameLocks/>
          </p:cNvGraphicFramePr>
          <p:nvPr>
            <p:extLst>
              <p:ext uri="{D42A27DB-BD31-4B8C-83A1-F6EECF244321}">
                <p14:modId xmlns:p14="http://schemas.microsoft.com/office/powerpoint/2010/main" val="3093455675"/>
              </p:ext>
            </p:extLst>
          </p:nvPr>
        </p:nvGraphicFramePr>
        <p:xfrm>
          <a:off x="107505" y="798353"/>
          <a:ext cx="8928992" cy="5721843"/>
        </p:xfrm>
        <a:graphic>
          <a:graphicData uri="http://schemas.openxmlformats.org/drawingml/2006/table">
            <a:tbl>
              <a:tblPr firstRow="1" firstCol="1" lastRow="1" lastCol="1" bandRow="1" bandCol="1"/>
              <a:tblGrid>
                <a:gridCol w="6845560"/>
                <a:gridCol w="2083432"/>
              </a:tblGrid>
              <a:tr h="3445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0"/>
                        </a:spcAft>
                      </a:pPr>
                      <a:r>
                        <a:rPr lang="ru-RU" sz="1800" b="1" dirty="0">
                          <a:solidFill>
                            <a:srgbClr val="C00000"/>
                          </a:solidFill>
                          <a:effectLst/>
                          <a:latin typeface="Times New Roman"/>
                          <a:ea typeface="Times New Roman"/>
                          <a:cs typeface="Times New Roman"/>
                        </a:rPr>
                        <a:t>Дата рождения</a:t>
                      </a:r>
                      <a:endParaRPr lang="ru-RU" sz="18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a:solidFill>
                            <a:srgbClr val="C00000"/>
                          </a:solidFill>
                          <a:effectLst/>
                          <a:latin typeface="Times New Roman"/>
                          <a:ea typeface="Times New Roman"/>
                          <a:cs typeface="Times New Roman"/>
                        </a:rPr>
                        <a:t> </a:t>
                      </a:r>
                      <a:endParaRPr lang="ru-RU" sz="180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4187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b="1" dirty="0">
                          <a:solidFill>
                            <a:srgbClr val="C00000"/>
                          </a:solidFill>
                          <a:effectLst/>
                          <a:latin typeface="Times New Roman"/>
                          <a:ea typeface="Times New Roman"/>
                          <a:cs typeface="Times New Roman"/>
                        </a:rPr>
                        <a:t>Место работы (наименование образовательной организации по уставу)</a:t>
                      </a:r>
                      <a:endParaRPr lang="ru-RU" sz="18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a:solidFill>
                            <a:srgbClr val="C00000"/>
                          </a:solidFill>
                          <a:effectLst/>
                          <a:latin typeface="Times New Roman"/>
                          <a:ea typeface="Times New Roman"/>
                          <a:cs typeface="Times New Roman"/>
                        </a:rPr>
                        <a:t> </a:t>
                      </a:r>
                      <a:endParaRPr lang="ru-RU" sz="180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8803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b="1" dirty="0">
                          <a:solidFill>
                            <a:srgbClr val="C00000"/>
                          </a:solidFill>
                          <a:effectLst/>
                          <a:latin typeface="Times New Roman"/>
                          <a:ea typeface="Times New Roman"/>
                          <a:cs typeface="Times New Roman"/>
                        </a:rPr>
                        <a:t>Должность (с указание предмета, дисциплины, направления)  </a:t>
                      </a:r>
                      <a:endParaRPr lang="ru-RU" sz="18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dirty="0">
                          <a:solidFill>
                            <a:srgbClr val="C00000"/>
                          </a:solidFill>
                          <a:effectLst/>
                          <a:latin typeface="Times New Roman"/>
                          <a:ea typeface="Times New Roman"/>
                          <a:cs typeface="Times New Roman"/>
                        </a:rPr>
                        <a:t> </a:t>
                      </a:r>
                      <a:endParaRPr lang="ru-RU" sz="1800"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445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b="1" dirty="0">
                          <a:solidFill>
                            <a:srgbClr val="C00000"/>
                          </a:solidFill>
                          <a:effectLst/>
                          <a:latin typeface="Times New Roman"/>
                          <a:ea typeface="Times New Roman"/>
                          <a:cs typeface="Times New Roman"/>
                        </a:rPr>
                        <a:t>Дата  заключения трудового договора</a:t>
                      </a:r>
                      <a:endParaRPr lang="ru-RU" sz="18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lnSpc>
                          <a:spcPct val="115000"/>
                        </a:lnSpc>
                        <a:spcAft>
                          <a:spcPts val="1000"/>
                        </a:spcAft>
                      </a:pPr>
                      <a:r>
                        <a:rPr lang="ru-RU" sz="1800" dirty="0">
                          <a:solidFill>
                            <a:srgbClr val="C00000"/>
                          </a:solidFill>
                          <a:effectLst/>
                          <a:latin typeface="Times New Roman"/>
                          <a:ea typeface="Times New Roman"/>
                          <a:cs typeface="Times New Roman"/>
                        </a:rPr>
                        <a:t> </a:t>
                      </a:r>
                      <a:endParaRPr lang="ru-RU" sz="1800"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445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b="1" dirty="0">
                          <a:solidFill>
                            <a:srgbClr val="C00000"/>
                          </a:solidFill>
                          <a:effectLst/>
                          <a:latin typeface="Times New Roman"/>
                          <a:ea typeface="Times New Roman"/>
                          <a:cs typeface="Times New Roman"/>
                        </a:rPr>
                        <a:t>Имеющаяся квалификационная категория </a:t>
                      </a:r>
                      <a:r>
                        <a:rPr lang="ru-RU" sz="1800" b="1" dirty="0" smtClean="0">
                          <a:solidFill>
                            <a:srgbClr val="C00000"/>
                          </a:solidFill>
                          <a:effectLst/>
                          <a:latin typeface="Times New Roman"/>
                          <a:ea typeface="Times New Roman"/>
                          <a:cs typeface="Times New Roman"/>
                        </a:rPr>
                        <a:t>(</a:t>
                      </a:r>
                      <a:r>
                        <a:rPr lang="ru-RU" sz="1800" b="1" dirty="0" smtClean="0">
                          <a:solidFill>
                            <a:srgbClr val="C00000"/>
                          </a:solidFill>
                          <a:latin typeface="Times New Roman" panose="02020603050405020304" pitchFamily="18" charset="0"/>
                          <a:cs typeface="Times New Roman" panose="02020603050405020304" pitchFamily="18" charset="0"/>
                        </a:rPr>
                        <a:t>ксерокопия аттестационного листа предыдущей аттестации (если она была)</a:t>
                      </a:r>
                      <a:endParaRPr lang="ru-RU" sz="18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dirty="0">
                          <a:solidFill>
                            <a:srgbClr val="C00000"/>
                          </a:solidFill>
                          <a:effectLst/>
                          <a:latin typeface="Times New Roman"/>
                          <a:ea typeface="Times New Roman"/>
                          <a:cs typeface="Times New Roman"/>
                        </a:rPr>
                        <a:t> </a:t>
                      </a:r>
                      <a:endParaRPr lang="ru-RU" sz="1800"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44554">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1000"/>
                        </a:spcAft>
                      </a:pPr>
                      <a:r>
                        <a:rPr lang="ru-RU" sz="1800" b="1" dirty="0">
                          <a:solidFill>
                            <a:srgbClr val="C00000"/>
                          </a:solidFill>
                          <a:effectLst/>
                          <a:latin typeface="Times New Roman"/>
                          <a:ea typeface="Times New Roman"/>
                          <a:cs typeface="Times New Roman"/>
                        </a:rPr>
                        <a:t>Образование</a:t>
                      </a:r>
                      <a:endParaRPr lang="ru-RU" sz="18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ru-RU"/>
                    </a:p>
                  </a:txBody>
                  <a:tcPr/>
                </a:tc>
              </a:tr>
              <a:tr h="3445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b="1" dirty="0">
                          <a:solidFill>
                            <a:srgbClr val="C00000"/>
                          </a:solidFill>
                          <a:effectLst/>
                          <a:latin typeface="Times New Roman"/>
                          <a:ea typeface="Times New Roman"/>
                          <a:cs typeface="Times New Roman"/>
                        </a:rPr>
                        <a:t>Уровень образования</a:t>
                      </a:r>
                      <a:endParaRPr lang="ru-RU" sz="18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dirty="0">
                          <a:solidFill>
                            <a:srgbClr val="C00000"/>
                          </a:solidFill>
                          <a:effectLst/>
                          <a:latin typeface="Times New Roman"/>
                          <a:ea typeface="Times New Roman"/>
                          <a:cs typeface="Times New Roman"/>
                        </a:rPr>
                        <a:t> </a:t>
                      </a:r>
                      <a:endParaRPr lang="ru-RU" sz="1800"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445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b="1" dirty="0">
                          <a:solidFill>
                            <a:srgbClr val="C00000"/>
                          </a:solidFill>
                          <a:effectLst/>
                          <a:latin typeface="Times New Roman"/>
                          <a:ea typeface="Times New Roman"/>
                          <a:cs typeface="Times New Roman"/>
                        </a:rPr>
                        <a:t>Учебное заведение (окончил, обучается) </a:t>
                      </a:r>
                      <a:endParaRPr lang="ru-RU" sz="18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dirty="0">
                          <a:solidFill>
                            <a:srgbClr val="C00000"/>
                          </a:solidFill>
                          <a:effectLst/>
                          <a:latin typeface="Times New Roman"/>
                          <a:ea typeface="Times New Roman"/>
                          <a:cs typeface="Times New Roman"/>
                        </a:rPr>
                        <a:t> </a:t>
                      </a:r>
                      <a:endParaRPr lang="ru-RU" sz="1800"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8349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b="1" dirty="0">
                          <a:solidFill>
                            <a:srgbClr val="C00000"/>
                          </a:solidFill>
                          <a:effectLst/>
                          <a:latin typeface="Times New Roman"/>
                          <a:ea typeface="Times New Roman"/>
                          <a:cs typeface="Times New Roman"/>
                        </a:rPr>
                        <a:t>Специальность/направление и профиль по диплому </a:t>
                      </a:r>
                      <a:endParaRPr lang="ru-RU" sz="18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dirty="0">
                          <a:solidFill>
                            <a:srgbClr val="C00000"/>
                          </a:solidFill>
                          <a:effectLst/>
                          <a:latin typeface="Times New Roman"/>
                          <a:ea typeface="Times New Roman"/>
                          <a:cs typeface="Times New Roman"/>
                        </a:rPr>
                        <a:t> </a:t>
                      </a:r>
                      <a:endParaRPr lang="ru-RU" sz="1800"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445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b="1" dirty="0">
                          <a:solidFill>
                            <a:srgbClr val="C00000"/>
                          </a:solidFill>
                          <a:effectLst/>
                          <a:latin typeface="Times New Roman"/>
                          <a:ea typeface="Times New Roman"/>
                          <a:cs typeface="Times New Roman"/>
                        </a:rPr>
                        <a:t>К</a:t>
                      </a:r>
                      <a:r>
                        <a:rPr lang="ru-RU" sz="1800" b="1" dirty="0" smtClean="0">
                          <a:solidFill>
                            <a:srgbClr val="C00000"/>
                          </a:solidFill>
                          <a:effectLst/>
                          <a:latin typeface="Times New Roman"/>
                          <a:ea typeface="Times New Roman"/>
                          <a:cs typeface="Times New Roman"/>
                        </a:rPr>
                        <a:t>валификация </a:t>
                      </a:r>
                      <a:r>
                        <a:rPr lang="ru-RU" sz="1800" b="1" dirty="0">
                          <a:solidFill>
                            <a:srgbClr val="C00000"/>
                          </a:solidFill>
                          <a:effectLst/>
                          <a:latin typeface="Times New Roman"/>
                          <a:ea typeface="Times New Roman"/>
                          <a:cs typeface="Times New Roman"/>
                        </a:rPr>
                        <a:t>по диплому</a:t>
                      </a:r>
                      <a:endParaRPr lang="ru-RU" sz="18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dirty="0">
                          <a:solidFill>
                            <a:srgbClr val="C00000"/>
                          </a:solidFill>
                          <a:effectLst/>
                          <a:latin typeface="Times New Roman"/>
                          <a:ea typeface="Times New Roman"/>
                          <a:cs typeface="Times New Roman"/>
                        </a:rPr>
                        <a:t> </a:t>
                      </a:r>
                      <a:endParaRPr lang="ru-RU" sz="1800"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445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b="1" dirty="0">
                          <a:solidFill>
                            <a:srgbClr val="C00000"/>
                          </a:solidFill>
                          <a:effectLst/>
                          <a:latin typeface="Times New Roman"/>
                          <a:ea typeface="Times New Roman"/>
                          <a:cs typeface="Times New Roman"/>
                        </a:rPr>
                        <a:t>Год окончания учебного заведения</a:t>
                      </a:r>
                      <a:endParaRPr lang="ru-RU" sz="18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dirty="0">
                          <a:solidFill>
                            <a:srgbClr val="C00000"/>
                          </a:solidFill>
                          <a:effectLst/>
                          <a:latin typeface="Times New Roman"/>
                          <a:ea typeface="Times New Roman"/>
                          <a:cs typeface="Times New Roman"/>
                        </a:rPr>
                        <a:t> </a:t>
                      </a:r>
                      <a:endParaRPr lang="ru-RU" sz="1800"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44554">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1000"/>
                        </a:spcAft>
                      </a:pPr>
                      <a:r>
                        <a:rPr lang="ru-RU" sz="1800" b="1" dirty="0">
                          <a:solidFill>
                            <a:srgbClr val="C00000"/>
                          </a:solidFill>
                          <a:effectLst/>
                          <a:latin typeface="Times New Roman"/>
                          <a:ea typeface="Times New Roman"/>
                          <a:cs typeface="Times New Roman"/>
                        </a:rPr>
                        <a:t>Стаж работы</a:t>
                      </a:r>
                      <a:endParaRPr lang="ru-RU" sz="18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ru-RU"/>
                    </a:p>
                  </a:txBody>
                  <a:tcPr/>
                </a:tc>
              </a:tr>
              <a:tr h="3445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b="1" dirty="0">
                          <a:solidFill>
                            <a:srgbClr val="C00000"/>
                          </a:solidFill>
                          <a:effectLst/>
                          <a:latin typeface="Times New Roman"/>
                          <a:ea typeface="Times New Roman"/>
                          <a:cs typeface="Times New Roman"/>
                        </a:rPr>
                        <a:t>Общий трудовой стаж (полных лет)</a:t>
                      </a:r>
                      <a:endParaRPr lang="ru-RU" sz="18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dirty="0">
                          <a:solidFill>
                            <a:srgbClr val="C00000"/>
                          </a:solidFill>
                          <a:effectLst/>
                          <a:latin typeface="Times New Roman"/>
                          <a:ea typeface="Times New Roman"/>
                          <a:cs typeface="Times New Roman"/>
                        </a:rPr>
                        <a:t> </a:t>
                      </a:r>
                      <a:endParaRPr lang="ru-RU" sz="1800"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445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b="1" dirty="0">
                          <a:solidFill>
                            <a:srgbClr val="C00000"/>
                          </a:solidFill>
                          <a:effectLst/>
                          <a:latin typeface="Times New Roman"/>
                          <a:ea typeface="Times New Roman"/>
                          <a:cs typeface="Times New Roman"/>
                        </a:rPr>
                        <a:t>Стаж педагогической работы </a:t>
                      </a:r>
                      <a:endParaRPr lang="ru-RU" sz="18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dirty="0">
                          <a:solidFill>
                            <a:srgbClr val="C00000"/>
                          </a:solidFill>
                          <a:effectLst/>
                          <a:latin typeface="Times New Roman"/>
                          <a:ea typeface="Times New Roman"/>
                          <a:cs typeface="Times New Roman"/>
                        </a:rPr>
                        <a:t> </a:t>
                      </a:r>
                      <a:endParaRPr lang="ru-RU" sz="1800"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5466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b="1" dirty="0">
                          <a:solidFill>
                            <a:srgbClr val="C00000"/>
                          </a:solidFill>
                          <a:effectLst/>
                          <a:latin typeface="Times New Roman"/>
                          <a:ea typeface="Times New Roman"/>
                          <a:cs typeface="Times New Roman"/>
                        </a:rPr>
                        <a:t>Стаж работы в данной должности</a:t>
                      </a:r>
                      <a:endParaRPr lang="ru-RU" sz="18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dirty="0">
                          <a:solidFill>
                            <a:srgbClr val="C00000"/>
                          </a:solidFill>
                          <a:effectLst/>
                          <a:latin typeface="Times New Roman"/>
                          <a:ea typeface="Times New Roman"/>
                          <a:cs typeface="Times New Roman"/>
                        </a:rPr>
                        <a:t> </a:t>
                      </a:r>
                      <a:endParaRPr lang="ru-RU" sz="1800"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bl>
          </a:graphicData>
        </a:graphic>
      </p:graphicFrame>
    </p:spTree>
    <p:extLst>
      <p:ext uri="{BB962C8B-B14F-4D97-AF65-F5344CB8AC3E}">
        <p14:creationId xmlns:p14="http://schemas.microsoft.com/office/powerpoint/2010/main" val="240087180"/>
      </p:ext>
    </p:extLst>
  </p:cSld>
  <p:clrMapOvr>
    <a:masterClrMapping/>
  </p:clrMapOvr>
  <mc:AlternateContent xmlns:mc="http://schemas.openxmlformats.org/markup-compatibility/2006" xmlns:p14="http://schemas.microsoft.com/office/powerpoint/2010/main">
    <mc:Choice Requires="p14">
      <p:transition spd="slow" p14:dur="800" advClick="0" advTm="8000">
        <p:circle/>
      </p:transition>
    </mc:Choice>
    <mc:Fallback xmlns="">
      <p:transition spd="slow" advClick="0" advTm="8000">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circle">
            <a:fillToRect l="50000" t="50000" r="50000" b="50000"/>
          </a:path>
          <a:tileRect/>
        </a:gradFill>
        <a:effectLst/>
      </p:bgPr>
    </p:bg>
    <p:spTree>
      <p:nvGrpSpPr>
        <p:cNvPr id="1" name=""/>
        <p:cNvGrpSpPr/>
        <p:nvPr/>
      </p:nvGrpSpPr>
      <p:grpSpPr>
        <a:xfrm>
          <a:off x="0" y="0"/>
          <a:ext cx="0" cy="0"/>
          <a:chOff x="0" y="0"/>
          <a:chExt cx="0" cy="0"/>
        </a:xfrm>
      </p:grpSpPr>
      <p:graphicFrame>
        <p:nvGraphicFramePr>
          <p:cNvPr id="4" name="Объект 3"/>
          <p:cNvGraphicFramePr>
            <a:graphicFrameLocks/>
          </p:cNvGraphicFramePr>
          <p:nvPr>
            <p:extLst>
              <p:ext uri="{D42A27DB-BD31-4B8C-83A1-F6EECF244321}">
                <p14:modId xmlns:p14="http://schemas.microsoft.com/office/powerpoint/2010/main" val="3645435168"/>
              </p:ext>
            </p:extLst>
          </p:nvPr>
        </p:nvGraphicFramePr>
        <p:xfrm>
          <a:off x="107503" y="116632"/>
          <a:ext cx="8928993" cy="6624737"/>
        </p:xfrm>
        <a:graphic>
          <a:graphicData uri="http://schemas.openxmlformats.org/drawingml/2006/table">
            <a:tbl>
              <a:tblPr firstRow="1" firstCol="1" lastRow="1" lastCol="1" bandRow="1" bandCol="1"/>
              <a:tblGrid>
                <a:gridCol w="1236482"/>
                <a:gridCol w="916669"/>
                <a:gridCol w="1951306"/>
                <a:gridCol w="970584"/>
                <a:gridCol w="469576"/>
                <a:gridCol w="3384376"/>
              </a:tblGrid>
              <a:tr h="407835">
                <a:tc gridSpan="6">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1000"/>
                        </a:spcAft>
                      </a:pPr>
                      <a:r>
                        <a:rPr lang="ru-RU" sz="2200" b="1" dirty="0">
                          <a:solidFill>
                            <a:srgbClr val="C00000"/>
                          </a:solidFill>
                          <a:effectLst/>
                          <a:latin typeface="Times New Roman" panose="02020603050405020304" pitchFamily="18" charset="0"/>
                          <a:ea typeface="Times New Roman"/>
                          <a:cs typeface="Times New Roman" panose="02020603050405020304" pitchFamily="18" charset="0"/>
                        </a:rPr>
                        <a:t>Непрерывное профессиональное развитие</a:t>
                      </a:r>
                      <a:endParaRPr lang="ru-RU" sz="2200" dirty="0">
                        <a:solidFill>
                          <a:srgbClr val="C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815670">
                <a:tc grid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2200" dirty="0">
                          <a:solidFill>
                            <a:srgbClr val="C00000"/>
                          </a:solidFill>
                          <a:effectLst/>
                          <a:latin typeface="Times New Roman" panose="02020603050405020304" pitchFamily="18" charset="0"/>
                          <a:ea typeface="Times New Roman"/>
                          <a:cs typeface="Times New Roman" panose="02020603050405020304" pitchFamily="18" charset="0"/>
                        </a:rPr>
                        <a:t>Ученая степень, год присвоения, ученое звание</a:t>
                      </a:r>
                      <a:endParaRPr lang="ru-RU" sz="2200" dirty="0">
                        <a:solidFill>
                          <a:srgbClr val="C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2200" dirty="0">
                          <a:solidFill>
                            <a:srgbClr val="C00000"/>
                          </a:solidFill>
                          <a:effectLst/>
                          <a:latin typeface="Times New Roman" panose="02020603050405020304" pitchFamily="18" charset="0"/>
                          <a:ea typeface="Times New Roman"/>
                          <a:cs typeface="Times New Roman" panose="02020603050405020304" pitchFamily="18" charset="0"/>
                        </a:rPr>
                        <a:t> </a:t>
                      </a:r>
                      <a:endParaRPr lang="ru-RU" sz="2200" dirty="0">
                        <a:solidFill>
                          <a:srgbClr val="C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r>
              <a:tr h="407835">
                <a:tc grid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2200" dirty="0">
                          <a:solidFill>
                            <a:srgbClr val="C00000"/>
                          </a:solidFill>
                          <a:effectLst/>
                          <a:latin typeface="Times New Roman" panose="02020603050405020304" pitchFamily="18" charset="0"/>
                          <a:ea typeface="Times New Roman"/>
                          <a:cs typeface="Times New Roman" panose="02020603050405020304" pitchFamily="18" charset="0"/>
                        </a:rPr>
                        <a:t>Тема обобщаемого опыта</a:t>
                      </a:r>
                      <a:endParaRPr lang="ru-RU" sz="2200" dirty="0">
                        <a:solidFill>
                          <a:srgbClr val="C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1000"/>
                        </a:spcAft>
                      </a:pPr>
                      <a:r>
                        <a:rPr lang="ru-RU" sz="2200">
                          <a:solidFill>
                            <a:srgbClr val="C00000"/>
                          </a:solidFill>
                          <a:effectLst/>
                          <a:latin typeface="Times New Roman" panose="02020603050405020304" pitchFamily="18" charset="0"/>
                          <a:ea typeface="Times New Roman"/>
                          <a:cs typeface="Times New Roman" panose="02020603050405020304" pitchFamily="18" charset="0"/>
                        </a:rPr>
                        <a:t> </a:t>
                      </a:r>
                      <a:endParaRPr lang="ru-RU" sz="2200">
                        <a:solidFill>
                          <a:srgbClr val="C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r>
              <a:tr h="1693644">
                <a:tc gridSpan="6">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0"/>
                        </a:spcAft>
                      </a:pPr>
                      <a:r>
                        <a:rPr lang="ru-RU" sz="2200" b="1" dirty="0" smtClean="0">
                          <a:solidFill>
                            <a:srgbClr val="C00000"/>
                          </a:solidFill>
                          <a:effectLst/>
                          <a:latin typeface="Times New Roman" panose="02020603050405020304" pitchFamily="18" charset="0"/>
                          <a:ea typeface="Times New Roman"/>
                          <a:cs typeface="Times New Roman" panose="02020603050405020304" pitchFamily="18" charset="0"/>
                        </a:rPr>
                        <a:t>Формальное </a:t>
                      </a:r>
                      <a:r>
                        <a:rPr lang="ru-RU" sz="2200" b="1" dirty="0">
                          <a:solidFill>
                            <a:srgbClr val="C00000"/>
                          </a:solidFill>
                          <a:effectLst/>
                          <a:latin typeface="Times New Roman" panose="02020603050405020304" pitchFamily="18" charset="0"/>
                          <a:ea typeface="Times New Roman"/>
                          <a:cs typeface="Times New Roman" panose="02020603050405020304" pitchFamily="18" charset="0"/>
                        </a:rPr>
                        <a:t>образование </a:t>
                      </a:r>
                      <a:endParaRPr lang="ru-RU" sz="2200" dirty="0">
                        <a:solidFill>
                          <a:srgbClr val="C00000"/>
                        </a:solidFill>
                        <a:effectLst/>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ru-RU" sz="2200" dirty="0">
                          <a:solidFill>
                            <a:srgbClr val="C00000"/>
                          </a:solidFill>
                          <a:effectLst/>
                          <a:latin typeface="Times New Roman" panose="02020603050405020304" pitchFamily="18" charset="0"/>
                          <a:ea typeface="Times New Roman"/>
                          <a:cs typeface="Times New Roman" panose="02020603050405020304" pitchFamily="18" charset="0"/>
                        </a:rPr>
                        <a:t>(удостоверения по итогам освоения дополнительных профессиональных программ повышения квалификации, дипломы о повышении уровня образования, переподготовке, полученные за последние </a:t>
                      </a:r>
                      <a:r>
                        <a:rPr lang="ru-RU" sz="2200" dirty="0" smtClean="0">
                          <a:solidFill>
                            <a:srgbClr val="C00000"/>
                          </a:solidFill>
                          <a:effectLst/>
                          <a:latin typeface="Times New Roman" panose="02020603050405020304" pitchFamily="18" charset="0"/>
                          <a:ea typeface="Times New Roman"/>
                          <a:cs typeface="Times New Roman" panose="02020603050405020304" pitchFamily="18" charset="0"/>
                        </a:rPr>
                        <a:t>3 - 5 </a:t>
                      </a:r>
                      <a:r>
                        <a:rPr lang="ru-RU" sz="2200" dirty="0">
                          <a:solidFill>
                            <a:srgbClr val="C00000"/>
                          </a:solidFill>
                          <a:effectLst/>
                          <a:latin typeface="Times New Roman" panose="02020603050405020304" pitchFamily="18" charset="0"/>
                          <a:ea typeface="Times New Roman"/>
                          <a:cs typeface="Times New Roman" panose="02020603050405020304" pitchFamily="18" charset="0"/>
                        </a:rPr>
                        <a:t>лет)</a:t>
                      </a:r>
                      <a:endParaRPr lang="ru-RU" sz="2200" dirty="0">
                        <a:solidFill>
                          <a:srgbClr val="C00000"/>
                        </a:solidFill>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85484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1000"/>
                        </a:spcAft>
                      </a:pPr>
                      <a:r>
                        <a:rPr lang="ru-RU" sz="2200" dirty="0">
                          <a:solidFill>
                            <a:srgbClr val="C00000"/>
                          </a:solidFill>
                          <a:effectLst/>
                          <a:latin typeface="Times New Roman"/>
                          <a:ea typeface="Times New Roman"/>
                          <a:cs typeface="Times New Roman"/>
                        </a:rPr>
                        <a:t>Место прохождения</a:t>
                      </a:r>
                      <a:endParaRPr lang="ru-RU" sz="2200"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1000"/>
                        </a:spcAft>
                      </a:pPr>
                      <a:r>
                        <a:rPr lang="ru-RU" sz="2200" b="0" dirty="0" smtClean="0">
                          <a:solidFill>
                            <a:srgbClr val="C00000"/>
                          </a:solidFill>
                          <a:effectLst/>
                          <a:latin typeface="Times New Roman"/>
                          <a:ea typeface="Times New Roman"/>
                          <a:cs typeface="Times New Roman"/>
                        </a:rPr>
                        <a:t>Год</a:t>
                      </a:r>
                      <a:endParaRPr lang="ru-RU" sz="2200" b="0"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1000"/>
                        </a:spcAft>
                      </a:pPr>
                      <a:r>
                        <a:rPr lang="ru-RU" sz="2200" dirty="0">
                          <a:solidFill>
                            <a:srgbClr val="C00000"/>
                          </a:solidFill>
                          <a:effectLst/>
                          <a:latin typeface="Times New Roman" panose="02020603050405020304" pitchFamily="18" charset="0"/>
                          <a:ea typeface="Times New Roman"/>
                          <a:cs typeface="Times New Roman" panose="02020603050405020304" pitchFamily="18" charset="0"/>
                        </a:rPr>
                        <a:t>Количество часов в соответствии с требованиями </a:t>
                      </a:r>
                      <a:r>
                        <a:rPr lang="ru-RU" sz="2200" dirty="0" smtClean="0">
                          <a:solidFill>
                            <a:srgbClr val="C00000"/>
                          </a:solidFill>
                          <a:effectLst/>
                          <a:latin typeface="Times New Roman" panose="02020603050405020304" pitchFamily="18" charset="0"/>
                          <a:ea typeface="Times New Roman"/>
                          <a:cs typeface="Times New Roman" panose="02020603050405020304" pitchFamily="18" charset="0"/>
                        </a:rPr>
                        <a:t>ФГОС ДО </a:t>
                      </a:r>
                      <a:endParaRPr lang="ru-RU" sz="2200" dirty="0">
                        <a:solidFill>
                          <a:srgbClr val="C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1000"/>
                        </a:spcAft>
                      </a:pPr>
                      <a:r>
                        <a:rPr lang="ru-RU" sz="2200" dirty="0">
                          <a:solidFill>
                            <a:srgbClr val="C00000"/>
                          </a:solidFill>
                          <a:effectLst/>
                          <a:latin typeface="Times New Roman" panose="02020603050405020304" pitchFamily="18" charset="0"/>
                          <a:ea typeface="Times New Roman"/>
                          <a:cs typeface="Times New Roman" panose="02020603050405020304" pitchFamily="18" charset="0"/>
                        </a:rPr>
                        <a:t>Вид документа</a:t>
                      </a:r>
                      <a:endParaRPr lang="ru-RU" sz="2200" dirty="0">
                        <a:solidFill>
                          <a:srgbClr val="C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a:txBody>
                    <a:bodyPr/>
                    <a:lstStyle/>
                    <a:p>
                      <a:pPr algn="ctr">
                        <a:lnSpc>
                          <a:spcPct val="115000"/>
                        </a:lnSpc>
                        <a:spcAft>
                          <a:spcPts val="1000"/>
                        </a:spcAft>
                      </a:pPr>
                      <a:r>
                        <a:rPr lang="ru-RU" sz="2200" dirty="0">
                          <a:solidFill>
                            <a:srgbClr val="C00000"/>
                          </a:solidFill>
                          <a:effectLst/>
                          <a:latin typeface="Times New Roman" panose="02020603050405020304" pitchFamily="18" charset="0"/>
                          <a:ea typeface="Times New Roman"/>
                          <a:cs typeface="Times New Roman" panose="02020603050405020304" pitchFamily="18" charset="0"/>
                        </a:rPr>
                        <a:t>Тема ПК</a:t>
                      </a:r>
                      <a:endParaRPr lang="ru-RU" sz="2200" dirty="0">
                        <a:solidFill>
                          <a:srgbClr val="C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4491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200">
                          <a:solidFill>
                            <a:srgbClr val="C00000"/>
                          </a:solidFill>
                          <a:effectLst/>
                          <a:latin typeface="Times New Roman"/>
                          <a:ea typeface="Times New Roman"/>
                          <a:cs typeface="Times New Roman"/>
                        </a:rPr>
                        <a:t> </a:t>
                      </a:r>
                      <a:endParaRPr lang="ru-RU" sz="110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2400">
                          <a:solidFill>
                            <a:srgbClr val="C00000"/>
                          </a:solidFill>
                          <a:effectLst/>
                          <a:latin typeface="Times New Roman"/>
                          <a:ea typeface="Times New Roman"/>
                          <a:cs typeface="Times New Roman"/>
                        </a:rPr>
                        <a:t> </a:t>
                      </a:r>
                      <a:endParaRPr lang="ru-RU" sz="240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2400">
                          <a:solidFill>
                            <a:srgbClr val="C00000"/>
                          </a:solidFill>
                          <a:effectLst/>
                          <a:latin typeface="Times New Roman" panose="02020603050405020304" pitchFamily="18" charset="0"/>
                          <a:ea typeface="Times New Roman"/>
                          <a:cs typeface="Times New Roman" panose="02020603050405020304" pitchFamily="18" charset="0"/>
                        </a:rPr>
                        <a:t> </a:t>
                      </a:r>
                      <a:endParaRPr lang="ru-RU" sz="2400">
                        <a:solidFill>
                          <a:srgbClr val="C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2400" dirty="0">
                          <a:solidFill>
                            <a:srgbClr val="C00000"/>
                          </a:solidFill>
                          <a:effectLst/>
                          <a:latin typeface="Times New Roman" panose="02020603050405020304" pitchFamily="18" charset="0"/>
                          <a:ea typeface="Times New Roman"/>
                          <a:cs typeface="Times New Roman" panose="02020603050405020304" pitchFamily="18" charset="0"/>
                        </a:rPr>
                        <a:t> </a:t>
                      </a:r>
                      <a:endParaRPr lang="ru-RU" sz="2400" dirty="0">
                        <a:solidFill>
                          <a:srgbClr val="C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a:txBody>
                    <a:bodyPr/>
                    <a:lstStyle/>
                    <a:p>
                      <a:pPr>
                        <a:lnSpc>
                          <a:spcPct val="115000"/>
                        </a:lnSpc>
                        <a:spcAft>
                          <a:spcPts val="1000"/>
                        </a:spcAft>
                      </a:pPr>
                      <a:r>
                        <a:rPr lang="ru-RU" sz="2400" dirty="0">
                          <a:solidFill>
                            <a:srgbClr val="C00000"/>
                          </a:solidFill>
                          <a:effectLst/>
                          <a:latin typeface="Times New Roman" panose="02020603050405020304" pitchFamily="18" charset="0"/>
                          <a:ea typeface="Times New Roman"/>
                          <a:cs typeface="Times New Roman" panose="02020603050405020304" pitchFamily="18" charset="0"/>
                        </a:rPr>
                        <a:t> </a:t>
                      </a:r>
                      <a:endParaRPr lang="ru-RU" sz="2400" dirty="0">
                        <a:solidFill>
                          <a:srgbClr val="C0000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40087180"/>
      </p:ext>
    </p:extLst>
  </p:cSld>
  <p:clrMapOvr>
    <a:masterClrMapping/>
  </p:clrMapOvr>
  <mc:AlternateContent xmlns:mc="http://schemas.openxmlformats.org/markup-compatibility/2006" xmlns:p14="http://schemas.microsoft.com/office/powerpoint/2010/main">
    <mc:Choice Requires="p14">
      <p:transition spd="slow" p14:dur="800" advClick="0" advTm="8000">
        <p:circle/>
      </p:transition>
    </mc:Choice>
    <mc:Fallback xmlns="">
      <p:transition spd="slow" advClick="0" advTm="8000">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Прямоугольник 1"/>
          <p:cNvSpPr/>
          <p:nvPr/>
        </p:nvSpPr>
        <p:spPr>
          <a:xfrm>
            <a:off x="11697" y="0"/>
            <a:ext cx="9144000" cy="1569660"/>
          </a:xfrm>
          <a:prstGeom prst="rect">
            <a:avLst/>
          </a:prstGeom>
          <a:solidFill>
            <a:schemeClr val="accent6">
              <a:lumMod val="20000"/>
              <a:lumOff val="80000"/>
            </a:scheme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400" b="1" i="0" u="none" strike="noStrike" kern="0" cap="none" spc="0" normalizeH="0" baseline="0" noProof="0" dirty="0" smtClean="0">
                <a:ln>
                  <a:noFill/>
                </a:ln>
                <a:solidFill>
                  <a:srgbClr val="002060"/>
                </a:solidFill>
                <a:effectLst/>
                <a:uLnTx/>
                <a:uFillTx/>
                <a:latin typeface="Times New Roman" panose="02020603050405020304" pitchFamily="18" charset="0"/>
                <a:ea typeface="+mj-ea"/>
                <a:cs typeface="Times New Roman" panose="02020603050405020304" pitchFamily="18" charset="0"/>
              </a:rPr>
              <a:t>1.2.  Характеристика условий профессиональной деятельности</a:t>
            </a:r>
            <a:br>
              <a:rPr kumimoji="0" lang="ru-RU" sz="2400" b="1" i="0" u="none" strike="noStrike" kern="0" cap="none" spc="0" normalizeH="0" baseline="0" noProof="0" dirty="0" smtClean="0">
                <a:ln>
                  <a:noFill/>
                </a:ln>
                <a:solidFill>
                  <a:srgbClr val="002060"/>
                </a:solidFill>
                <a:effectLst/>
                <a:uLnTx/>
                <a:uFillTx/>
                <a:latin typeface="Times New Roman" panose="02020603050405020304" pitchFamily="18" charset="0"/>
                <a:ea typeface="+mj-ea"/>
                <a:cs typeface="Times New Roman" panose="02020603050405020304" pitchFamily="18" charset="0"/>
              </a:rPr>
            </a:br>
            <a:r>
              <a:rPr kumimoji="0" lang="ru-RU" sz="2400" b="1" i="0" u="none" strike="noStrike" kern="0" cap="none" spc="0" normalizeH="0" baseline="0" noProof="0" dirty="0" smtClean="0">
                <a:ln>
                  <a:noFill/>
                </a:ln>
                <a:solidFill>
                  <a:srgbClr val="002060"/>
                </a:solidFill>
                <a:effectLst/>
                <a:uLnTx/>
                <a:uFillTx/>
                <a:latin typeface="Times New Roman" panose="02020603050405020304" pitchFamily="18" charset="0"/>
                <a:ea typeface="+mj-ea"/>
                <a:cs typeface="Times New Roman" panose="02020603050405020304" pitchFamily="18" charset="0"/>
              </a:rPr>
              <a:t>Учебная нагрузка (за период с предыдущей аттестации) по годам и группам    </a:t>
            </a:r>
            <a:br>
              <a:rPr kumimoji="0" lang="ru-RU" sz="2400" b="1" i="0" u="none" strike="noStrike" kern="0" cap="none" spc="0" normalizeH="0" baseline="0" noProof="0" dirty="0" smtClean="0">
                <a:ln>
                  <a:noFill/>
                </a:ln>
                <a:solidFill>
                  <a:srgbClr val="002060"/>
                </a:solidFill>
                <a:effectLst/>
                <a:uLnTx/>
                <a:uFillTx/>
                <a:latin typeface="Times New Roman" panose="02020603050405020304" pitchFamily="18" charset="0"/>
                <a:ea typeface="+mj-ea"/>
                <a:cs typeface="Times New Roman" panose="02020603050405020304" pitchFamily="18" charset="0"/>
              </a:rPr>
            </a:br>
            <a:r>
              <a:rPr kumimoji="0" lang="ru-RU" sz="2400" b="1" i="1" u="none" strike="noStrike" kern="0" cap="none" spc="0" normalizeH="0" baseline="0" noProof="0" dirty="0" smtClean="0">
                <a:ln>
                  <a:noFill/>
                </a:ln>
                <a:solidFill>
                  <a:srgbClr val="002060"/>
                </a:solidFill>
                <a:effectLst/>
                <a:uLnTx/>
                <a:uFillTx/>
                <a:latin typeface="Times New Roman" panose="02020603050405020304" pitchFamily="18" charset="0"/>
                <a:ea typeface="+mj-ea"/>
                <a:cs typeface="Times New Roman" panose="02020603050405020304" pitchFamily="18" charset="0"/>
              </a:rPr>
              <a:t> (Учебная нагрузка педагогического работника)</a:t>
            </a:r>
            <a:endParaRPr kumimoji="0" lang="ru-RU" sz="1800" b="0" i="0" u="none" strike="noStrike" kern="0" cap="none" spc="0" normalizeH="0" baseline="0" noProof="0" dirty="0" smtClean="0">
              <a:ln>
                <a:noFill/>
              </a:ln>
              <a:solidFill>
                <a:srgbClr val="002060"/>
              </a:solidFill>
              <a:effectLst/>
              <a:uLnTx/>
              <a:uFillTx/>
            </a:endParaRPr>
          </a:p>
        </p:txBody>
      </p:sp>
      <p:graphicFrame>
        <p:nvGraphicFramePr>
          <p:cNvPr id="5" name="Объект 3"/>
          <p:cNvGraphicFramePr>
            <a:graphicFrameLocks/>
          </p:cNvGraphicFramePr>
          <p:nvPr>
            <p:extLst>
              <p:ext uri="{D42A27DB-BD31-4B8C-83A1-F6EECF244321}">
                <p14:modId xmlns:p14="http://schemas.microsoft.com/office/powerpoint/2010/main" val="1730455554"/>
              </p:ext>
            </p:extLst>
          </p:nvPr>
        </p:nvGraphicFramePr>
        <p:xfrm>
          <a:off x="155204" y="1916832"/>
          <a:ext cx="8856985" cy="3794923"/>
        </p:xfrm>
        <a:graphic>
          <a:graphicData uri="http://schemas.openxmlformats.org/drawingml/2006/table">
            <a:tbl>
              <a:tblPr firstRow="1" firstCol="1" lastRow="1" lastCol="1" bandRow="1" bandCol="1"/>
              <a:tblGrid>
                <a:gridCol w="1801211"/>
                <a:gridCol w="1763943"/>
                <a:gridCol w="2425422"/>
                <a:gridCol w="2866409"/>
              </a:tblGrid>
              <a:tr h="43641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1000"/>
                        </a:spcAft>
                      </a:pPr>
                      <a:r>
                        <a:rPr lang="ru-RU" sz="1800" b="1" dirty="0">
                          <a:effectLst/>
                          <a:latin typeface="Times New Roman" pitchFamily="18" charset="0"/>
                          <a:ea typeface="Times New Roman"/>
                          <a:cs typeface="Times New Roman" pitchFamily="18" charset="0"/>
                        </a:rPr>
                        <a:t>Учебный год</a:t>
                      </a:r>
                      <a:endParaRPr lang="ru-RU" sz="1800" b="1"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b="1" dirty="0" smtClean="0">
                          <a:latin typeface="Times New Roman" pitchFamily="18" charset="0"/>
                          <a:cs typeface="Times New Roman" pitchFamily="18" charset="0"/>
                        </a:rPr>
                        <a:t>Должность </a:t>
                      </a:r>
                      <a:endParaRPr lang="ru-RU" b="1" dirty="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1000"/>
                        </a:spcAft>
                      </a:pPr>
                      <a:r>
                        <a:rPr lang="ru-RU" sz="1800" b="1" dirty="0">
                          <a:effectLst/>
                          <a:latin typeface="Times New Roman" pitchFamily="18" charset="0"/>
                          <a:ea typeface="Times New Roman"/>
                          <a:cs typeface="Times New Roman" pitchFamily="18" charset="0"/>
                        </a:rPr>
                        <a:t>Количество </a:t>
                      </a:r>
                      <a:r>
                        <a:rPr lang="ru-RU" sz="1800" b="1" dirty="0" smtClean="0">
                          <a:effectLst/>
                          <a:latin typeface="Times New Roman" pitchFamily="18" charset="0"/>
                          <a:ea typeface="Times New Roman"/>
                          <a:cs typeface="Times New Roman" pitchFamily="18" charset="0"/>
                        </a:rPr>
                        <a:t>часов / ставка</a:t>
                      </a:r>
                      <a:endParaRPr lang="ru-RU" sz="1800" b="1"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Times New Roman" pitchFamily="18" charset="0"/>
                          <a:ea typeface="Times New Roman"/>
                          <a:cs typeface="Times New Roman" pitchFamily="18" charset="0"/>
                        </a:rPr>
                        <a:t>Группа</a:t>
                      </a:r>
                      <a:endParaRPr kumimoji="0" lang="ru-RU" sz="1800" b="1" i="0" u="none" strike="noStrike" kern="1200" cap="none" spc="0" normalizeH="0" baseline="0" noProof="0" dirty="0">
                        <a:ln>
                          <a:noFill/>
                        </a:ln>
                        <a:solidFill>
                          <a:prstClr val="black"/>
                        </a:solidFill>
                        <a:effectLst/>
                        <a:uLnTx/>
                        <a:uFillTx/>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3641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a:effectLst/>
                          <a:latin typeface="Times New Roman"/>
                          <a:ea typeface="Times New Roman"/>
                          <a:cs typeface="Times New Roman"/>
                        </a:rPr>
                        <a:t>20    - 20    год</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dirty="0">
                          <a:effectLst/>
                          <a:latin typeface="Times New Roman"/>
                          <a:ea typeface="Times New Roman"/>
                          <a:cs typeface="Times New Roman"/>
                        </a:rPr>
                        <a:t> </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dirty="0">
                          <a:effectLst/>
                          <a:latin typeface="Times New Roman"/>
                          <a:ea typeface="Times New Roman"/>
                          <a:cs typeface="Times New Roman"/>
                        </a:rPr>
                        <a:t> </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a:effectLst/>
                          <a:latin typeface="Times New Roman"/>
                          <a:ea typeface="Times New Roman"/>
                          <a:cs typeface="Times New Roman"/>
                        </a:rPr>
                        <a:t> </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54551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a:effectLst/>
                          <a:latin typeface="Times New Roman"/>
                          <a:ea typeface="Times New Roman"/>
                          <a:cs typeface="Times New Roman"/>
                        </a:rPr>
                        <a:t>20    - 20    год</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dirty="0">
                          <a:effectLst/>
                          <a:latin typeface="Times New Roman"/>
                          <a:ea typeface="Times New Roman"/>
                          <a:cs typeface="Times New Roman"/>
                        </a:rPr>
                        <a:t> </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dirty="0">
                          <a:effectLst/>
                          <a:latin typeface="Times New Roman"/>
                          <a:ea typeface="Times New Roman"/>
                          <a:cs typeface="Times New Roman"/>
                        </a:rPr>
                        <a:t> </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a:effectLst/>
                          <a:latin typeface="Times New Roman"/>
                          <a:ea typeface="Times New Roman"/>
                          <a:cs typeface="Times New Roman"/>
                        </a:rPr>
                        <a:t> </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3641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a:effectLst/>
                          <a:latin typeface="Times New Roman"/>
                          <a:ea typeface="Times New Roman"/>
                          <a:cs typeface="Times New Roman"/>
                        </a:rPr>
                        <a:t>20    - 20    год</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a:effectLst/>
                          <a:latin typeface="Times New Roman"/>
                          <a:ea typeface="Times New Roman"/>
                          <a:cs typeface="Times New Roman"/>
                        </a:rPr>
                        <a:t> </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dirty="0">
                          <a:effectLst/>
                          <a:latin typeface="Times New Roman"/>
                          <a:ea typeface="Times New Roman"/>
                          <a:cs typeface="Times New Roman"/>
                        </a:rPr>
                        <a:t> </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a:effectLst/>
                          <a:latin typeface="Times New Roman"/>
                          <a:ea typeface="Times New Roman"/>
                          <a:cs typeface="Times New Roman"/>
                        </a:rPr>
                        <a:t> </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3641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a:effectLst/>
                          <a:latin typeface="Times New Roman"/>
                          <a:ea typeface="Times New Roman"/>
                          <a:cs typeface="Times New Roman"/>
                        </a:rPr>
                        <a:t>20    - 20    год</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dirty="0">
                          <a:effectLst/>
                          <a:latin typeface="Times New Roman"/>
                          <a:ea typeface="Times New Roman"/>
                          <a:cs typeface="Times New Roman"/>
                        </a:rPr>
                        <a:t> </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dirty="0">
                          <a:effectLst/>
                          <a:latin typeface="Times New Roman"/>
                          <a:ea typeface="Times New Roman"/>
                          <a:cs typeface="Times New Roman"/>
                        </a:rPr>
                        <a:t> </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a:effectLst/>
                          <a:latin typeface="Times New Roman"/>
                          <a:ea typeface="Times New Roman"/>
                          <a:cs typeface="Times New Roman"/>
                        </a:rPr>
                        <a:t> </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30923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dirty="0">
                          <a:effectLst/>
                          <a:latin typeface="Times New Roman"/>
                          <a:ea typeface="Times New Roman"/>
                          <a:cs typeface="Times New Roman"/>
                        </a:rPr>
                        <a:t>20    - 20    год</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a:effectLst/>
                          <a:latin typeface="Times New Roman"/>
                          <a:ea typeface="Times New Roman"/>
                          <a:cs typeface="Times New Roman"/>
                        </a:rPr>
                        <a:t> </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dirty="0">
                          <a:effectLst/>
                          <a:latin typeface="Times New Roman"/>
                          <a:ea typeface="Times New Roman"/>
                          <a:cs typeface="Times New Roman"/>
                        </a:rPr>
                        <a:t> </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ru-RU" sz="1800" dirty="0">
                          <a:effectLst/>
                          <a:latin typeface="Times New Roman"/>
                          <a:ea typeface="Times New Roman"/>
                          <a:cs typeface="Times New Roman"/>
                        </a:rPr>
                        <a:t> </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40087180"/>
      </p:ext>
    </p:extLst>
  </p:cSld>
  <p:clrMapOvr>
    <a:masterClrMapping/>
  </p:clrMapOvr>
  <mc:AlternateContent xmlns:mc="http://schemas.openxmlformats.org/markup-compatibility/2006" xmlns:p14="http://schemas.microsoft.com/office/powerpoint/2010/main">
    <mc:Choice Requires="p14">
      <p:transition spd="slow" p14:dur="800" advClick="0" advTm="8000">
        <p:circle/>
      </p:transition>
    </mc:Choice>
    <mc:Fallback xmlns="">
      <p:transition spd="slow" advClick="0" advTm="8000">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Прямоугольник 2"/>
          <p:cNvSpPr/>
          <p:nvPr/>
        </p:nvSpPr>
        <p:spPr>
          <a:xfrm>
            <a:off x="-14266" y="0"/>
            <a:ext cx="9158266" cy="1938992"/>
          </a:xfrm>
          <a:prstGeom prst="rect">
            <a:avLst/>
          </a:prstGeom>
          <a:solidFill>
            <a:srgbClr val="FFFF00"/>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400" b="1" i="0" u="none" strike="noStrike" kern="0" cap="none" spc="0" normalizeH="0" baseline="0" noProof="0" dirty="0" smtClean="0">
                <a:ln>
                  <a:noFill/>
                </a:ln>
                <a:solidFill>
                  <a:srgbClr val="2C1B0E"/>
                </a:solidFill>
                <a:effectLst/>
                <a:uLnTx/>
                <a:uFillTx/>
                <a:latin typeface="Times New Roman" panose="02020603050405020304" pitchFamily="18" charset="0"/>
                <a:ea typeface="+mj-ea"/>
                <a:cs typeface="Times New Roman" panose="02020603050405020304" pitchFamily="18" charset="0"/>
              </a:rPr>
              <a:t>2.Результаты профессиональной деятельности аттестуемого педагогического работника.</a:t>
            </a:r>
            <a:br>
              <a:rPr kumimoji="0" lang="ru-RU" sz="2400" b="1" i="0" u="none" strike="noStrike" kern="0" cap="none" spc="0" normalizeH="0" baseline="0" noProof="0" dirty="0" smtClean="0">
                <a:ln>
                  <a:noFill/>
                </a:ln>
                <a:solidFill>
                  <a:srgbClr val="2C1B0E"/>
                </a:solidFill>
                <a:effectLst/>
                <a:uLnTx/>
                <a:uFillTx/>
                <a:latin typeface="Times New Roman" panose="02020603050405020304" pitchFamily="18" charset="0"/>
                <a:ea typeface="+mj-ea"/>
                <a:cs typeface="Times New Roman" panose="02020603050405020304" pitchFamily="18" charset="0"/>
              </a:rPr>
            </a:br>
            <a:r>
              <a:rPr kumimoji="0" lang="ru-RU" sz="2400" b="1" i="0" u="none" strike="noStrike" kern="0" cap="none" spc="0" normalizeH="0" baseline="0" noProof="0" dirty="0" smtClean="0">
                <a:ln>
                  <a:noFill/>
                </a:ln>
                <a:solidFill>
                  <a:srgbClr val="2C1B0E"/>
                </a:solidFill>
                <a:effectLst/>
                <a:uLnTx/>
                <a:uFillTx/>
                <a:latin typeface="Times New Roman" panose="02020603050405020304" pitchFamily="18" charset="0"/>
                <a:ea typeface="+mj-ea"/>
                <a:cs typeface="Times New Roman" panose="02020603050405020304" pitchFamily="18" charset="0"/>
              </a:rPr>
              <a:t>(</a:t>
            </a:r>
            <a:r>
              <a:rPr kumimoji="0" lang="ru-RU" sz="2400" b="1" i="1" u="none" strike="noStrike" kern="0" cap="none" spc="0" normalizeH="0" baseline="0" noProof="0" dirty="0" smtClean="0">
                <a:ln>
                  <a:noFill/>
                </a:ln>
                <a:solidFill>
                  <a:srgbClr val="2C1B0E"/>
                </a:solidFill>
                <a:effectLst/>
                <a:uLnTx/>
                <a:uFillTx/>
                <a:latin typeface="Times New Roman" panose="02020603050405020304" pitchFamily="18" charset="0"/>
                <a:ea typeface="+mj-ea"/>
                <a:cs typeface="Times New Roman" panose="02020603050405020304" pitchFamily="18" charset="0"/>
              </a:rPr>
              <a:t>В данном разделе содержится информация о результативности педагогического работника, которая оценивается экспертами</a:t>
            </a:r>
            <a:r>
              <a:rPr kumimoji="0" lang="ru-RU" sz="2400" b="1" i="0" u="none" strike="noStrike" kern="0" cap="none" spc="0" normalizeH="0" baseline="0" noProof="0" dirty="0" smtClean="0">
                <a:ln>
                  <a:noFill/>
                </a:ln>
                <a:solidFill>
                  <a:srgbClr val="2C1B0E"/>
                </a:solidFill>
                <a:effectLst/>
                <a:uLnTx/>
                <a:uFillTx/>
                <a:latin typeface="Times New Roman" panose="02020603050405020304" pitchFamily="18" charset="0"/>
                <a:ea typeface="+mj-ea"/>
                <a:cs typeface="Times New Roman" panose="02020603050405020304" pitchFamily="18" charset="0"/>
              </a:rPr>
              <a:t>)</a:t>
            </a:r>
            <a:endParaRPr kumimoji="0" lang="ru-RU" sz="1800" b="0" i="0" u="none" strike="noStrike" kern="0" cap="none" spc="0" normalizeH="0" baseline="0" noProof="0" dirty="0" smtClean="0">
              <a:ln>
                <a:noFill/>
              </a:ln>
              <a:solidFill>
                <a:sysClr val="windowText" lastClr="000000"/>
              </a:solidFill>
              <a:effectLst/>
              <a:uLnTx/>
              <a:uFillTx/>
            </a:endParaRPr>
          </a:p>
        </p:txBody>
      </p:sp>
      <p:sp>
        <p:nvSpPr>
          <p:cNvPr id="4" name="Объект 2"/>
          <p:cNvSpPr txBox="1">
            <a:spLocks/>
          </p:cNvSpPr>
          <p:nvPr/>
        </p:nvSpPr>
        <p:spPr>
          <a:xfrm>
            <a:off x="107504" y="1988840"/>
            <a:ext cx="8928992" cy="4752528"/>
          </a:xfrm>
          <a:prstGeom prst="rect">
            <a:avLst/>
          </a:prstGeom>
          <a:solidFill>
            <a:schemeClr val="accent3">
              <a:lumMod val="20000"/>
              <a:lumOff val="80000"/>
            </a:schemeClr>
          </a:solidFill>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sz="8000" b="1" dirty="0" smtClean="0">
                <a:solidFill>
                  <a:srgbClr val="2C1B0E"/>
                </a:solidFill>
                <a:latin typeface="Times New Roman" panose="02020603050405020304" pitchFamily="18" charset="0"/>
                <a:cs typeface="Times New Roman" panose="02020603050405020304" pitchFamily="18" charset="0"/>
              </a:rPr>
              <a:t>Раздел 2.1. </a:t>
            </a:r>
            <a:r>
              <a:rPr lang="ru-RU" sz="8000" b="1" dirty="0" smtClean="0">
                <a:solidFill>
                  <a:srgbClr val="C00000"/>
                </a:solidFill>
                <a:latin typeface="Times New Roman" panose="02020603050405020304" pitchFamily="18" charset="0"/>
                <a:cs typeface="Times New Roman" panose="02020603050405020304" pitchFamily="18" charset="0"/>
              </a:rPr>
              <a:t>«Стабильные (в динамике) положительные результаты освоения обучающимися образовательных программ по итогам мониторингов, проводимых организацией».</a:t>
            </a:r>
          </a:p>
          <a:p>
            <a:pPr marL="0" indent="0">
              <a:buNone/>
            </a:pPr>
            <a:r>
              <a:rPr lang="ru-RU" sz="8000" dirty="0" smtClean="0">
                <a:solidFill>
                  <a:srgbClr val="2C1B0E"/>
                </a:solidFill>
                <a:latin typeface="Times New Roman" panose="02020603050405020304" pitchFamily="18" charset="0"/>
                <a:cs typeface="Times New Roman" panose="02020603050405020304" pitchFamily="18" charset="0"/>
              </a:rPr>
              <a:t>Данный раздел может содержать аналитические справки, подтверждающие наличие результата педагогической деятельности, полученного по итогам проведенных мониторинговых исследований качества педагогической деятельности образовательной организацией в которой работает аттестуемый. </a:t>
            </a:r>
            <a:r>
              <a:rPr lang="ru-RU" sz="8000" b="1" dirty="0" smtClean="0">
                <a:solidFill>
                  <a:schemeClr val="accent6">
                    <a:lumMod val="50000"/>
                  </a:schemeClr>
                </a:solidFill>
                <a:latin typeface="Times New Roman" pitchFamily="18" charset="0"/>
                <a:cs typeface="Times New Roman" panose="02020603050405020304" pitchFamily="18" charset="0"/>
              </a:rPr>
              <a:t>(</a:t>
            </a:r>
            <a:r>
              <a:rPr lang="ru-RU" sz="8000" b="1" i="1" dirty="0">
                <a:solidFill>
                  <a:schemeClr val="accent6">
                    <a:lumMod val="50000"/>
                  </a:schemeClr>
                </a:solidFill>
                <a:latin typeface="Times New Roman" pitchFamily="18" charset="0"/>
                <a:cs typeface="Times New Roman" pitchFamily="18" charset="0"/>
              </a:rPr>
              <a:t>На первую категорию показатель в динамике от 55% до 65% (Показатели могут быть за последние 3 года</a:t>
            </a:r>
            <a:r>
              <a:rPr lang="ru-RU" sz="8000" b="1" i="1" dirty="0" smtClean="0">
                <a:solidFill>
                  <a:schemeClr val="accent6">
                    <a:lumMod val="50000"/>
                  </a:schemeClr>
                </a:solidFill>
                <a:latin typeface="Times New Roman" pitchFamily="18" charset="0"/>
                <a:cs typeface="Times New Roman" pitchFamily="18" charset="0"/>
              </a:rPr>
              <a:t>). На </a:t>
            </a:r>
            <a:r>
              <a:rPr lang="ru-RU" sz="8000" b="1" i="1" dirty="0">
                <a:solidFill>
                  <a:schemeClr val="accent6">
                    <a:lumMod val="50000"/>
                  </a:schemeClr>
                </a:solidFill>
                <a:latin typeface="Times New Roman" pitchFamily="18" charset="0"/>
                <a:cs typeface="Times New Roman" pitchFamily="18" charset="0"/>
              </a:rPr>
              <a:t>высшую категорию показатель в динамике от 66%  и  выше (Показатели обязательно за последние 5 лет</a:t>
            </a:r>
            <a:r>
              <a:rPr lang="ru-RU" sz="8000" b="1" i="1" dirty="0" smtClean="0">
                <a:solidFill>
                  <a:schemeClr val="accent6">
                    <a:lumMod val="50000"/>
                  </a:schemeClr>
                </a:solidFill>
                <a:latin typeface="Times New Roman" pitchFamily="18" charset="0"/>
                <a:cs typeface="Times New Roman" pitchFamily="18" charset="0"/>
              </a:rPr>
              <a:t>)).</a:t>
            </a:r>
            <a:endParaRPr lang="ru-RU" sz="8000" dirty="0" smtClean="0">
              <a:solidFill>
                <a:srgbClr val="2C1B0E"/>
              </a:solidFill>
              <a:latin typeface="Times New Roman" panose="02020603050405020304" pitchFamily="18" charset="0"/>
              <a:cs typeface="Times New Roman" panose="02020603050405020304" pitchFamily="18" charset="0"/>
            </a:endParaRPr>
          </a:p>
          <a:p>
            <a:pPr marL="0" indent="0">
              <a:buFont typeface="Arial" pitchFamily="34" charset="0"/>
              <a:buNone/>
            </a:pPr>
            <a:r>
              <a:rPr lang="ru-RU" sz="8000" dirty="0" smtClean="0">
                <a:solidFill>
                  <a:srgbClr val="2C1B0E"/>
                </a:solidFill>
                <a:latin typeface="Times New Roman" panose="02020603050405020304" pitchFamily="18" charset="0"/>
                <a:cs typeface="Times New Roman" panose="02020603050405020304" pitchFamily="18" charset="0"/>
              </a:rPr>
              <a:t>Аналитические справки заверяются руководителем.</a:t>
            </a:r>
          </a:p>
          <a:p>
            <a:pPr marL="0" indent="0">
              <a:buFont typeface="Arial" pitchFamily="34" charset="0"/>
              <a:buNone/>
            </a:pPr>
            <a:endParaRPr lang="ru-RU" dirty="0" smtClean="0">
              <a:solidFill>
                <a:srgbClr val="2C1B0E"/>
              </a:solidFill>
              <a:latin typeface="Times New Roman" panose="02020603050405020304" pitchFamily="18" charset="0"/>
              <a:cs typeface="Times New Roman" panose="02020603050405020304" pitchFamily="18" charset="0"/>
            </a:endParaRPr>
          </a:p>
          <a:p>
            <a:pPr marL="0" indent="0">
              <a:buFont typeface="Arial" pitchFamily="34" charset="0"/>
              <a:buNone/>
            </a:pPr>
            <a:endParaRPr lang="ru-RU" dirty="0" smtClean="0">
              <a:solidFill>
                <a:srgbClr val="2C1B0E"/>
              </a:solidFill>
              <a:latin typeface="Times New Roman" panose="02020603050405020304" pitchFamily="18" charset="0"/>
              <a:cs typeface="Times New Roman" panose="02020603050405020304" pitchFamily="18" charset="0"/>
            </a:endParaRPr>
          </a:p>
          <a:p>
            <a:r>
              <a:rPr lang="ru-RU" sz="6400" b="1" i="1" dirty="0" smtClean="0">
                <a:solidFill>
                  <a:srgbClr val="2C1B0E"/>
                </a:solidFill>
                <a:latin typeface="Times New Roman" panose="02020603050405020304" pitchFamily="18" charset="0"/>
                <a:cs typeface="Times New Roman" panose="02020603050405020304" pitchFamily="18" charset="0"/>
              </a:rPr>
              <a:t>Раздел 2.2. </a:t>
            </a:r>
            <a:r>
              <a:rPr lang="ru-RU" sz="6400" b="1" i="1" dirty="0" smtClean="0">
                <a:solidFill>
                  <a:srgbClr val="C00000"/>
                </a:solidFill>
                <a:latin typeface="Times New Roman" panose="02020603050405020304" pitchFamily="18" charset="0"/>
                <a:cs typeface="Times New Roman" panose="02020603050405020304" pitchFamily="18" charset="0"/>
              </a:rPr>
              <a:t>"Стабильные (в динамике) положительные результаты освоения обучающимися образовательных программ по итогам мониторинга системы образования, проводимого в порядке, установленном постановлением Правительства Российской Федерации от 5 августа 2013 г. № 662 "Об осуществлении мониторинга системы образования" </a:t>
            </a:r>
            <a:r>
              <a:rPr lang="ru-RU" sz="6400" i="1" dirty="0" smtClean="0">
                <a:solidFill>
                  <a:srgbClr val="2C1B0E"/>
                </a:solidFill>
                <a:latin typeface="Times New Roman" panose="02020603050405020304" pitchFamily="18" charset="0"/>
                <a:cs typeface="Times New Roman" panose="02020603050405020304" pitchFamily="18" charset="0"/>
              </a:rPr>
              <a:t>(Собрание законодательства Российской Федерации, 2013, N 33, ст. 4378). Раздел заполняется только при наличии информации об итогах  мониторинга. </a:t>
            </a:r>
            <a:r>
              <a:rPr lang="ru-RU" sz="6400" b="1" i="1" dirty="0" smtClean="0">
                <a:solidFill>
                  <a:srgbClr val="2C1B0E"/>
                </a:solidFill>
                <a:latin typeface="Times New Roman" panose="02020603050405020304" pitchFamily="18" charset="0"/>
                <a:cs typeface="Times New Roman" panose="02020603050405020304" pitchFamily="18" charset="0"/>
              </a:rPr>
              <a:t>(ДОУ данный раздел не заполняют!!!).</a:t>
            </a:r>
          </a:p>
          <a:p>
            <a:endParaRPr lang="ru-RU" dirty="0">
              <a:solidFill>
                <a:srgbClr val="2C1B0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7149733"/>
      </p:ext>
    </p:extLst>
  </p:cSld>
  <p:clrMapOvr>
    <a:masterClrMapping/>
  </p:clrMapOvr>
  <mc:AlternateContent xmlns:mc="http://schemas.openxmlformats.org/markup-compatibility/2006" xmlns:p14="http://schemas.microsoft.com/office/powerpoint/2010/main">
    <mc:Choice Requires="p14">
      <p:transition spd="slow" p14:dur="800" advClick="0" advTm="8000">
        <p:circle/>
      </p:transition>
    </mc:Choice>
    <mc:Fallback xmlns="">
      <p:transition spd="slow" advClick="0" advTm="8000">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Объект 2"/>
          <p:cNvSpPr txBox="1">
            <a:spLocks/>
          </p:cNvSpPr>
          <p:nvPr/>
        </p:nvSpPr>
        <p:spPr>
          <a:xfrm>
            <a:off x="0" y="1052736"/>
            <a:ext cx="9144000" cy="5805264"/>
          </a:xfrm>
          <a:prstGeom prst="rect">
            <a:avLst/>
          </a:prstGeom>
          <a:solidFill>
            <a:schemeClr val="bg2">
              <a:lumMod val="9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3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2.3.1.Выявление и развитие способностей обучающихся</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300" b="0" i="0" u="none" strike="noStrike" kern="1200" cap="none" spc="0" normalizeH="0" baseline="0" noProof="0" dirty="0" smtClean="0">
                <a:ln>
                  <a:noFill/>
                </a:ln>
                <a:solidFill>
                  <a:srgbClr val="2C1B0E"/>
                </a:solidFill>
                <a:effectLst/>
                <a:uLnTx/>
                <a:uFillTx/>
                <a:latin typeface="Times New Roman" panose="02020603050405020304" pitchFamily="18" charset="0"/>
                <a:ea typeface="+mn-ea"/>
                <a:cs typeface="Times New Roman" panose="02020603050405020304" pitchFamily="18" charset="0"/>
              </a:rPr>
              <a:t>Раздел может содержать сведения о применении способов выявления и применение способов развития способностей к научной (интеллектуальной), творческой, физкультурно-спортивной деятельности, которые применялись аттестуемым в </a:t>
            </a:r>
            <a:r>
              <a:rPr kumimoji="0" lang="ru-RU" sz="2300" b="0" i="0" u="none" strike="noStrike" kern="1200" cap="none" spc="0" normalizeH="0" baseline="0" noProof="0" dirty="0" err="1" smtClean="0">
                <a:ln>
                  <a:noFill/>
                </a:ln>
                <a:solidFill>
                  <a:srgbClr val="2C1B0E"/>
                </a:solidFill>
                <a:effectLst/>
                <a:uLnTx/>
                <a:uFillTx/>
                <a:latin typeface="Times New Roman" panose="02020603050405020304" pitchFamily="18" charset="0"/>
                <a:ea typeface="+mn-ea"/>
                <a:cs typeface="Times New Roman" panose="02020603050405020304" pitchFamily="18" charset="0"/>
              </a:rPr>
              <a:t>межаттестационный</a:t>
            </a:r>
            <a:r>
              <a:rPr kumimoji="0" lang="ru-RU" sz="2300" b="0" i="0" u="none" strike="noStrike" kern="1200" cap="none" spc="0" normalizeH="0" baseline="0" noProof="0" dirty="0" smtClean="0">
                <a:ln>
                  <a:noFill/>
                </a:ln>
                <a:solidFill>
                  <a:srgbClr val="2C1B0E"/>
                </a:solidFill>
                <a:effectLst/>
                <a:uLnTx/>
                <a:uFillTx/>
                <a:latin typeface="Times New Roman" panose="02020603050405020304" pitchFamily="18" charset="0"/>
                <a:ea typeface="+mn-ea"/>
                <a:cs typeface="Times New Roman" panose="02020603050405020304" pitchFamily="18" charset="0"/>
              </a:rPr>
              <a:t> период.</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3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2.3.2. Участие обучающихся в олимпиадах, конкурсах, фестивалях, соревнованиях.</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300" b="0" i="0" u="none" strike="noStrike" kern="1200" cap="none" spc="0" normalizeH="0" baseline="0" noProof="0" dirty="0" smtClean="0">
                <a:ln>
                  <a:noFill/>
                </a:ln>
                <a:solidFill>
                  <a:srgbClr val="2C1B0E"/>
                </a:solidFill>
                <a:effectLst/>
                <a:uLnTx/>
                <a:uFillTx/>
                <a:latin typeface="Times New Roman" panose="02020603050405020304" pitchFamily="18" charset="0"/>
                <a:ea typeface="+mn-ea"/>
                <a:cs typeface="Times New Roman" panose="02020603050405020304" pitchFamily="18" charset="0"/>
              </a:rPr>
              <a:t>Раздел может содержать документы, подтверждающие наличие у аттестуемого подготовленных им  победителей, призеров, лауреатов, участников научных (интеллектуальных) конкурсов, конференций, форумов, а также победителей, призеров, лауреатов, участников творческой деятельности.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300" b="0" i="0" u="none" strike="noStrike" kern="1200" cap="none" spc="0" normalizeH="0" baseline="0" noProof="0" dirty="0" smtClean="0">
                <a:ln>
                  <a:noFill/>
                </a:ln>
                <a:solidFill>
                  <a:srgbClr val="2C1B0E"/>
                </a:solidFill>
                <a:effectLst/>
                <a:uLnTx/>
                <a:uFillTx/>
                <a:latin typeface="Times New Roman" panose="02020603050405020304" pitchFamily="18" charset="0"/>
                <a:ea typeface="+mn-ea"/>
                <a:cs typeface="Times New Roman" panose="02020603050405020304" pitchFamily="18" charset="0"/>
              </a:rPr>
              <a:t>Копии документов должны быть заверены подписью руководителя и печатью. </a:t>
            </a:r>
          </a:p>
        </p:txBody>
      </p:sp>
      <p:sp>
        <p:nvSpPr>
          <p:cNvPr id="3" name="TextBox 2"/>
          <p:cNvSpPr txBox="1"/>
          <p:nvPr/>
        </p:nvSpPr>
        <p:spPr>
          <a:xfrm>
            <a:off x="1" y="0"/>
            <a:ext cx="9144000" cy="1015663"/>
          </a:xfrm>
          <a:prstGeom prst="rect">
            <a:avLst/>
          </a:prstGeom>
          <a:solidFill>
            <a:srgbClr val="FFFF00"/>
          </a:solidFill>
        </p:spPr>
        <p:txBody>
          <a:bodyPr wrap="square" rtlCol="0">
            <a:spAutoFit/>
          </a:bodyPr>
          <a:lstStyle/>
          <a:p>
            <a:pPr lvl="0" algn="ctr"/>
            <a:r>
              <a:rPr lang="ru-RU" sz="2000" b="1" dirty="0">
                <a:solidFill>
                  <a:srgbClr val="002060"/>
                </a:solidFill>
                <a:latin typeface="Times New Roman" panose="02020603050405020304" pitchFamily="18" charset="0"/>
                <a:cs typeface="Times New Roman" panose="02020603050405020304" pitchFamily="18" charset="0"/>
              </a:rPr>
              <a:t>Раздел </a:t>
            </a:r>
            <a:r>
              <a:rPr lang="ru-RU" sz="2000" b="1" dirty="0" smtClean="0">
                <a:solidFill>
                  <a:srgbClr val="002060"/>
                </a:solidFill>
                <a:latin typeface="Times New Roman" panose="02020603050405020304" pitchFamily="18" charset="0"/>
                <a:cs typeface="Times New Roman" panose="02020603050405020304" pitchFamily="18" charset="0"/>
              </a:rPr>
              <a:t>3</a:t>
            </a:r>
            <a:r>
              <a:rPr lang="ru-RU" sz="2000" b="1" dirty="0">
                <a:solidFill>
                  <a:srgbClr val="002060"/>
                </a:solidFill>
                <a:latin typeface="Times New Roman" panose="02020603050405020304" pitchFamily="18" charset="0"/>
                <a:cs typeface="Times New Roman" panose="02020603050405020304" pitchFamily="18" charset="0"/>
              </a:rPr>
              <a:t>. Результаты выявления развития (для высшей -  выявления и развития) у обучающихся способностей к научной (интеллектуальной), творческой, физкультурно-спортивной </a:t>
            </a:r>
            <a:r>
              <a:rPr lang="ru-RU" sz="2000" b="1" dirty="0" smtClean="0">
                <a:solidFill>
                  <a:srgbClr val="002060"/>
                </a:solidFill>
                <a:latin typeface="Times New Roman" panose="02020603050405020304" pitchFamily="18" charset="0"/>
                <a:cs typeface="Times New Roman" panose="02020603050405020304" pitchFamily="18" charset="0"/>
              </a:rPr>
              <a:t>деятельности</a:t>
            </a:r>
            <a:endParaRPr lang="ru-RU"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7149733"/>
      </p:ext>
    </p:extLst>
  </p:cSld>
  <p:clrMapOvr>
    <a:masterClrMapping/>
  </p:clrMapOvr>
  <mc:AlternateContent xmlns:mc="http://schemas.openxmlformats.org/markup-compatibility/2006" xmlns:p14="http://schemas.microsoft.com/office/powerpoint/2010/main">
    <mc:Choice Requires="p14">
      <p:transition spd="slow" p14:dur="800" advClick="0" advTm="8000">
        <p:circle/>
      </p:transition>
    </mc:Choice>
    <mc:Fallback xmlns="">
      <p:transition spd="slow" advClick="0" advTm="8000">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Объект 2"/>
          <p:cNvSpPr txBox="1">
            <a:spLocks/>
          </p:cNvSpPr>
          <p:nvPr/>
        </p:nvSpPr>
        <p:spPr>
          <a:xfrm>
            <a:off x="95027" y="1484784"/>
            <a:ext cx="8928992" cy="4808643"/>
          </a:xfrm>
          <a:prstGeom prst="rect">
            <a:avLst/>
          </a:prstGeom>
          <a:solidFill>
            <a:schemeClr val="bg2">
              <a:lumMod val="9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ru-RU" sz="2400" b="1" i="1" dirty="0" smtClean="0">
                <a:solidFill>
                  <a:srgbClr val="C00000"/>
                </a:solidFill>
                <a:latin typeface="Times New Roman" panose="02020603050405020304" pitchFamily="18" charset="0"/>
                <a:cs typeface="Times New Roman" panose="02020603050405020304" pitchFamily="18" charset="0"/>
              </a:rPr>
              <a:t>2.4.1."Совершенствование методов обучения и воспитания и продуктивного использования новых образовательных технологий"</a:t>
            </a:r>
          </a:p>
          <a:p>
            <a:pPr marL="0" indent="0">
              <a:buFont typeface="Arial" pitchFamily="34" charset="0"/>
              <a:buNone/>
            </a:pPr>
            <a:r>
              <a:rPr lang="ru-RU" sz="2400" dirty="0" smtClean="0">
                <a:solidFill>
                  <a:srgbClr val="2C1B0E"/>
                </a:solidFill>
                <a:latin typeface="Times New Roman" panose="02020603050405020304" pitchFamily="18" charset="0"/>
                <a:cs typeface="Times New Roman" panose="02020603050405020304" pitchFamily="18" charset="0"/>
              </a:rPr>
              <a:t>Документы данного раздела могут содержать тексты авторских программ, элективных курсов, модулей, блоков к рабочим программам, практических, наглядных, электронных пособий для обучающихся (воспитанников) заверенные руководителем с указанием номера приказа или решения педагогического совета, разработки классных часов, проектов, программ работы с родителями и др. </a:t>
            </a:r>
          </a:p>
          <a:p>
            <a:pPr marL="0" indent="0">
              <a:buFont typeface="Arial" pitchFamily="34" charset="0"/>
              <a:buNone/>
            </a:pPr>
            <a:r>
              <a:rPr lang="ru-RU" sz="2400" dirty="0" smtClean="0">
                <a:solidFill>
                  <a:srgbClr val="2C1B0E"/>
                </a:solidFill>
                <a:latin typeface="Times New Roman" panose="02020603050405020304" pitchFamily="18" charset="0"/>
                <a:cs typeface="Times New Roman" panose="02020603050405020304" pitchFamily="18" charset="0"/>
              </a:rPr>
              <a:t>В разделе могут быть отражены результаты участия аттестуемого в экспериментальной и (или) инновационной деятельности. </a:t>
            </a:r>
            <a:endParaRPr lang="ru-RU" sz="2400" dirty="0">
              <a:solidFill>
                <a:srgbClr val="2C1B0E"/>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4958" y="0"/>
            <a:ext cx="9178957" cy="1200329"/>
          </a:xfrm>
          <a:prstGeom prst="rect">
            <a:avLst/>
          </a:prstGeom>
          <a:solidFill>
            <a:srgbClr val="FFFF00"/>
          </a:solidFill>
        </p:spPr>
        <p:txBody>
          <a:bodyPr wrap="square" rtlCol="0">
            <a:spAutoFit/>
          </a:bodyPr>
          <a:lstStyle/>
          <a:p>
            <a:pPr algn="ctr"/>
            <a:r>
              <a:rPr lang="ru-RU" sz="2400" b="1" dirty="0">
                <a:solidFill>
                  <a:srgbClr val="002060"/>
                </a:solidFill>
                <a:latin typeface="Times New Roman" panose="02020603050405020304" pitchFamily="18" charset="0"/>
                <a:cs typeface="Times New Roman" panose="02020603050405020304" pitchFamily="18" charset="0"/>
              </a:rPr>
              <a:t>Раздел </a:t>
            </a:r>
            <a:r>
              <a:rPr lang="ru-RU" sz="2400" b="1" dirty="0" smtClean="0">
                <a:solidFill>
                  <a:srgbClr val="002060"/>
                </a:solidFill>
                <a:latin typeface="Times New Roman" panose="02020603050405020304" pitchFamily="18" charset="0"/>
                <a:cs typeface="Times New Roman" panose="02020603050405020304" pitchFamily="18" charset="0"/>
              </a:rPr>
              <a:t>4</a:t>
            </a:r>
            <a:r>
              <a:rPr lang="ru-RU" sz="2400" b="1" dirty="0">
                <a:solidFill>
                  <a:srgbClr val="002060"/>
                </a:solidFill>
                <a:latin typeface="Times New Roman" panose="02020603050405020304" pitchFamily="18" charset="0"/>
                <a:cs typeface="Times New Roman" panose="02020603050405020304" pitchFamily="18" charset="0"/>
              </a:rPr>
              <a:t>. Личный вклад аттестуемого в повышение качества образования, совершенствование методов обучения и воспитания</a:t>
            </a:r>
            <a:r>
              <a:rPr lang="ru-RU" sz="2400" b="1" dirty="0" smtClean="0">
                <a:solidFill>
                  <a:srgbClr val="002060"/>
                </a:solidFill>
                <a:latin typeface="Times New Roman" panose="02020603050405020304" pitchFamily="18" charset="0"/>
                <a:cs typeface="Times New Roman" panose="02020603050405020304" pitchFamily="18" charset="0"/>
              </a:rPr>
              <a:t>"</a:t>
            </a:r>
            <a:endParaRPr lang="ru-RU"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7149733"/>
      </p:ext>
    </p:extLst>
  </p:cSld>
  <p:clrMapOvr>
    <a:masterClrMapping/>
  </p:clrMapOvr>
  <mc:AlternateContent xmlns:mc="http://schemas.openxmlformats.org/markup-compatibility/2006" xmlns:p14="http://schemas.microsoft.com/office/powerpoint/2010/main">
    <mc:Choice Requires="p14">
      <p:transition spd="slow" p14:dur="800" advClick="0" advTm="8000">
        <p:circle/>
      </p:transition>
    </mc:Choice>
    <mc:Fallback xmlns="">
      <p:transition spd="slow" advClick="0" advTm="8000">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0" name="Picture 24" descr="e_learning_2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1685" y="121993"/>
            <a:ext cx="2060848" cy="2060848"/>
          </a:xfrm>
          <a:prstGeom prst="rect">
            <a:avLst/>
          </a:prstGeom>
          <a:noFill/>
          <a:ln>
            <a:noFill/>
          </a:ln>
          <a:effectLst>
            <a:glow rad="101600">
              <a:srgbClr val="0066FF">
                <a:alpha val="40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Объект 2"/>
          <p:cNvSpPr txBox="1">
            <a:spLocks/>
          </p:cNvSpPr>
          <p:nvPr/>
        </p:nvSpPr>
        <p:spPr>
          <a:xfrm>
            <a:off x="179512" y="121993"/>
            <a:ext cx="8712968" cy="661937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6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Портфолио</a:t>
            </a:r>
            <a:r>
              <a:rPr kumimoji="0" lang="ru-RU" sz="3600" b="1" i="0" u="none" strike="noStrike" kern="1200" cap="none" spc="0" normalizeH="0" baseline="0" noProof="0" dirty="0" smtClean="0">
                <a:ln>
                  <a:noFill/>
                </a:ln>
                <a:solidFill>
                  <a:srgbClr val="2C1B0E"/>
                </a:solidFill>
                <a:effectLst/>
                <a:uLnTx/>
                <a:uFillTx/>
                <a:latin typeface="Times New Roman" panose="02020603050405020304" pitchFamily="18" charset="0"/>
                <a:ea typeface="+mn-ea"/>
                <a:cs typeface="Times New Roman" panose="02020603050405020304" pitchFamily="18" charset="0"/>
              </a:rPr>
              <a:t> – отобранная систематизированная информация, отражающая профессиональный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600" b="1" i="0" u="none" strike="noStrike" kern="1200" cap="none" spc="0" normalizeH="0" baseline="0" noProof="0" dirty="0" smtClean="0">
                <a:ln>
                  <a:noFill/>
                </a:ln>
                <a:solidFill>
                  <a:srgbClr val="2C1B0E"/>
                </a:solidFill>
                <a:effectLst/>
                <a:uLnTx/>
                <a:uFillTx/>
                <a:latin typeface="Times New Roman" panose="02020603050405020304" pitchFamily="18" charset="0"/>
                <a:ea typeface="+mn-ea"/>
                <a:cs typeface="Times New Roman" panose="02020603050405020304" pitchFamily="18" charset="0"/>
              </a:rPr>
              <a:t>рост и развитие педагога, а также свидетельство эффективности его труда.</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600" b="1" i="0" u="none" strike="noStrike" kern="1200" cap="none" spc="0" normalizeH="0" baseline="0" noProof="0" dirty="0" smtClean="0">
              <a:ln>
                <a:noFill/>
              </a:ln>
              <a:solidFill>
                <a:srgbClr val="2C1B0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6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Портфолио </a:t>
            </a:r>
            <a:r>
              <a:rPr kumimoji="0" lang="ru-RU" sz="3600" b="1" i="0" u="none" strike="noStrike" kern="1200" cap="none" spc="0" normalizeH="0" baseline="0" noProof="0" dirty="0" smtClean="0">
                <a:ln>
                  <a:noFill/>
                </a:ln>
                <a:solidFill>
                  <a:srgbClr val="2C1B0E"/>
                </a:solidFill>
                <a:effectLst/>
                <a:uLnTx/>
                <a:uFillTx/>
                <a:latin typeface="Times New Roman" panose="02020603050405020304" pitchFamily="18" charset="0"/>
                <a:ea typeface="+mn-ea"/>
                <a:cs typeface="Times New Roman" panose="02020603050405020304" pitchFamily="18" charset="0"/>
              </a:rPr>
              <a:t>– инструмент оценивания  профессиональной компетентности  и эффективности профессиональной деятельности, а также самооценки профессиональной деятельности педагога.</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smtClean="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184324703"/>
      </p:ext>
    </p:extLst>
  </p:cSld>
  <p:clrMapOvr>
    <a:masterClrMapping/>
  </p:clrMapOvr>
  <mc:AlternateContent xmlns:mc="http://schemas.openxmlformats.org/markup-compatibility/2006" xmlns:p14="http://schemas.microsoft.com/office/powerpoint/2010/main">
    <mc:Choice Requires="p14">
      <p:transition spd="slow" p14:dur="800" advClick="0" advTm="8000">
        <p:circle/>
      </p:transition>
    </mc:Choice>
    <mc:Fallback xmlns="">
      <p:transition spd="slow" advClick="0" advTm="8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Объект 2"/>
          <p:cNvSpPr txBox="1">
            <a:spLocks/>
          </p:cNvSpPr>
          <p:nvPr/>
        </p:nvSpPr>
        <p:spPr>
          <a:xfrm>
            <a:off x="179512" y="116632"/>
            <a:ext cx="8784976" cy="6480720"/>
          </a:xfrm>
          <a:prstGeom prst="rect">
            <a:avLst/>
          </a:prstGeom>
          <a:solidFill>
            <a:schemeClr val="bg2">
              <a:lumMod val="90000"/>
            </a:schemeClr>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Возможно предоставление копий документов:</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о наградах, полученных в </a:t>
            </a:r>
            <a:r>
              <a:rPr kumimoji="0" lang="ru-RU" sz="32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межаттестационный</a:t>
            </a:r>
            <a:r>
              <a:rPr kumimoji="0" lang="ru-RU" sz="32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период в направлении образования разного уровня по итогам профессиональной деятельности;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о наличии государственных наград в направлении образования (не зависимо от срока награждения).</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по итогам профессиональных конкурсов.</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Документы данного раздела могут содержать аналитический материал о результатах применения инновационных методик и технологий, форм и приемов обучения и воспитания, применяемых в </a:t>
            </a:r>
            <a:r>
              <a:rPr kumimoji="0" lang="ru-RU" sz="32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межаттестационный</a:t>
            </a:r>
            <a:r>
              <a:rPr kumimoji="0" lang="ru-RU" sz="32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период (название методик, технологий) и продуктивного их использования.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smtClean="0">
              <a:ln>
                <a:noFill/>
              </a:ln>
              <a:solidFill>
                <a:srgbClr val="2C1B0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547149733"/>
      </p:ext>
    </p:extLst>
  </p:cSld>
  <p:clrMapOvr>
    <a:masterClrMapping/>
  </p:clrMapOvr>
  <mc:AlternateContent xmlns:mc="http://schemas.openxmlformats.org/markup-compatibility/2006" xmlns:p14="http://schemas.microsoft.com/office/powerpoint/2010/main">
    <mc:Choice Requires="p14">
      <p:transition spd="slow" p14:dur="800" advClick="0" advTm="8000">
        <p:circle/>
      </p:transition>
    </mc:Choice>
    <mc:Fallback xmlns="">
      <p:transition spd="slow" advClick="0" advTm="8000">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Объект 2"/>
          <p:cNvSpPr txBox="1">
            <a:spLocks/>
          </p:cNvSpPr>
          <p:nvPr/>
        </p:nvSpPr>
        <p:spPr>
          <a:xfrm>
            <a:off x="179105" y="1111970"/>
            <a:ext cx="8785383" cy="5485382"/>
          </a:xfrm>
          <a:prstGeom prst="rect">
            <a:avLst/>
          </a:prstGeom>
          <a:solidFill>
            <a:schemeClr val="bg2">
              <a:lumMod val="9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1" i="0" u="none" strike="noStrike" kern="1200" cap="none" spc="0" normalizeH="0" baseline="0" noProof="0" dirty="0" smtClean="0">
                <a:ln>
                  <a:noFill/>
                </a:ln>
                <a:solidFill>
                  <a:srgbClr val="2C1B0E"/>
                </a:solidFill>
                <a:effectLst/>
                <a:uLnTx/>
                <a:uFillTx/>
                <a:latin typeface="Times New Roman" panose="02020603050405020304" pitchFamily="18" charset="0"/>
                <a:ea typeface="+mn-ea"/>
                <a:cs typeface="Times New Roman" panose="02020603050405020304" pitchFamily="18" charset="0"/>
              </a:rPr>
              <a:t>Раздел может содержать видео, конспекты учебных занятий с использованием инновационных методик и технологий,  конспекты открытых занятий (с указанием даты и места проведения), форм и приемов обучения и воспитания, применяемых в </a:t>
            </a:r>
            <a:r>
              <a:rPr kumimoji="0" lang="ru-RU" sz="3200" b="1" i="0" u="none" strike="noStrike" kern="1200" cap="none" spc="0" normalizeH="0" baseline="0" noProof="0" dirty="0" err="1" smtClean="0">
                <a:ln>
                  <a:noFill/>
                </a:ln>
                <a:solidFill>
                  <a:srgbClr val="2C1B0E"/>
                </a:solidFill>
                <a:effectLst/>
                <a:uLnTx/>
                <a:uFillTx/>
                <a:latin typeface="Times New Roman" panose="02020603050405020304" pitchFamily="18" charset="0"/>
                <a:ea typeface="+mn-ea"/>
                <a:cs typeface="Times New Roman" panose="02020603050405020304" pitchFamily="18" charset="0"/>
              </a:rPr>
              <a:t>межаттестационный</a:t>
            </a:r>
            <a:r>
              <a:rPr kumimoji="0" lang="ru-RU" sz="3200" b="1" i="0" u="none" strike="noStrike" kern="1200" cap="none" spc="0" normalizeH="0" baseline="0" noProof="0" dirty="0" smtClean="0">
                <a:ln>
                  <a:noFill/>
                </a:ln>
                <a:solidFill>
                  <a:srgbClr val="2C1B0E"/>
                </a:solidFill>
                <a:effectLst/>
                <a:uLnTx/>
                <a:uFillTx/>
                <a:latin typeface="Times New Roman" panose="02020603050405020304" pitchFamily="18" charset="0"/>
                <a:ea typeface="+mn-ea"/>
                <a:cs typeface="Times New Roman" panose="02020603050405020304" pitchFamily="18" charset="0"/>
              </a:rPr>
              <a:t> период, аналитические справки или выписки из приказов о проведении исследований качества результативности.</a:t>
            </a:r>
          </a:p>
        </p:txBody>
      </p:sp>
      <p:sp>
        <p:nvSpPr>
          <p:cNvPr id="3" name="TextBox 2"/>
          <p:cNvSpPr txBox="1"/>
          <p:nvPr/>
        </p:nvSpPr>
        <p:spPr>
          <a:xfrm>
            <a:off x="179105" y="188640"/>
            <a:ext cx="8928992" cy="923330"/>
          </a:xfrm>
          <a:prstGeom prst="rect">
            <a:avLst/>
          </a:prstGeom>
          <a:solidFill>
            <a:srgbClr val="FFFF00"/>
          </a:solidFill>
        </p:spPr>
        <p:txBody>
          <a:bodyPr wrap="square" rtlCol="0">
            <a:spAutoFit/>
          </a:bodyPr>
          <a:lstStyle/>
          <a:p>
            <a:pPr lvl="0"/>
            <a:r>
              <a:rPr lang="ru-RU" b="1" dirty="0" smtClean="0">
                <a:solidFill>
                  <a:srgbClr val="C00000"/>
                </a:solidFill>
                <a:latin typeface="Times New Roman" panose="02020603050405020304" pitchFamily="18" charset="0"/>
                <a:cs typeface="Times New Roman" panose="02020603050405020304" pitchFamily="18" charset="0"/>
              </a:rPr>
              <a:t>5. "Транслирование </a:t>
            </a:r>
            <a:r>
              <a:rPr lang="ru-RU" b="1" dirty="0">
                <a:solidFill>
                  <a:srgbClr val="C00000"/>
                </a:solidFill>
                <a:latin typeface="Times New Roman" panose="02020603050405020304" pitchFamily="18" charset="0"/>
                <a:cs typeface="Times New Roman" panose="02020603050405020304" pitchFamily="18" charset="0"/>
              </a:rPr>
              <a:t>в педагогических коллективах опыта практических результатов своей профессиональной деятельности, активного участия в работе методических объединений педагогических работников организации</a:t>
            </a:r>
            <a:r>
              <a:rPr lang="ru-RU" b="1" dirty="0" smtClean="0">
                <a:solidFill>
                  <a:srgbClr val="C00000"/>
                </a:solidFill>
                <a:latin typeface="Times New Roman" panose="02020603050405020304" pitchFamily="18" charset="0"/>
                <a:cs typeface="Times New Roman" panose="02020603050405020304" pitchFamily="18" charset="0"/>
              </a:rPr>
              <a:t>".</a:t>
            </a:r>
            <a:endParaRPr lang="ru-RU"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7149733"/>
      </p:ext>
    </p:extLst>
  </p:cSld>
  <p:clrMapOvr>
    <a:masterClrMapping/>
  </p:clrMapOvr>
  <mc:AlternateContent xmlns:mc="http://schemas.openxmlformats.org/markup-compatibility/2006" xmlns:p14="http://schemas.microsoft.com/office/powerpoint/2010/main">
    <mc:Choice Requires="p14">
      <p:transition spd="slow" p14:dur="800" advClick="0" advTm="8000">
        <p:circle/>
      </p:transition>
    </mc:Choice>
    <mc:Fallback xmlns="">
      <p:transition spd="slow" advClick="0" advTm="8000">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Объект 2"/>
          <p:cNvSpPr txBox="1">
            <a:spLocks/>
          </p:cNvSpPr>
          <p:nvPr/>
        </p:nvSpPr>
        <p:spPr>
          <a:xfrm>
            <a:off x="107504" y="116632"/>
            <a:ext cx="8928992" cy="6624736"/>
          </a:xfrm>
          <a:prstGeom prst="rect">
            <a:avLst/>
          </a:prstGeom>
          <a:solidFill>
            <a:schemeClr val="bg2">
              <a:lumMod val="90000"/>
            </a:schemeClr>
          </a:solidFill>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b="1" dirty="0" smtClean="0">
                <a:solidFill>
                  <a:srgbClr val="C00000"/>
                </a:solidFill>
                <a:latin typeface="Times New Roman" panose="02020603050405020304" pitchFamily="18" charset="0"/>
                <a:cs typeface="Times New Roman" panose="02020603050405020304" pitchFamily="18" charset="0"/>
              </a:rPr>
              <a:t>Документы данного раздела могут содержать</a:t>
            </a:r>
            <a:r>
              <a:rPr lang="ru-RU" dirty="0" smtClean="0">
                <a:solidFill>
                  <a:srgbClr val="C00000"/>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ru-RU" dirty="0" smtClean="0">
                <a:solidFill>
                  <a:srgbClr val="2C1B0E"/>
                </a:solidFill>
                <a:latin typeface="Times New Roman" panose="02020603050405020304" pitchFamily="18" charset="0"/>
                <a:cs typeface="Times New Roman" panose="02020603050405020304" pitchFamily="18" charset="0"/>
              </a:rPr>
              <a:t> </a:t>
            </a:r>
            <a:r>
              <a:rPr lang="ru-RU" b="1" dirty="0" smtClean="0">
                <a:solidFill>
                  <a:srgbClr val="2C1B0E"/>
                </a:solidFill>
                <a:latin typeface="Times New Roman" panose="02020603050405020304" pitchFamily="18" charset="0"/>
                <a:cs typeface="Times New Roman" panose="02020603050405020304" pitchFamily="18" charset="0"/>
              </a:rPr>
              <a:t>тексты выступлений на педагогических советах, педагогических семинарах, методических объединениях  образовательной организации (с аналитической справкой/выпиской из приказов, протоколов и визой руководителя о реализации);</a:t>
            </a:r>
          </a:p>
          <a:p>
            <a:pPr>
              <a:buFont typeface="Wingdings" panose="05000000000000000000" pitchFamily="2" charset="2"/>
              <a:buChar char="Ø"/>
            </a:pPr>
            <a:r>
              <a:rPr lang="ru-RU" b="1" dirty="0" smtClean="0">
                <a:solidFill>
                  <a:srgbClr val="2C1B0E"/>
                </a:solidFill>
                <a:latin typeface="Times New Roman" panose="02020603050405020304" pitchFamily="18" charset="0"/>
                <a:cs typeface="Times New Roman" panose="02020603050405020304" pitchFamily="18" charset="0"/>
              </a:rPr>
              <a:t>копии титульных листов сборников и текстов публикаций методических материалов из опыта работы (авторских программ, разработок, статей), наличие печатных изданий, </a:t>
            </a:r>
            <a:r>
              <a:rPr lang="ru-RU" b="1" dirty="0" err="1" smtClean="0">
                <a:solidFill>
                  <a:srgbClr val="2C1B0E"/>
                </a:solidFill>
                <a:latin typeface="Times New Roman" panose="02020603050405020304" pitchFamily="18" charset="0"/>
                <a:cs typeface="Times New Roman" panose="02020603050405020304" pitchFamily="18" charset="0"/>
              </a:rPr>
              <a:t>видезанятий</a:t>
            </a:r>
            <a:r>
              <a:rPr lang="ru-RU" b="1" dirty="0" smtClean="0">
                <a:solidFill>
                  <a:srgbClr val="2C1B0E"/>
                </a:solidFill>
                <a:latin typeface="Times New Roman" panose="02020603050405020304" pitchFamily="18" charset="0"/>
                <a:cs typeface="Times New Roman" panose="02020603050405020304" pitchFamily="18" charset="0"/>
              </a:rPr>
              <a:t> или других мероприятий (аналитическая справка - подтверждение, что проведено в рамках реализации утвержденных ОУ планов и программ на год). </a:t>
            </a:r>
          </a:p>
          <a:p>
            <a:pPr>
              <a:buFont typeface="Wingdings" panose="05000000000000000000" pitchFamily="2" charset="2"/>
              <a:buChar char="Ø"/>
            </a:pPr>
            <a:r>
              <a:rPr lang="ru-RU" b="1" dirty="0" smtClean="0">
                <a:solidFill>
                  <a:srgbClr val="2C1B0E"/>
                </a:solidFill>
                <a:latin typeface="Times New Roman" panose="02020603050405020304" pitchFamily="18" charset="0"/>
                <a:cs typeface="Times New Roman" panose="02020603050405020304" pitchFamily="18" charset="0"/>
              </a:rPr>
              <a:t>видео (с указанием даты), конспекты и разработки проведенных в </a:t>
            </a:r>
            <a:r>
              <a:rPr lang="ru-RU" b="1" dirty="0" err="1" smtClean="0">
                <a:solidFill>
                  <a:srgbClr val="2C1B0E"/>
                </a:solidFill>
                <a:latin typeface="Times New Roman" panose="02020603050405020304" pitchFamily="18" charset="0"/>
                <a:cs typeface="Times New Roman" panose="02020603050405020304" pitchFamily="18" charset="0"/>
              </a:rPr>
              <a:t>межаттестационный</a:t>
            </a:r>
            <a:r>
              <a:rPr lang="ru-RU" b="1" dirty="0" smtClean="0">
                <a:solidFill>
                  <a:srgbClr val="2C1B0E"/>
                </a:solidFill>
                <a:latin typeface="Times New Roman" panose="02020603050405020304" pitchFamily="18" charset="0"/>
                <a:cs typeface="Times New Roman" panose="02020603050405020304" pitchFamily="18" charset="0"/>
              </a:rPr>
              <a:t> период открытых и др. методических мероприятий (в зависимости от должности аттестуемого), с подписью руководителя. </a:t>
            </a:r>
          </a:p>
        </p:txBody>
      </p:sp>
    </p:spTree>
    <p:extLst>
      <p:ext uri="{BB962C8B-B14F-4D97-AF65-F5344CB8AC3E}">
        <p14:creationId xmlns:p14="http://schemas.microsoft.com/office/powerpoint/2010/main" val="1547149733"/>
      </p:ext>
    </p:extLst>
  </p:cSld>
  <p:clrMapOvr>
    <a:masterClrMapping/>
  </p:clrMapOvr>
  <mc:AlternateContent xmlns:mc="http://schemas.openxmlformats.org/markup-compatibility/2006" xmlns:p14="http://schemas.microsoft.com/office/powerpoint/2010/main">
    <mc:Choice Requires="p14">
      <p:transition spd="slow" p14:dur="800" advClick="0" advTm="8000">
        <p:circle/>
      </p:transition>
    </mc:Choice>
    <mc:Fallback xmlns="">
      <p:transition spd="slow" advClick="0" advTm="8000">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Объект 2"/>
          <p:cNvSpPr txBox="1">
            <a:spLocks/>
          </p:cNvSpPr>
          <p:nvPr/>
        </p:nvSpPr>
        <p:spPr>
          <a:xfrm>
            <a:off x="457200" y="980728"/>
            <a:ext cx="8229600" cy="5145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600" b="1" i="0" u="none" strike="noStrike" kern="1200" cap="none" spc="0" normalizeH="0" baseline="0" noProof="0" dirty="0" smtClean="0">
                <a:ln>
                  <a:noFill/>
                </a:ln>
                <a:solidFill>
                  <a:srgbClr val="2C1B0E"/>
                </a:solidFill>
                <a:effectLst/>
                <a:uLnTx/>
                <a:uFillTx/>
                <a:latin typeface="Times New Roman" panose="02020603050405020304" pitchFamily="18" charset="0"/>
                <a:ea typeface="+mn-ea"/>
                <a:cs typeface="Times New Roman" panose="02020603050405020304" pitchFamily="18" charset="0"/>
              </a:rPr>
              <a:t>Самоанализ – анализ собственной деятельности как процесс осмысления профессионального педагогического опыта, выявления профессиональных затруднений и определения путей их </a:t>
            </a:r>
            <a:r>
              <a:rPr kumimoji="0" lang="ru-RU" sz="3600" b="1" i="0" u="none" strike="noStrike" kern="1200" cap="none" spc="0" normalizeH="0" baseline="0" noProof="0" dirty="0" smtClean="0">
                <a:ln>
                  <a:noFill/>
                </a:ln>
                <a:solidFill>
                  <a:srgbClr val="2C1B0E"/>
                </a:solidFill>
                <a:effectLst/>
                <a:uLnTx/>
                <a:uFillTx/>
                <a:latin typeface="Times New Roman" panose="02020603050405020304" pitchFamily="18" charset="0"/>
                <a:ea typeface="+mn-ea"/>
                <a:cs typeface="Times New Roman" panose="02020603050405020304" pitchFamily="18" charset="0"/>
              </a:rPr>
              <a:t>устранения.</a:t>
            </a:r>
            <a:endParaRPr kumimoji="0" lang="ru-RU" sz="3600" b="1" i="0" u="none" strike="noStrike" kern="1200" cap="none" spc="0" normalizeH="0" baseline="0" noProof="0" dirty="0" smtClean="0">
              <a:ln>
                <a:noFill/>
              </a:ln>
              <a:solidFill>
                <a:srgbClr val="2C1B0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901979310"/>
      </p:ext>
    </p:extLst>
  </p:cSld>
  <p:clrMapOvr>
    <a:masterClrMapping/>
  </p:clrMapOvr>
  <mc:AlternateContent xmlns:mc="http://schemas.openxmlformats.org/markup-compatibility/2006" xmlns:p14="http://schemas.microsoft.com/office/powerpoint/2010/main">
    <mc:Choice Requires="p14">
      <p:transition spd="slow" p14:dur="800" advClick="0" advTm="8000">
        <p:circle/>
      </p:transition>
    </mc:Choice>
    <mc:Fallback xmlns="">
      <p:transition spd="slow" advClick="0" advTm="8000">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Прямоугольник 1"/>
          <p:cNvSpPr/>
          <p:nvPr/>
        </p:nvSpPr>
        <p:spPr>
          <a:xfrm>
            <a:off x="107504" y="188640"/>
            <a:ext cx="8928992" cy="6124754"/>
          </a:xfrm>
          <a:prstGeom prst="rect">
            <a:avLst/>
          </a:prstGeom>
          <a:solidFill>
            <a:schemeClr val="accent4">
              <a:lumMod val="20000"/>
              <a:lumOff val="80000"/>
            </a:schemeClr>
          </a:solidFill>
        </p:spPr>
        <p:txBody>
          <a:bodyPr wrap="square">
            <a:spAutoFit/>
          </a:bodyPr>
          <a:lstStyle/>
          <a:p>
            <a:pPr lvl="0">
              <a:spcBef>
                <a:spcPct val="20000"/>
              </a:spcBef>
            </a:pPr>
            <a:r>
              <a:rPr lang="ru-RU" sz="4000" b="1">
                <a:solidFill>
                  <a:srgbClr val="32271A"/>
                </a:solidFill>
                <a:latin typeface="Times New Roman" panose="02020603050405020304" pitchFamily="18" charset="0"/>
                <a:cs typeface="Times New Roman" panose="02020603050405020304" pitchFamily="18" charset="0"/>
              </a:rPr>
              <a:t>Представление</a:t>
            </a:r>
            <a:r>
              <a:rPr lang="ru-RU" sz="3200">
                <a:solidFill>
                  <a:srgbClr val="32271A"/>
                </a:solidFill>
                <a:latin typeface="Times New Roman" panose="02020603050405020304" pitchFamily="18" charset="0"/>
                <a:cs typeface="Times New Roman" panose="02020603050405020304" pitchFamily="18" charset="0"/>
              </a:rPr>
              <a:t> </a:t>
            </a:r>
            <a:r>
              <a:rPr lang="ru-RU" sz="3200" smtClean="0">
                <a:solidFill>
                  <a:srgbClr val="32271A"/>
                </a:solidFill>
                <a:latin typeface="Times New Roman" panose="02020603050405020304" pitchFamily="18" charset="0"/>
                <a:cs typeface="Times New Roman" panose="02020603050405020304" pitchFamily="18" charset="0"/>
              </a:rPr>
              <a:t>работодателя должно </a:t>
            </a:r>
            <a:r>
              <a:rPr lang="ru-RU" sz="3200" dirty="0">
                <a:solidFill>
                  <a:srgbClr val="32271A"/>
                </a:solidFill>
                <a:latin typeface="Times New Roman" panose="02020603050405020304" pitchFamily="18" charset="0"/>
                <a:cs typeface="Times New Roman" panose="02020603050405020304" pitchFamily="18" charset="0"/>
              </a:rPr>
              <a:t>содержать мотивированную всестороннюю и объективную оценку профессиональных, деловых качеств педагогического работника, результатов его профессиональной деятельности на основе квалификационной характеристики по занимаемой должности, информацию о прохождении педагогическим работником повышения квалификации, в том числе по направлению работодателя, за период, предшествующий аттестации, сведения о результатах предыдущих аттестаций.</a:t>
            </a:r>
          </a:p>
        </p:txBody>
      </p:sp>
    </p:spTree>
    <p:extLst>
      <p:ext uri="{BB962C8B-B14F-4D97-AF65-F5344CB8AC3E}">
        <p14:creationId xmlns:p14="http://schemas.microsoft.com/office/powerpoint/2010/main" val="3059890946"/>
      </p:ext>
    </p:extLst>
  </p:cSld>
  <p:clrMapOvr>
    <a:masterClrMapping/>
  </p:clrMapOvr>
  <mc:AlternateContent xmlns:mc="http://schemas.openxmlformats.org/markup-compatibility/2006" xmlns:p14="http://schemas.microsoft.com/office/powerpoint/2010/main">
    <mc:Choice Requires="p14">
      <p:transition spd="slow" p14:dur="800" advClick="0" advTm="8000">
        <p:circle/>
      </p:transition>
    </mc:Choice>
    <mc:Fallback xmlns="">
      <p:transition spd="slow" advClick="0" advTm="8000">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Объект 2"/>
          <p:cNvSpPr txBox="1">
            <a:spLocks/>
          </p:cNvSpPr>
          <p:nvPr/>
        </p:nvSpPr>
        <p:spPr>
          <a:xfrm>
            <a:off x="-1" y="524669"/>
            <a:ext cx="9114791" cy="6333331"/>
          </a:xfrm>
          <a:prstGeom prst="rect">
            <a:avLst/>
          </a:prstGeom>
          <a:solidFill>
            <a:schemeClr val="accent5">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defTabSz="457200">
              <a:buClr>
                <a:prstClr val="black">
                  <a:lumMod val="75000"/>
                  <a:lumOff val="25000"/>
                </a:prstClr>
              </a:buClr>
              <a:buFont typeface="Arial" pitchFamily="34" charset="0"/>
              <a:buNone/>
            </a:pPr>
            <a:r>
              <a:rPr lang="ru-RU" sz="3600" b="1" dirty="0" smtClean="0">
                <a:solidFill>
                  <a:srgbClr val="3E2D04"/>
                </a:solidFill>
                <a:latin typeface="Times New Roman"/>
                <a:ea typeface="Times New Roman"/>
              </a:rPr>
              <a:t>Портфолио результативности деятельности педагогического </a:t>
            </a:r>
          </a:p>
          <a:p>
            <a:pPr indent="0" defTabSz="457200">
              <a:buClr>
                <a:prstClr val="black">
                  <a:lumMod val="75000"/>
                  <a:lumOff val="25000"/>
                </a:prstClr>
              </a:buClr>
              <a:buFont typeface="Arial" pitchFamily="34" charset="0"/>
              <a:buNone/>
            </a:pPr>
            <a:r>
              <a:rPr lang="ru-RU" sz="3600" b="1" dirty="0" smtClean="0">
                <a:solidFill>
                  <a:srgbClr val="3E2D04"/>
                </a:solidFill>
                <a:latin typeface="Times New Roman"/>
                <a:ea typeface="Times New Roman"/>
              </a:rPr>
              <a:t>работника – это комплект документов, представляющий совокупность достижений педагогов, который может рассматриваться как форма оценки результативности его профессиональной деятельности в </a:t>
            </a:r>
            <a:r>
              <a:rPr lang="ru-RU" sz="3600" b="1" dirty="0" err="1" smtClean="0">
                <a:solidFill>
                  <a:srgbClr val="C00000"/>
                </a:solidFill>
                <a:latin typeface="Times New Roman"/>
                <a:ea typeface="Times New Roman"/>
              </a:rPr>
              <a:t>межаттестационный</a:t>
            </a:r>
            <a:r>
              <a:rPr lang="ru-RU" sz="3600" b="1" dirty="0" smtClean="0">
                <a:solidFill>
                  <a:srgbClr val="C00000"/>
                </a:solidFill>
                <a:latin typeface="Times New Roman"/>
                <a:ea typeface="Times New Roman"/>
              </a:rPr>
              <a:t> период</a:t>
            </a:r>
            <a:r>
              <a:rPr lang="ru-RU" sz="3600" b="1" dirty="0" smtClean="0">
                <a:solidFill>
                  <a:srgbClr val="3E2D04"/>
                </a:solidFill>
                <a:latin typeface="Times New Roman"/>
                <a:ea typeface="Times New Roman"/>
              </a:rPr>
              <a:t> при проведении аттестации на соответствие заявленной квалификационной категории.</a:t>
            </a:r>
            <a:endParaRPr lang="ru-RU" sz="3600" b="1" dirty="0">
              <a:solidFill>
                <a:srgbClr val="3E2D04"/>
              </a:solidFill>
              <a:latin typeface="Times New Roman"/>
              <a:ea typeface="Times New Roman"/>
            </a:endParaRPr>
          </a:p>
        </p:txBody>
      </p:sp>
      <p:pic>
        <p:nvPicPr>
          <p:cNvPr id="10" name="Picture 24" descr="e_learning_2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3152" y="22785"/>
            <a:ext cx="2060848" cy="2060848"/>
          </a:xfrm>
          <a:prstGeom prst="rect">
            <a:avLst/>
          </a:prstGeom>
          <a:noFill/>
          <a:ln>
            <a:noFill/>
          </a:ln>
          <a:effectLst>
            <a:glow rad="101600">
              <a:srgbClr val="0066FF">
                <a:alpha val="40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4324703"/>
      </p:ext>
    </p:extLst>
  </p:cSld>
  <p:clrMapOvr>
    <a:masterClrMapping/>
  </p:clrMapOvr>
  <mc:AlternateContent xmlns:mc="http://schemas.openxmlformats.org/markup-compatibility/2006" xmlns:p14="http://schemas.microsoft.com/office/powerpoint/2010/main">
    <mc:Choice Requires="p14">
      <p:transition spd="slow" p14:dur="800" advClick="0" advTm="8000">
        <p:circle/>
      </p:transition>
    </mc:Choice>
    <mc:Fallback xmlns="">
      <p:transition spd="slow" advClick="0" advTm="8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13" descr="дети"/>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38144" y="5135562"/>
            <a:ext cx="3105789"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4" descr="e_learning_2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1685" y="121993"/>
            <a:ext cx="2060848" cy="2060848"/>
          </a:xfrm>
          <a:prstGeom prst="rect">
            <a:avLst/>
          </a:prstGeom>
          <a:noFill/>
          <a:ln>
            <a:noFill/>
          </a:ln>
          <a:effectLst>
            <a:glow rad="101600">
              <a:srgbClr val="0066FF">
                <a:alpha val="40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158618" y="28022"/>
            <a:ext cx="6861653" cy="6555641"/>
          </a:xfrm>
          <a:prstGeom prst="rect">
            <a:avLst/>
          </a:prstGeom>
        </p:spPr>
        <p:txBody>
          <a:bodyPr wrap="square">
            <a:spAutoFit/>
          </a:bodyPr>
          <a:lstStyle/>
          <a:p>
            <a:pPr lvl="0" defTabSz="457200">
              <a:spcAft>
                <a:spcPts val="600"/>
              </a:spcAft>
              <a:buClr>
                <a:prstClr val="black">
                  <a:lumMod val="75000"/>
                  <a:lumOff val="25000"/>
                </a:prstClr>
              </a:buClr>
            </a:pPr>
            <a:r>
              <a:rPr lang="ru-RU" sz="3500" b="1" dirty="0">
                <a:solidFill>
                  <a:srgbClr val="3E2D04"/>
                </a:solidFill>
                <a:latin typeface="Times New Roman" pitchFamily="18" charset="0"/>
                <a:ea typeface="Times New Roman"/>
                <a:cs typeface="Times New Roman" pitchFamily="18" charset="0"/>
              </a:rPr>
              <a:t>При проведении оценки профессиональной деятельности в рамках аттестации эксперты оценивают Портфолио аттестуемого педагога по определенным критериям, которые </a:t>
            </a:r>
            <a:r>
              <a:rPr lang="ru-RU" sz="3500" b="1" dirty="0">
                <a:solidFill>
                  <a:srgbClr val="3E2D04"/>
                </a:solidFill>
                <a:latin typeface="Times New Roman"/>
                <a:ea typeface="Times New Roman"/>
              </a:rPr>
              <a:t>определены требованиями к квалификационным категориям Приказом №276 от 07.04.2014 Министерства образования и науки РФ п.36,37.</a:t>
            </a:r>
          </a:p>
        </p:txBody>
      </p:sp>
    </p:spTree>
    <p:extLst>
      <p:ext uri="{BB962C8B-B14F-4D97-AF65-F5344CB8AC3E}">
        <p14:creationId xmlns:p14="http://schemas.microsoft.com/office/powerpoint/2010/main" val="3575520762"/>
      </p:ext>
    </p:extLst>
  </p:cSld>
  <p:clrMapOvr>
    <a:masterClrMapping/>
  </p:clrMapOvr>
  <mc:AlternateContent xmlns:mc="http://schemas.openxmlformats.org/markup-compatibility/2006" xmlns:p14="http://schemas.microsoft.com/office/powerpoint/2010/main">
    <mc:Choice Requires="p14">
      <p:transition spd="slow" p14:dur="800" advClick="0" advTm="8000">
        <p:circle/>
      </p:transition>
    </mc:Choice>
    <mc:Fallback xmlns="">
      <p:transition spd="slow" advClick="0" advTm="8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a:solidFill>
            <a:schemeClr val="accent5">
              <a:lumMod val="20000"/>
              <a:lumOff val="80000"/>
            </a:schemeClr>
          </a:solidFill>
        </p:spPr>
        <p:txBody>
          <a:bodyPr>
            <a:normAutofit fontScale="25000" lnSpcReduction="20000"/>
          </a:bodyPr>
          <a:lstStyle/>
          <a:p>
            <a:pPr marL="0" indent="0" fontAlgn="base">
              <a:buNone/>
            </a:pPr>
            <a:r>
              <a:rPr lang="ru-RU" sz="5600" dirty="0" smtClean="0">
                <a:solidFill>
                  <a:srgbClr val="FF0000"/>
                </a:solidFill>
                <a:latin typeface="Times New Roman" pitchFamily="18" charset="0"/>
                <a:cs typeface="Times New Roman" pitchFamily="18" charset="0"/>
              </a:rPr>
              <a:t>36</a:t>
            </a:r>
            <a:r>
              <a:rPr lang="ru-RU" sz="5600" dirty="0">
                <a:solidFill>
                  <a:srgbClr val="FF0000"/>
                </a:solidFill>
                <a:latin typeface="Times New Roman" pitchFamily="18" charset="0"/>
                <a:cs typeface="Times New Roman" pitchFamily="18" charset="0"/>
              </a:rPr>
              <a:t>. </a:t>
            </a:r>
            <a:r>
              <a:rPr lang="ru-RU" sz="6400" b="1" dirty="0">
                <a:solidFill>
                  <a:srgbClr val="FF0000"/>
                </a:solidFill>
                <a:latin typeface="Times New Roman" pitchFamily="18" charset="0"/>
                <a:cs typeface="Times New Roman" pitchFamily="18" charset="0"/>
              </a:rPr>
              <a:t>Первая квалификационная категория педагогическим работникам устанавливается на основе:</a:t>
            </a:r>
          </a:p>
          <a:p>
            <a:pPr fontAlgn="base">
              <a:buFont typeface="Wingdings" pitchFamily="2" charset="2"/>
              <a:buChar char="Ø"/>
            </a:pPr>
            <a:r>
              <a:rPr lang="ru-RU" sz="6400" b="1" dirty="0">
                <a:latin typeface="Times New Roman" pitchFamily="18" charset="0"/>
                <a:cs typeface="Times New Roman" pitchFamily="18" charset="0"/>
              </a:rPr>
              <a:t>стабильных положительных результатов освоения обучающимися образовательных программ по итогам мониторингов, проводимых организацией;</a:t>
            </a:r>
          </a:p>
          <a:p>
            <a:pPr fontAlgn="base">
              <a:buFont typeface="Wingdings" pitchFamily="2" charset="2"/>
              <a:buChar char="Ø"/>
            </a:pPr>
            <a:r>
              <a:rPr lang="ru-RU" sz="6400" b="1" dirty="0">
                <a:latin typeface="Times New Roman" pitchFamily="18" charset="0"/>
                <a:cs typeface="Times New Roman" pitchFamily="18" charset="0"/>
              </a:rPr>
              <a:t>стабильных положительных результатов освоения </a:t>
            </a:r>
            <a:r>
              <a:rPr lang="ru-RU" sz="6400" b="1" dirty="0" err="1" smtClean="0">
                <a:latin typeface="Times New Roman" pitchFamily="18" charset="0"/>
                <a:cs typeface="Times New Roman" pitchFamily="18" charset="0"/>
              </a:rPr>
              <a:t>обу-мися</a:t>
            </a:r>
            <a:r>
              <a:rPr lang="ru-RU" sz="6400" b="1" dirty="0" smtClean="0">
                <a:latin typeface="Times New Roman" pitchFamily="18" charset="0"/>
                <a:cs typeface="Times New Roman" pitchFamily="18" charset="0"/>
              </a:rPr>
              <a:t> </a:t>
            </a:r>
            <a:r>
              <a:rPr lang="ru-RU" sz="6400" b="1" dirty="0">
                <a:latin typeface="Times New Roman" pitchFamily="18" charset="0"/>
                <a:cs typeface="Times New Roman" pitchFamily="18" charset="0"/>
              </a:rPr>
              <a:t>образовательных программ по итогам мониторинга системы образования, проводимого в </a:t>
            </a:r>
            <a:r>
              <a:rPr lang="ru-RU" sz="6400" b="1" dirty="0" smtClean="0">
                <a:latin typeface="Times New Roman" pitchFamily="18" charset="0"/>
                <a:cs typeface="Times New Roman" pitchFamily="18" charset="0"/>
              </a:rPr>
              <a:t>порядке</a:t>
            </a:r>
            <a:r>
              <a:rPr lang="ru-RU" sz="6400" b="1" dirty="0">
                <a:latin typeface="Times New Roman" pitchFamily="18" charset="0"/>
                <a:cs typeface="Times New Roman" pitchFamily="18" charset="0"/>
              </a:rPr>
              <a:t>, установленном </a:t>
            </a:r>
            <a:r>
              <a:rPr lang="ru-RU" sz="6400" b="1" dirty="0">
                <a:latin typeface="Times New Roman" pitchFamily="18" charset="0"/>
                <a:cs typeface="Times New Roman" pitchFamily="18" charset="0"/>
                <a:hlinkClick r:id="rId2"/>
              </a:rPr>
              <a:t>постановлением </a:t>
            </a:r>
            <a:r>
              <a:rPr lang="ru-RU" sz="6400" b="1" dirty="0">
                <a:latin typeface="Times New Roman" pitchFamily="18" charset="0"/>
                <a:cs typeface="Times New Roman" pitchFamily="18" charset="0"/>
              </a:rPr>
              <a:t>Правительства Российской Федерации от 5 августа 2013 г. № 662*(5</a:t>
            </a:r>
            <a:r>
              <a:rPr lang="ru-RU" sz="6400" b="1" dirty="0" smtClean="0">
                <a:latin typeface="Times New Roman" pitchFamily="18" charset="0"/>
                <a:cs typeface="Times New Roman" pitchFamily="18" charset="0"/>
              </a:rPr>
              <a:t>);</a:t>
            </a:r>
          </a:p>
          <a:p>
            <a:pPr fontAlgn="base">
              <a:buFont typeface="Wingdings" pitchFamily="2" charset="2"/>
              <a:buChar char="Ø"/>
            </a:pPr>
            <a:r>
              <a:rPr lang="ru-RU" sz="6400" b="1" dirty="0" smtClean="0">
                <a:latin typeface="Times New Roman" pitchFamily="18" charset="0"/>
                <a:cs typeface="Times New Roman" pitchFamily="18" charset="0"/>
              </a:rPr>
              <a:t>выявления </a:t>
            </a:r>
            <a:r>
              <a:rPr lang="ru-RU" sz="6400" b="1" dirty="0">
                <a:latin typeface="Times New Roman" pitchFamily="18" charset="0"/>
                <a:cs typeface="Times New Roman" pitchFamily="18" charset="0"/>
              </a:rPr>
              <a:t>развития у обучающихся способностей к научной (интеллектуальной), творческой, физкультурно-спортивной деятельности;</a:t>
            </a:r>
          </a:p>
          <a:p>
            <a:pPr fontAlgn="base">
              <a:buFont typeface="Wingdings" pitchFamily="2" charset="2"/>
              <a:buChar char="Ø"/>
            </a:pPr>
            <a:r>
              <a:rPr lang="ru-RU" sz="6400" b="1" dirty="0">
                <a:latin typeface="Times New Roman" pitchFamily="18" charset="0"/>
                <a:cs typeface="Times New Roman" pitchFamily="18" charset="0"/>
              </a:rPr>
              <a:t>личного вклада в повышение качества образования, совершенствования методов обучения и воспитания, транслирования в педагогических коллективах опыта практических результатов своей профессиональной деятельности, активного участия в работе методических объединений педагогических работников организации.</a:t>
            </a:r>
          </a:p>
          <a:p>
            <a:pPr marL="0" indent="0" fontAlgn="base">
              <a:buNone/>
            </a:pPr>
            <a:r>
              <a:rPr lang="ru-RU" sz="6400" b="1" dirty="0">
                <a:solidFill>
                  <a:srgbClr val="FF0000"/>
                </a:solidFill>
                <a:latin typeface="Times New Roman" pitchFamily="18" charset="0"/>
                <a:cs typeface="Times New Roman" pitchFamily="18" charset="0"/>
              </a:rPr>
              <a:t>37. Высшая квалификационная категория педагогическим работникам устанавливается на основе:</a:t>
            </a:r>
          </a:p>
          <a:p>
            <a:pPr fontAlgn="base">
              <a:buFont typeface="Wingdings" pitchFamily="2" charset="2"/>
              <a:buChar char="Ø"/>
            </a:pPr>
            <a:r>
              <a:rPr lang="ru-RU" sz="6400" b="1" dirty="0">
                <a:latin typeface="Times New Roman" pitchFamily="18" charset="0"/>
                <a:cs typeface="Times New Roman" pitchFamily="18" charset="0"/>
              </a:rPr>
              <a:t>достижения обучающимися положительной динамики результатов освоения образовательных программ по итогам мониторингов, проводимых организацией;</a:t>
            </a:r>
          </a:p>
          <a:p>
            <a:pPr fontAlgn="base">
              <a:buFont typeface="Wingdings" pitchFamily="2" charset="2"/>
              <a:buChar char="Ø"/>
            </a:pPr>
            <a:r>
              <a:rPr lang="ru-RU" sz="6400" b="1" dirty="0">
                <a:latin typeface="Times New Roman" pitchFamily="18" charset="0"/>
                <a:cs typeface="Times New Roman" pitchFamily="18" charset="0"/>
              </a:rPr>
              <a:t>достижения обучающимися положительных результатов освоения образовательных программ по итогам мониторинга системы образования, проводимого в порядке, установленном </a:t>
            </a:r>
            <a:r>
              <a:rPr lang="ru-RU" sz="6400" b="1" dirty="0">
                <a:latin typeface="Times New Roman" pitchFamily="18" charset="0"/>
                <a:cs typeface="Times New Roman" pitchFamily="18" charset="0"/>
                <a:hlinkClick r:id="rId2"/>
              </a:rPr>
              <a:t>постановлением</a:t>
            </a:r>
            <a:r>
              <a:rPr lang="ru-RU" sz="6400" b="1" dirty="0">
                <a:latin typeface="Times New Roman" pitchFamily="18" charset="0"/>
                <a:cs typeface="Times New Roman" pitchFamily="18" charset="0"/>
              </a:rPr>
              <a:t> Правительства Российской Федерации от 5 августа 2013 г. № 662*(5);</a:t>
            </a:r>
          </a:p>
          <a:p>
            <a:pPr fontAlgn="base">
              <a:buFont typeface="Wingdings" pitchFamily="2" charset="2"/>
              <a:buChar char="Ø"/>
            </a:pPr>
            <a:r>
              <a:rPr lang="ru-RU" sz="6400" b="1" dirty="0">
                <a:latin typeface="Times New Roman" pitchFamily="18" charset="0"/>
                <a:cs typeface="Times New Roman" pitchFamily="18" charset="0"/>
              </a:rPr>
              <a:t>выявления и развития способностей обучающихся к научной (интеллектуальной), творческой, физкультурно-спортивной деятельности, а также их участия в олимпиадах, конкурсах, фестивалях, соревнованиях;</a:t>
            </a:r>
          </a:p>
          <a:p>
            <a:pPr fontAlgn="base">
              <a:buFont typeface="Wingdings" pitchFamily="2" charset="2"/>
              <a:buChar char="Ø"/>
            </a:pPr>
            <a:r>
              <a:rPr lang="ru-RU" sz="6400" b="1" dirty="0">
                <a:latin typeface="Times New Roman" pitchFamily="18" charset="0"/>
                <a:cs typeface="Times New Roman" pitchFamily="18" charset="0"/>
              </a:rPr>
              <a:t>личного вклада в повышение качества образования, совершенствования методов обучения и воспитания, и продуктивного использования новых образовательных технологий, транслирования в педагогических коллективах опыта практических результатов своей профессиональной деятельности, в том числе экспериментальной и инновационной;</a:t>
            </a:r>
          </a:p>
          <a:p>
            <a:pPr fontAlgn="base">
              <a:buFont typeface="Wingdings" pitchFamily="2" charset="2"/>
              <a:buChar char="Ø"/>
            </a:pPr>
            <a:r>
              <a:rPr lang="ru-RU" sz="6400" b="1" dirty="0">
                <a:latin typeface="Times New Roman" pitchFamily="18" charset="0"/>
                <a:cs typeface="Times New Roman" pitchFamily="18" charset="0"/>
              </a:rPr>
              <a:t>активного участия в работе методических объединений педагогических работников организаций, в разработке программно-методического сопровождения образовательного процесса, профессиональных конкурсах.</a:t>
            </a:r>
          </a:p>
          <a:p>
            <a:pPr marL="0" lvl="0" indent="0" defTabSz="457200">
              <a:spcAft>
                <a:spcPts val="600"/>
              </a:spcAft>
              <a:buClr>
                <a:prstClr val="black">
                  <a:lumMod val="75000"/>
                  <a:lumOff val="25000"/>
                </a:prstClr>
              </a:buClr>
              <a:buNone/>
            </a:pPr>
            <a:endParaRPr lang="ru-RU" sz="5600" b="1" dirty="0" smtClean="0">
              <a:solidFill>
                <a:srgbClr val="3E2D04"/>
              </a:solidFill>
              <a:latin typeface="Times New Roman" pitchFamily="18" charset="0"/>
              <a:ea typeface="Times New Roman"/>
              <a:cs typeface="Times New Roman" pitchFamily="18" charset="0"/>
            </a:endParaRPr>
          </a:p>
          <a:p>
            <a:endParaRPr lang="ru-RU" dirty="0"/>
          </a:p>
        </p:txBody>
      </p:sp>
    </p:spTree>
    <p:extLst>
      <p:ext uri="{BB962C8B-B14F-4D97-AF65-F5344CB8AC3E}">
        <p14:creationId xmlns:p14="http://schemas.microsoft.com/office/powerpoint/2010/main" val="4095479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13" descr="дети"/>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04473" y="0"/>
            <a:ext cx="3105789"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4" descr="e_learning_2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59" y="0"/>
            <a:ext cx="2060848" cy="2060848"/>
          </a:xfrm>
          <a:prstGeom prst="rect">
            <a:avLst/>
          </a:prstGeom>
          <a:noFill/>
          <a:ln>
            <a:noFill/>
          </a:ln>
          <a:effectLst>
            <a:glow rad="101600">
              <a:srgbClr val="0066FF">
                <a:alpha val="40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Объект 2"/>
          <p:cNvSpPr txBox="1">
            <a:spLocks/>
          </p:cNvSpPr>
          <p:nvPr/>
        </p:nvSpPr>
        <p:spPr>
          <a:xfrm>
            <a:off x="66596" y="1744111"/>
            <a:ext cx="9077403" cy="4896543"/>
          </a:xfrm>
          <a:prstGeom prst="rect">
            <a:avLst/>
          </a:prstGeom>
          <a:solidFill>
            <a:schemeClr val="accent4">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ru-RU" b="1" dirty="0" smtClean="0">
                <a:solidFill>
                  <a:srgbClr val="2C1B0E"/>
                </a:solidFill>
                <a:latin typeface="Times New Roman" panose="02020603050405020304" pitchFamily="18" charset="0"/>
                <a:cs typeface="Times New Roman" panose="02020603050405020304" pitchFamily="18" charset="0"/>
              </a:rPr>
              <a:t>На </a:t>
            </a:r>
            <a:r>
              <a:rPr lang="ru-RU" b="1" dirty="0">
                <a:solidFill>
                  <a:srgbClr val="2C1B0E"/>
                </a:solidFill>
                <a:latin typeface="Times New Roman" panose="02020603050405020304" pitchFamily="18" charset="0"/>
                <a:cs typeface="Times New Roman" panose="02020603050405020304" pitchFamily="18" charset="0"/>
              </a:rPr>
              <a:t>основании </a:t>
            </a:r>
            <a:r>
              <a:rPr lang="ru-RU" b="1" dirty="0">
                <a:solidFill>
                  <a:srgbClr val="C00000"/>
                </a:solidFill>
                <a:latin typeface="Times New Roman" panose="02020603050405020304" pitchFamily="18" charset="0"/>
                <a:cs typeface="Times New Roman" panose="02020603050405020304" pitchFamily="18" charset="0"/>
              </a:rPr>
              <a:t>Приказа №761н от 26.08.2010 Министерства здравоохранения и социального развития РФ¸ утверждающего "Единый квалификационный справочник должностей педагогических работников", </a:t>
            </a:r>
            <a:r>
              <a:rPr lang="ru-RU" b="1" dirty="0">
                <a:solidFill>
                  <a:srgbClr val="2C1B0E"/>
                </a:solidFill>
                <a:latin typeface="Times New Roman" panose="02020603050405020304" pitchFamily="18" charset="0"/>
                <a:cs typeface="Times New Roman" panose="02020603050405020304" pitchFamily="18" charset="0"/>
              </a:rPr>
              <a:t>в соответствии с требованиями к педагогическим должностям, критерии результативности Портфолио отличаются в зависимости от той должности, которую занимает педагогический работник.</a:t>
            </a:r>
            <a:endParaRPr lang="ru-RU" b="1" dirty="0">
              <a:solidFill>
                <a:srgbClr val="000000"/>
              </a:solidFill>
            </a:endParaRPr>
          </a:p>
        </p:txBody>
      </p:sp>
    </p:spTree>
    <p:extLst>
      <p:ext uri="{BB962C8B-B14F-4D97-AF65-F5344CB8AC3E}">
        <p14:creationId xmlns:p14="http://schemas.microsoft.com/office/powerpoint/2010/main" val="2556514425"/>
      </p:ext>
    </p:extLst>
  </p:cSld>
  <p:clrMapOvr>
    <a:masterClrMapping/>
  </p:clrMapOvr>
  <mc:AlternateContent xmlns:mc="http://schemas.openxmlformats.org/markup-compatibility/2006" xmlns:p14="http://schemas.microsoft.com/office/powerpoint/2010/main">
    <mc:Choice Requires="p14">
      <p:transition spd="slow" p14:dur="800" advClick="0" advTm="8000">
        <p:circle/>
      </p:transition>
    </mc:Choice>
    <mc:Fallback xmlns="">
      <p:transition spd="slow" advClick="0" advTm="8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4617" y="0"/>
            <a:ext cx="7776864" cy="1077218"/>
          </a:xfrm>
          <a:prstGeom prst="rect">
            <a:avLst/>
          </a:prstGeom>
          <a:noFill/>
        </p:spPr>
        <p:txBody>
          <a:bodyPr wrap="square" rtlCol="0">
            <a:spAutoFit/>
          </a:bodyPr>
          <a:lstStyle/>
          <a:p>
            <a:pPr algn="ctr"/>
            <a:r>
              <a:rPr lang="ru-RU" sz="3200" b="1" dirty="0" smtClean="0">
                <a:solidFill>
                  <a:schemeClr val="accent2">
                    <a:lumMod val="75000"/>
                  </a:schemeClr>
                </a:solidFill>
                <a:latin typeface="Times New Roman" pitchFamily="18" charset="0"/>
                <a:cs typeface="Times New Roman" pitchFamily="18" charset="0"/>
              </a:rPr>
              <a:t>ТРЕБОВАНИЯ К ОФОРМЛЕНИЮ ПОРТФОЛИО.</a:t>
            </a:r>
            <a:endParaRPr lang="ru-RU" sz="3200" b="1" dirty="0">
              <a:solidFill>
                <a:schemeClr val="accent2">
                  <a:lumMod val="75000"/>
                </a:schemeClr>
              </a:solidFill>
              <a:latin typeface="Times New Roman" pitchFamily="18" charset="0"/>
              <a:cs typeface="Times New Roman" pitchFamily="18" charset="0"/>
            </a:endParaRPr>
          </a:p>
        </p:txBody>
      </p:sp>
      <p:sp>
        <p:nvSpPr>
          <p:cNvPr id="3" name="TextBox 2"/>
          <p:cNvSpPr txBox="1"/>
          <p:nvPr/>
        </p:nvSpPr>
        <p:spPr>
          <a:xfrm>
            <a:off x="0" y="1144114"/>
            <a:ext cx="9144000" cy="5709255"/>
          </a:xfrm>
          <a:prstGeom prst="rect">
            <a:avLst/>
          </a:prstGeom>
          <a:solidFill>
            <a:schemeClr val="accent4">
              <a:lumMod val="40000"/>
              <a:lumOff val="60000"/>
            </a:schemeClr>
          </a:solidFill>
        </p:spPr>
        <p:txBody>
          <a:bodyPr wrap="square" rtlCol="0">
            <a:spAutoFit/>
          </a:bodyPr>
          <a:lstStyle/>
          <a:p>
            <a:pPr lvl="0" fontAlgn="base">
              <a:spcBef>
                <a:spcPct val="0"/>
              </a:spcBef>
              <a:spcAft>
                <a:spcPct val="0"/>
              </a:spcAft>
            </a:pPr>
            <a:r>
              <a:rPr lang="ru-RU" altLang="ru-RU" sz="2500" b="1" dirty="0" smtClean="0">
                <a:solidFill>
                  <a:schemeClr val="bg2">
                    <a:lumMod val="10000"/>
                  </a:schemeClr>
                </a:solidFill>
                <a:latin typeface="Times New Roman" pitchFamily="18" charset="0"/>
                <a:cs typeface="Times New Roman" pitchFamily="18" charset="0"/>
              </a:rPr>
              <a:t>Портфолио </a:t>
            </a:r>
            <a:r>
              <a:rPr lang="ru-RU" altLang="ru-RU" sz="2500" b="1" dirty="0">
                <a:solidFill>
                  <a:schemeClr val="bg2">
                    <a:lumMod val="10000"/>
                  </a:schemeClr>
                </a:solidFill>
                <a:latin typeface="Times New Roman" pitchFamily="18" charset="0"/>
                <a:cs typeface="Times New Roman" pitchFamily="18" charset="0"/>
              </a:rPr>
              <a:t>- папка-накопитель с файлами, в </a:t>
            </a:r>
            <a:endParaRPr lang="ru-RU" altLang="ru-RU" sz="2500" b="1" dirty="0" smtClean="0">
              <a:solidFill>
                <a:schemeClr val="bg2">
                  <a:lumMod val="10000"/>
                </a:schemeClr>
              </a:solidFill>
              <a:latin typeface="Times New Roman" pitchFamily="18" charset="0"/>
              <a:cs typeface="Times New Roman" pitchFamily="18" charset="0"/>
            </a:endParaRPr>
          </a:p>
          <a:p>
            <a:pPr lvl="0" fontAlgn="base">
              <a:spcBef>
                <a:spcPct val="0"/>
              </a:spcBef>
              <a:spcAft>
                <a:spcPct val="0"/>
              </a:spcAft>
            </a:pPr>
            <a:r>
              <a:rPr lang="ru-RU" altLang="ru-RU" sz="2500" b="1" dirty="0" smtClean="0">
                <a:solidFill>
                  <a:schemeClr val="bg2">
                    <a:lumMod val="10000"/>
                  </a:schemeClr>
                </a:solidFill>
                <a:latin typeface="Times New Roman" pitchFamily="18" charset="0"/>
                <a:cs typeface="Times New Roman" pitchFamily="18" charset="0"/>
              </a:rPr>
              <a:t>которой </a:t>
            </a:r>
            <a:r>
              <a:rPr lang="ru-RU" altLang="ru-RU" sz="2500" b="1" dirty="0">
                <a:solidFill>
                  <a:schemeClr val="bg2">
                    <a:lumMod val="10000"/>
                  </a:schemeClr>
                </a:solidFill>
                <a:latin typeface="Times New Roman" pitchFamily="18" charset="0"/>
                <a:cs typeface="Times New Roman" pitchFamily="18" charset="0"/>
              </a:rPr>
              <a:t>зафиксирована информация о </a:t>
            </a:r>
            <a:r>
              <a:rPr lang="ru-RU" altLang="ru-RU" sz="2500" b="1" dirty="0" err="1" smtClean="0">
                <a:solidFill>
                  <a:schemeClr val="bg2">
                    <a:lumMod val="10000"/>
                  </a:schemeClr>
                </a:solidFill>
                <a:latin typeface="Times New Roman" pitchFamily="18" charset="0"/>
                <a:cs typeface="Times New Roman" pitchFamily="18" charset="0"/>
              </a:rPr>
              <a:t>профес</a:t>
            </a:r>
            <a:r>
              <a:rPr lang="ru-RU" altLang="ru-RU" sz="2500" b="1" dirty="0" smtClean="0">
                <a:solidFill>
                  <a:schemeClr val="bg2">
                    <a:lumMod val="10000"/>
                  </a:schemeClr>
                </a:solidFill>
                <a:latin typeface="Times New Roman" pitchFamily="18" charset="0"/>
                <a:cs typeface="Times New Roman" pitchFamily="18" charset="0"/>
              </a:rPr>
              <a:t>-</a:t>
            </a:r>
          </a:p>
          <a:p>
            <a:pPr lvl="0" fontAlgn="base">
              <a:spcBef>
                <a:spcPct val="0"/>
              </a:spcBef>
              <a:spcAft>
                <a:spcPct val="0"/>
              </a:spcAft>
            </a:pPr>
            <a:r>
              <a:rPr lang="ru-RU" altLang="ru-RU" sz="2500" b="1" dirty="0" err="1" smtClean="0">
                <a:solidFill>
                  <a:schemeClr val="bg2">
                    <a:lumMod val="10000"/>
                  </a:schemeClr>
                </a:solidFill>
                <a:latin typeface="Times New Roman" pitchFamily="18" charset="0"/>
                <a:cs typeface="Times New Roman" pitchFamily="18" charset="0"/>
              </a:rPr>
              <a:t>сиональных</a:t>
            </a:r>
            <a:r>
              <a:rPr lang="ru-RU" altLang="ru-RU" sz="2500" b="1" dirty="0" smtClean="0">
                <a:solidFill>
                  <a:schemeClr val="bg2">
                    <a:lumMod val="10000"/>
                  </a:schemeClr>
                </a:solidFill>
                <a:latin typeface="Times New Roman" pitchFamily="18" charset="0"/>
                <a:cs typeface="Times New Roman" pitchFamily="18" charset="0"/>
              </a:rPr>
              <a:t>  </a:t>
            </a:r>
            <a:r>
              <a:rPr lang="ru-RU" altLang="ru-RU" sz="2500" b="1" dirty="0">
                <a:solidFill>
                  <a:schemeClr val="bg2">
                    <a:lumMod val="10000"/>
                  </a:schemeClr>
                </a:solidFill>
                <a:latin typeface="Times New Roman" pitchFamily="18" charset="0"/>
                <a:cs typeface="Times New Roman" pitchFamily="18" charset="0"/>
              </a:rPr>
              <a:t>достижениях аттестуемого. </a:t>
            </a:r>
            <a:r>
              <a:rPr lang="ru-RU" altLang="ru-RU" sz="2500" b="1" dirty="0" smtClean="0">
                <a:solidFill>
                  <a:schemeClr val="bg2">
                    <a:lumMod val="10000"/>
                  </a:schemeClr>
                </a:solidFill>
                <a:latin typeface="Times New Roman" pitchFamily="18" charset="0"/>
                <a:cs typeface="Times New Roman" pitchFamily="18" charset="0"/>
              </a:rPr>
              <a:t>Каждый </a:t>
            </a:r>
            <a:r>
              <a:rPr lang="ru-RU" altLang="ru-RU" sz="2500" b="1" dirty="0">
                <a:solidFill>
                  <a:schemeClr val="bg2">
                    <a:lumMod val="10000"/>
                  </a:schemeClr>
                </a:solidFill>
                <a:latin typeface="Times New Roman" pitchFamily="18" charset="0"/>
                <a:cs typeface="Times New Roman" pitchFamily="18" charset="0"/>
              </a:rPr>
              <a:t>отдельный </a:t>
            </a:r>
            <a:r>
              <a:rPr lang="ru-RU" altLang="ru-RU" sz="2500" b="1" u="sng" dirty="0">
                <a:solidFill>
                  <a:srgbClr val="C00000"/>
                </a:solidFill>
                <a:latin typeface="Times New Roman" pitchFamily="18" charset="0"/>
                <a:cs typeface="Times New Roman" pitchFamily="18" charset="0"/>
              </a:rPr>
              <a:t>материал должен датироваться, все сведения, включенные в таблицы, схемы и диаграммы должны подтверждаться документально, </a:t>
            </a:r>
            <a:r>
              <a:rPr lang="ru-RU" altLang="ru-RU" sz="2500" b="1" i="1" u="sng" dirty="0">
                <a:solidFill>
                  <a:srgbClr val="C00000"/>
                </a:solidFill>
                <a:latin typeface="Times New Roman" pitchFamily="18" charset="0"/>
                <a:cs typeface="Times New Roman" pitchFamily="18" charset="0"/>
              </a:rPr>
              <a:t>копии документов заверяться </a:t>
            </a:r>
            <a:r>
              <a:rPr lang="ru-RU" altLang="ru-RU" sz="2500" b="1" i="1" u="sng" dirty="0" smtClean="0">
                <a:solidFill>
                  <a:srgbClr val="C00000"/>
                </a:solidFill>
                <a:latin typeface="Times New Roman" pitchFamily="18" charset="0"/>
                <a:cs typeface="Times New Roman" pitchFamily="18" charset="0"/>
              </a:rPr>
              <a:t>печатью ДОУ </a:t>
            </a:r>
            <a:r>
              <a:rPr lang="ru-RU" altLang="ru-RU" sz="2500" b="1" i="1" u="sng" dirty="0">
                <a:solidFill>
                  <a:srgbClr val="C00000"/>
                </a:solidFill>
                <a:latin typeface="Times New Roman" pitchFamily="18" charset="0"/>
                <a:cs typeface="Times New Roman" pitchFamily="18" charset="0"/>
              </a:rPr>
              <a:t>и подписью </a:t>
            </a:r>
            <a:r>
              <a:rPr lang="ru-RU" altLang="ru-RU" sz="2500" b="1" i="1" u="sng" dirty="0" smtClean="0">
                <a:solidFill>
                  <a:srgbClr val="C00000"/>
                </a:solidFill>
                <a:latin typeface="Times New Roman" pitchFamily="18" charset="0"/>
                <a:cs typeface="Times New Roman" pitchFamily="18" charset="0"/>
              </a:rPr>
              <a:t>заведующего или старшего воспитателя ДОУ.</a:t>
            </a:r>
          </a:p>
          <a:p>
            <a:pPr lvl="0" algn="just" fontAlgn="base">
              <a:spcBef>
                <a:spcPct val="0"/>
              </a:spcBef>
              <a:spcAft>
                <a:spcPct val="0"/>
              </a:spcAft>
            </a:pPr>
            <a:r>
              <a:rPr lang="ru-RU" altLang="ru-RU" sz="2500" b="1" dirty="0" smtClean="0">
                <a:solidFill>
                  <a:schemeClr val="bg2">
                    <a:lumMod val="10000"/>
                  </a:schemeClr>
                </a:solidFill>
                <a:latin typeface="Times New Roman" pitchFamily="18" charset="0"/>
                <a:cs typeface="Times New Roman" pitchFamily="18" charset="0"/>
              </a:rPr>
              <a:t>Оформление портфолио должно соответствовать принципам:</a:t>
            </a:r>
          </a:p>
          <a:p>
            <a:pPr lvl="0" defTabSz="457200">
              <a:spcAft>
                <a:spcPts val="600"/>
              </a:spcAft>
              <a:buClr>
                <a:prstClr val="black">
                  <a:lumMod val="75000"/>
                  <a:lumOff val="25000"/>
                </a:prstClr>
              </a:buClr>
            </a:pPr>
            <a:r>
              <a:rPr lang="ru-RU" sz="2500" b="1" dirty="0">
                <a:solidFill>
                  <a:schemeClr val="bg2">
                    <a:lumMod val="10000"/>
                  </a:schemeClr>
                </a:solidFill>
                <a:latin typeface="Times New Roman" panose="02020603050405020304" pitchFamily="18" charset="0"/>
                <a:cs typeface="Times New Roman" panose="02020603050405020304" pitchFamily="18" charset="0"/>
              </a:rPr>
              <a:t>• </a:t>
            </a:r>
            <a:r>
              <a:rPr lang="ru-RU" sz="2500" b="1" dirty="0" smtClean="0">
                <a:solidFill>
                  <a:schemeClr val="bg2">
                    <a:lumMod val="10000"/>
                  </a:schemeClr>
                </a:solidFill>
                <a:latin typeface="Times New Roman" panose="02020603050405020304" pitchFamily="18" charset="0"/>
                <a:cs typeface="Times New Roman" panose="02020603050405020304" pitchFamily="18" charset="0"/>
              </a:rPr>
              <a:t>аккуратности </a:t>
            </a:r>
            <a:r>
              <a:rPr lang="ru-RU" sz="2500" b="1" dirty="0">
                <a:solidFill>
                  <a:schemeClr val="bg2">
                    <a:lumMod val="10000"/>
                  </a:schemeClr>
                </a:solidFill>
                <a:latin typeface="Times New Roman" panose="02020603050405020304" pitchFamily="18" charset="0"/>
                <a:cs typeface="Times New Roman" panose="02020603050405020304" pitchFamily="18" charset="0"/>
              </a:rPr>
              <a:t>и </a:t>
            </a:r>
            <a:r>
              <a:rPr lang="ru-RU" sz="2500" b="1" dirty="0" smtClean="0">
                <a:solidFill>
                  <a:schemeClr val="bg2">
                    <a:lumMod val="10000"/>
                  </a:schemeClr>
                </a:solidFill>
                <a:latin typeface="Times New Roman" panose="02020603050405020304" pitchFamily="18" charset="0"/>
                <a:cs typeface="Times New Roman" panose="02020603050405020304" pitchFamily="18" charset="0"/>
              </a:rPr>
              <a:t>эстетичности </a:t>
            </a:r>
            <a:r>
              <a:rPr lang="ru-RU" sz="2500" b="1" dirty="0">
                <a:solidFill>
                  <a:schemeClr val="bg2">
                    <a:lumMod val="10000"/>
                  </a:schemeClr>
                </a:solidFill>
                <a:latin typeface="Times New Roman" panose="02020603050405020304" pitchFamily="18" charset="0"/>
                <a:cs typeface="Times New Roman" panose="02020603050405020304" pitchFamily="18" charset="0"/>
              </a:rPr>
              <a:t>оформления</a:t>
            </a:r>
          </a:p>
          <a:p>
            <a:pPr defTabSz="457200">
              <a:spcAft>
                <a:spcPts val="600"/>
              </a:spcAft>
              <a:buClr>
                <a:prstClr val="black">
                  <a:lumMod val="75000"/>
                  <a:lumOff val="25000"/>
                </a:prstClr>
              </a:buClr>
            </a:pPr>
            <a:r>
              <a:rPr lang="ru-RU" sz="2500" b="1" dirty="0">
                <a:solidFill>
                  <a:schemeClr val="bg2">
                    <a:lumMod val="10000"/>
                  </a:schemeClr>
                </a:solidFill>
                <a:latin typeface="Times New Roman" panose="02020603050405020304" pitchFamily="18" charset="0"/>
                <a:cs typeface="Times New Roman" panose="02020603050405020304" pitchFamily="18" charset="0"/>
              </a:rPr>
              <a:t>• </a:t>
            </a:r>
            <a:r>
              <a:rPr lang="ru-RU" sz="2500" b="1" dirty="0" smtClean="0">
                <a:solidFill>
                  <a:schemeClr val="bg2">
                    <a:lumMod val="10000"/>
                  </a:schemeClr>
                </a:solidFill>
                <a:latin typeface="Times New Roman" panose="02020603050405020304" pitchFamily="18" charset="0"/>
                <a:cs typeface="Times New Roman" panose="02020603050405020304" pitchFamily="18" charset="0"/>
              </a:rPr>
              <a:t>систематичности </a:t>
            </a:r>
            <a:r>
              <a:rPr lang="ru-RU" sz="2500" b="1" dirty="0">
                <a:solidFill>
                  <a:schemeClr val="bg2">
                    <a:lumMod val="10000"/>
                  </a:schemeClr>
                </a:solidFill>
                <a:latin typeface="Times New Roman" panose="02020603050405020304" pitchFamily="18" charset="0"/>
                <a:cs typeface="Times New Roman" panose="02020603050405020304" pitchFamily="18" charset="0"/>
              </a:rPr>
              <a:t>и </a:t>
            </a:r>
            <a:r>
              <a:rPr lang="ru-RU" sz="2500" b="1" dirty="0" smtClean="0">
                <a:solidFill>
                  <a:schemeClr val="bg2">
                    <a:lumMod val="10000"/>
                  </a:schemeClr>
                </a:solidFill>
                <a:latin typeface="Times New Roman" panose="02020603050405020304" pitchFamily="18" charset="0"/>
                <a:cs typeface="Times New Roman" panose="02020603050405020304" pitchFamily="18" charset="0"/>
              </a:rPr>
              <a:t>регулярности </a:t>
            </a:r>
            <a:r>
              <a:rPr lang="ru-RU" sz="2500" b="1" dirty="0" err="1">
                <a:solidFill>
                  <a:schemeClr val="bg2">
                    <a:lumMod val="10000"/>
                  </a:schemeClr>
                </a:solidFill>
                <a:latin typeface="Times New Roman" panose="02020603050405020304" pitchFamily="18" charset="0"/>
                <a:cs typeface="Times New Roman" panose="02020603050405020304" pitchFamily="18" charset="0"/>
              </a:rPr>
              <a:t>самомониторинга</a:t>
            </a:r>
            <a:r>
              <a:rPr lang="ru-RU" sz="2500" b="1" dirty="0">
                <a:solidFill>
                  <a:schemeClr val="bg2">
                    <a:lumMod val="10000"/>
                  </a:schemeClr>
                </a:solidFill>
                <a:latin typeface="Times New Roman" panose="02020603050405020304" pitchFamily="18" charset="0"/>
                <a:cs typeface="Times New Roman" panose="02020603050405020304" pitchFamily="18" charset="0"/>
              </a:rPr>
              <a:t>;</a:t>
            </a:r>
          </a:p>
          <a:p>
            <a:pPr defTabSz="457200">
              <a:spcAft>
                <a:spcPts val="600"/>
              </a:spcAft>
              <a:buClr>
                <a:prstClr val="black">
                  <a:lumMod val="75000"/>
                  <a:lumOff val="25000"/>
                </a:prstClr>
              </a:buClr>
            </a:pPr>
            <a:r>
              <a:rPr lang="ru-RU" sz="2500" b="1" dirty="0">
                <a:solidFill>
                  <a:schemeClr val="bg2">
                    <a:lumMod val="10000"/>
                  </a:schemeClr>
                </a:solidFill>
                <a:latin typeface="Times New Roman" panose="02020603050405020304" pitchFamily="18" charset="0"/>
                <a:cs typeface="Times New Roman" panose="02020603050405020304" pitchFamily="18" charset="0"/>
              </a:rPr>
              <a:t>• </a:t>
            </a:r>
            <a:r>
              <a:rPr lang="ru-RU" sz="2500" b="1" dirty="0" smtClean="0">
                <a:solidFill>
                  <a:schemeClr val="bg2">
                    <a:lumMod val="10000"/>
                  </a:schemeClr>
                </a:solidFill>
                <a:latin typeface="Times New Roman" panose="02020603050405020304" pitchFamily="18" charset="0"/>
                <a:cs typeface="Times New Roman" panose="02020603050405020304" pitchFamily="18" charset="0"/>
              </a:rPr>
              <a:t>структуризации </a:t>
            </a:r>
            <a:r>
              <a:rPr lang="ru-RU" sz="2500" b="1" dirty="0">
                <a:solidFill>
                  <a:schemeClr val="bg2">
                    <a:lumMod val="10000"/>
                  </a:schemeClr>
                </a:solidFill>
                <a:latin typeface="Times New Roman" panose="02020603050405020304" pitchFamily="18" charset="0"/>
                <a:cs typeface="Times New Roman" panose="02020603050405020304" pitchFamily="18" charset="0"/>
              </a:rPr>
              <a:t>материалов, </a:t>
            </a:r>
            <a:r>
              <a:rPr lang="ru-RU" sz="2500" b="1" dirty="0" smtClean="0">
                <a:solidFill>
                  <a:schemeClr val="bg2">
                    <a:lumMod val="10000"/>
                  </a:schemeClr>
                </a:solidFill>
                <a:latin typeface="Times New Roman" panose="02020603050405020304" pitchFamily="18" charset="0"/>
                <a:cs typeface="Times New Roman" panose="02020603050405020304" pitchFamily="18" charset="0"/>
              </a:rPr>
              <a:t>логичности </a:t>
            </a:r>
            <a:r>
              <a:rPr lang="ru-RU" sz="2500" b="1" dirty="0">
                <a:solidFill>
                  <a:schemeClr val="bg2">
                    <a:lumMod val="10000"/>
                  </a:schemeClr>
                </a:solidFill>
                <a:latin typeface="Times New Roman" panose="02020603050405020304" pitchFamily="18" charset="0"/>
                <a:cs typeface="Times New Roman" panose="02020603050405020304" pitchFamily="18" charset="0"/>
              </a:rPr>
              <a:t>и </a:t>
            </a:r>
            <a:r>
              <a:rPr lang="ru-RU" sz="2500" b="1" dirty="0" smtClean="0">
                <a:solidFill>
                  <a:schemeClr val="bg2">
                    <a:lumMod val="10000"/>
                  </a:schemeClr>
                </a:solidFill>
                <a:latin typeface="Times New Roman" panose="02020603050405020304" pitchFamily="18" charset="0"/>
                <a:cs typeface="Times New Roman" panose="02020603050405020304" pitchFamily="18" charset="0"/>
              </a:rPr>
              <a:t>лаконичности </a:t>
            </a:r>
            <a:r>
              <a:rPr lang="ru-RU" sz="2500" b="1" dirty="0">
                <a:solidFill>
                  <a:schemeClr val="bg2">
                    <a:lumMod val="10000"/>
                  </a:schemeClr>
                </a:solidFill>
                <a:latin typeface="Times New Roman" panose="02020603050405020304" pitchFamily="18" charset="0"/>
                <a:cs typeface="Times New Roman" panose="02020603050405020304" pitchFamily="18" charset="0"/>
              </a:rPr>
              <a:t>всех письменных пояснений;</a:t>
            </a:r>
          </a:p>
          <a:p>
            <a:pPr lvl="0" defTabSz="457200">
              <a:spcAft>
                <a:spcPts val="600"/>
              </a:spcAft>
              <a:buClr>
                <a:prstClr val="black">
                  <a:lumMod val="75000"/>
                  <a:lumOff val="25000"/>
                </a:prstClr>
              </a:buClr>
            </a:pPr>
            <a:r>
              <a:rPr lang="ru-RU" sz="2500" b="1" dirty="0">
                <a:solidFill>
                  <a:schemeClr val="bg2">
                    <a:lumMod val="10000"/>
                  </a:schemeClr>
                </a:solidFill>
                <a:latin typeface="Times New Roman" panose="02020603050405020304" pitchFamily="18" charset="0"/>
                <a:cs typeface="Times New Roman" panose="02020603050405020304" pitchFamily="18" charset="0"/>
              </a:rPr>
              <a:t>• </a:t>
            </a:r>
            <a:r>
              <a:rPr lang="ru-RU" sz="2500" b="1" dirty="0" smtClean="0">
                <a:solidFill>
                  <a:schemeClr val="bg2">
                    <a:lumMod val="10000"/>
                  </a:schemeClr>
                </a:solidFill>
                <a:latin typeface="Times New Roman" panose="02020603050405020304" pitchFamily="18" charset="0"/>
                <a:cs typeface="Times New Roman" panose="02020603050405020304" pitchFamily="18" charset="0"/>
              </a:rPr>
              <a:t>целостности, тематической завершенности </a:t>
            </a:r>
            <a:r>
              <a:rPr lang="ru-RU" sz="2500" b="1" dirty="0">
                <a:solidFill>
                  <a:schemeClr val="bg2">
                    <a:lumMod val="10000"/>
                  </a:schemeClr>
                </a:solidFill>
                <a:latin typeface="Times New Roman" panose="02020603050405020304" pitchFamily="18" charset="0"/>
                <a:cs typeface="Times New Roman" panose="02020603050405020304" pitchFamily="18" charset="0"/>
              </a:rPr>
              <a:t>представленных материалов</a:t>
            </a:r>
            <a:r>
              <a:rPr lang="ru-RU" sz="2500" b="1" dirty="0" smtClean="0">
                <a:solidFill>
                  <a:schemeClr val="bg2">
                    <a:lumMod val="10000"/>
                  </a:schemeClr>
                </a:solidFill>
                <a:latin typeface="Times New Roman" panose="02020603050405020304" pitchFamily="18" charset="0"/>
                <a:cs typeface="Times New Roman" panose="02020603050405020304" pitchFamily="18" charset="0"/>
              </a:rPr>
              <a:t>.</a:t>
            </a:r>
            <a:endParaRPr lang="ru-RU" sz="2500" b="1" dirty="0">
              <a:solidFill>
                <a:schemeClr val="bg2">
                  <a:lumMod val="10000"/>
                </a:schemeClr>
              </a:solidFill>
              <a:latin typeface="Times New Roman" panose="02020603050405020304" pitchFamily="18" charset="0"/>
              <a:cs typeface="Times New Roman" panose="02020603050405020304" pitchFamily="18" charset="0"/>
            </a:endParaRPr>
          </a:p>
        </p:txBody>
      </p:sp>
      <p:pic>
        <p:nvPicPr>
          <p:cNvPr id="10" name="Picture 24" descr="e_learning_2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3152" y="188640"/>
            <a:ext cx="2060848" cy="2060848"/>
          </a:xfrm>
          <a:prstGeom prst="rect">
            <a:avLst/>
          </a:prstGeom>
          <a:noFill/>
          <a:ln>
            <a:noFill/>
          </a:ln>
          <a:effectLst>
            <a:glow rad="101600">
              <a:srgbClr val="0066FF">
                <a:alpha val="40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87180"/>
      </p:ext>
    </p:extLst>
  </p:cSld>
  <p:clrMapOvr>
    <a:masterClrMapping/>
  </p:clrMapOvr>
  <mc:AlternateContent xmlns:mc="http://schemas.openxmlformats.org/markup-compatibility/2006" xmlns:p14="http://schemas.microsoft.com/office/powerpoint/2010/main">
    <mc:Choice Requires="p14">
      <p:transition spd="slow" p14:dur="800" advClick="0" advTm="8000">
        <p:circle/>
      </p:transition>
    </mc:Choice>
    <mc:Fallback xmlns="">
      <p:transition spd="slow" advClick="0" advTm="8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13" descr="дети"/>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84" y="4005064"/>
            <a:ext cx="3105789"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4" descr="e_learning_2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1685" y="121993"/>
            <a:ext cx="2060848" cy="2060848"/>
          </a:xfrm>
          <a:prstGeom prst="rect">
            <a:avLst/>
          </a:prstGeom>
          <a:noFill/>
          <a:ln>
            <a:noFill/>
          </a:ln>
          <a:effectLst>
            <a:glow rad="101600">
              <a:srgbClr val="0066FF">
                <a:alpha val="40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 y="-3108"/>
            <a:ext cx="6741684" cy="2554545"/>
          </a:xfrm>
          <a:prstGeom prst="rect">
            <a:avLst/>
          </a:prstGeom>
          <a:solidFill>
            <a:schemeClr val="accent3">
              <a:lumMod val="20000"/>
              <a:lumOff val="80000"/>
            </a:schemeClr>
          </a:solidFill>
        </p:spPr>
        <p:txBody>
          <a:bodyPr wrap="square" rtlCol="0">
            <a:spAutoFit/>
          </a:bodyPr>
          <a:lstStyle/>
          <a:p>
            <a:r>
              <a:rPr lang="ru-RU" sz="3200" b="1" dirty="0">
                <a:solidFill>
                  <a:srgbClr val="C00000"/>
                </a:solidFill>
                <a:latin typeface="Times New Roman" panose="02020603050405020304" pitchFamily="18" charset="0"/>
                <a:cs typeface="Times New Roman" panose="02020603050405020304" pitchFamily="18" charset="0"/>
              </a:rPr>
              <a:t>Примерная структура материалов, отражающих результативность работы педагогического работника  в </a:t>
            </a:r>
            <a:r>
              <a:rPr lang="ru-RU" sz="3200" b="1" dirty="0" err="1">
                <a:solidFill>
                  <a:srgbClr val="C00000"/>
                </a:solidFill>
                <a:latin typeface="Times New Roman" panose="02020603050405020304" pitchFamily="18" charset="0"/>
                <a:cs typeface="Times New Roman" panose="02020603050405020304" pitchFamily="18" charset="0"/>
              </a:rPr>
              <a:t>межаттестационный</a:t>
            </a:r>
            <a:r>
              <a:rPr lang="ru-RU" sz="3200" b="1" dirty="0">
                <a:solidFill>
                  <a:srgbClr val="C00000"/>
                </a:solidFill>
                <a:latin typeface="Times New Roman" panose="02020603050405020304" pitchFamily="18" charset="0"/>
                <a:cs typeface="Times New Roman" panose="02020603050405020304" pitchFamily="18" charset="0"/>
              </a:rPr>
              <a:t> период (портфолио</a:t>
            </a:r>
            <a:r>
              <a:rPr lang="ru-RU" sz="3200" b="1" dirty="0" smtClean="0">
                <a:solidFill>
                  <a:srgbClr val="C00000"/>
                </a:solidFill>
                <a:latin typeface="Times New Roman" panose="02020603050405020304" pitchFamily="18" charset="0"/>
                <a:cs typeface="Times New Roman" panose="02020603050405020304" pitchFamily="18" charset="0"/>
              </a:rPr>
              <a:t>)</a:t>
            </a:r>
            <a:endParaRPr lang="ru-RU" sz="3200" b="1" dirty="0">
              <a:solidFill>
                <a:srgbClr val="C00000"/>
              </a:solidFill>
              <a:latin typeface="Times New Roman" panose="02020603050405020304" pitchFamily="18" charset="0"/>
              <a:cs typeface="Times New Roman" panose="02020603050405020304" pitchFamily="18" charset="0"/>
            </a:endParaRPr>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9772" y="2182841"/>
            <a:ext cx="5854715" cy="4558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087180"/>
      </p:ext>
    </p:extLst>
  </p:cSld>
  <p:clrMapOvr>
    <a:masterClrMapping/>
  </p:clrMapOvr>
  <mc:AlternateContent xmlns:mc="http://schemas.openxmlformats.org/markup-compatibility/2006" xmlns:p14="http://schemas.microsoft.com/office/powerpoint/2010/main">
    <mc:Choice Requires="p14">
      <p:transition spd="slow" p14:dur="800" advClick="0" advTm="8000">
        <p:circle/>
      </p:transition>
    </mc:Choice>
    <mc:Fallback xmlns="">
      <p:transition spd="slow" advClick="0" advTm="8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Прямоугольник 1"/>
          <p:cNvSpPr/>
          <p:nvPr/>
        </p:nvSpPr>
        <p:spPr>
          <a:xfrm>
            <a:off x="107504" y="116632"/>
            <a:ext cx="8928992" cy="1708160"/>
          </a:xfrm>
          <a:prstGeom prst="rect">
            <a:avLst/>
          </a:prstGeom>
          <a:solidFill>
            <a:schemeClr val="accent3">
              <a:lumMod val="40000"/>
              <a:lumOff val="60000"/>
            </a:schemeClr>
          </a:solidFill>
        </p:spPr>
        <p:txBody>
          <a:bodyPr wrap="square">
            <a:spAutoFit/>
          </a:bodyPr>
          <a:lstStyle/>
          <a:p>
            <a:pPr algn="ctr">
              <a:defRPr/>
            </a:pPr>
            <a:r>
              <a:rPr lang="ru-RU" sz="3500" b="1" kern="0" dirty="0" smtClean="0">
                <a:solidFill>
                  <a:srgbClr val="C00000"/>
                </a:solidFill>
                <a:latin typeface="Times New Roman" panose="02020603050405020304" pitchFamily="18" charset="0"/>
                <a:cs typeface="Times New Roman" panose="02020603050405020304" pitchFamily="18" charset="0"/>
              </a:rPr>
              <a:t>Структура портфолио состоит </a:t>
            </a:r>
            <a:r>
              <a:rPr lang="ru-RU" sz="3500" b="1" kern="0" dirty="0" smtClean="0">
                <a:solidFill>
                  <a:srgbClr val="C00000"/>
                </a:solidFill>
                <a:latin typeface="Times New Roman" panose="02020603050405020304" pitchFamily="18" charset="0"/>
                <a:cs typeface="Times New Roman" panose="02020603050405020304" pitchFamily="18" charset="0"/>
              </a:rPr>
              <a:t>из </a:t>
            </a:r>
            <a:r>
              <a:rPr lang="ru-RU" sz="3500" b="1" kern="0" dirty="0" smtClean="0">
                <a:solidFill>
                  <a:srgbClr val="C00000"/>
                </a:solidFill>
                <a:latin typeface="Times New Roman" panose="02020603050405020304" pitchFamily="18" charset="0"/>
                <a:cs typeface="Times New Roman" panose="02020603050405020304" pitchFamily="18" charset="0"/>
              </a:rPr>
              <a:t>пяти разделов </a:t>
            </a:r>
          </a:p>
          <a:p>
            <a:pPr algn="ctr">
              <a:defRPr/>
            </a:pPr>
            <a:r>
              <a:rPr lang="ru-RU" sz="3500" b="1" kern="0" dirty="0" smtClean="0">
                <a:solidFill>
                  <a:srgbClr val="C00000"/>
                </a:solidFill>
                <a:latin typeface="Times New Roman" panose="02020603050405020304" pitchFamily="18" charset="0"/>
                <a:cs typeface="Times New Roman" panose="02020603050405020304" pitchFamily="18" charset="0"/>
              </a:rPr>
              <a:t>(на </a:t>
            </a:r>
            <a:r>
              <a:rPr lang="en-US" sz="3500" b="1" kern="0" dirty="0" smtClean="0">
                <a:solidFill>
                  <a:srgbClr val="C00000"/>
                </a:solidFill>
                <a:latin typeface="Times New Roman" panose="02020603050405020304" pitchFamily="18" charset="0"/>
                <a:cs typeface="Times New Roman" panose="02020603050405020304" pitchFamily="18" charset="0"/>
              </a:rPr>
              <a:t>I</a:t>
            </a:r>
            <a:r>
              <a:rPr lang="ru-RU" sz="3500" b="1" kern="0" dirty="0" smtClean="0">
                <a:solidFill>
                  <a:srgbClr val="C00000"/>
                </a:solidFill>
                <a:latin typeface="Times New Roman" panose="02020603050405020304" pitchFamily="18" charset="0"/>
                <a:cs typeface="Times New Roman" panose="02020603050405020304" pitchFamily="18" charset="0"/>
              </a:rPr>
              <a:t> квалификационную категорию):</a:t>
            </a:r>
            <a:endParaRPr lang="ru-RU" sz="3500" kern="0" dirty="0" smtClean="0">
              <a:solidFill>
                <a:srgbClr val="C00000"/>
              </a:solidFill>
            </a:endParaRPr>
          </a:p>
        </p:txBody>
      </p:sp>
      <p:sp>
        <p:nvSpPr>
          <p:cNvPr id="3" name="Объект 2"/>
          <p:cNvSpPr txBox="1">
            <a:spLocks/>
          </p:cNvSpPr>
          <p:nvPr/>
        </p:nvSpPr>
        <p:spPr>
          <a:xfrm>
            <a:off x="107504" y="1700808"/>
            <a:ext cx="8928992" cy="5069160"/>
          </a:xfrm>
          <a:prstGeom prst="rect">
            <a:avLst/>
          </a:prstGeom>
          <a:solidFill>
            <a:schemeClr val="accent5">
              <a:lumMod val="40000"/>
              <a:lumOff val="6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ru-RU" sz="2200" b="1" dirty="0" smtClean="0">
                <a:solidFill>
                  <a:srgbClr val="C00000"/>
                </a:solidFill>
                <a:latin typeface="Times New Roman" panose="02020603050405020304" pitchFamily="18" charset="0"/>
                <a:cs typeface="Times New Roman" panose="02020603050405020304" pitchFamily="18" charset="0"/>
              </a:rPr>
              <a:t>1 раздел   </a:t>
            </a:r>
            <a:r>
              <a:rPr lang="ru-RU" sz="2200" b="1" dirty="0" smtClean="0">
                <a:solidFill>
                  <a:srgbClr val="EEECE1">
                    <a:lumMod val="10000"/>
                  </a:srgbClr>
                </a:solidFill>
                <a:latin typeface="Times New Roman" pitchFamily="18" charset="0"/>
                <a:cs typeface="Times New Roman" panose="02020603050405020304" pitchFamily="18" charset="0"/>
              </a:rPr>
              <a:t>«Личные данные (информационная часть)»;</a:t>
            </a:r>
          </a:p>
          <a:p>
            <a:pPr marL="0" indent="0">
              <a:buNone/>
              <a:defRPr/>
            </a:pPr>
            <a:r>
              <a:rPr lang="ru-RU" sz="2200" b="1" dirty="0" smtClean="0">
                <a:solidFill>
                  <a:srgbClr val="C00000"/>
                </a:solidFill>
                <a:latin typeface="Times New Roman" pitchFamily="18" charset="0"/>
                <a:cs typeface="Times New Roman" panose="02020603050405020304" pitchFamily="18" charset="0"/>
              </a:rPr>
              <a:t>2 раздел  </a:t>
            </a:r>
            <a:r>
              <a:rPr lang="ru-RU" sz="2200" b="1" dirty="0" smtClean="0">
                <a:solidFill>
                  <a:srgbClr val="EEECE1">
                    <a:lumMod val="10000"/>
                  </a:srgbClr>
                </a:solidFill>
                <a:latin typeface="Times New Roman" panose="02020603050405020304" pitchFamily="18" charset="0"/>
                <a:cs typeface="Times New Roman" panose="02020603050405020304" pitchFamily="18" charset="0"/>
              </a:rPr>
              <a:t>«</a:t>
            </a:r>
            <a:r>
              <a:rPr lang="ru-RU" sz="2200" b="1" dirty="0">
                <a:latin typeface="Times New Roman" panose="02020603050405020304" pitchFamily="18" charset="0"/>
                <a:cs typeface="Times New Roman" panose="02020603050405020304" pitchFamily="18" charset="0"/>
              </a:rPr>
              <a:t>Результаты освоения обучающимися образовательных программ по итогам мониторингов, проводимых организацией</a:t>
            </a:r>
            <a:r>
              <a:rPr lang="ru-RU" sz="2200" b="1" dirty="0" smtClean="0">
                <a:solidFill>
                  <a:srgbClr val="EEECE1">
                    <a:lumMod val="10000"/>
                  </a:srgbClr>
                </a:solidFill>
                <a:latin typeface="Times New Roman" panose="02020603050405020304" pitchFamily="18" charset="0"/>
                <a:cs typeface="Times New Roman" panose="02020603050405020304" pitchFamily="18" charset="0"/>
              </a:rPr>
              <a:t>»;</a:t>
            </a:r>
            <a:endParaRPr lang="ru-RU" sz="2200" b="1" dirty="0" smtClean="0">
              <a:solidFill>
                <a:srgbClr val="EEECE1">
                  <a:lumMod val="10000"/>
                </a:srgbClr>
              </a:solidFill>
              <a:latin typeface="Times New Roman" panose="02020603050405020304" pitchFamily="18" charset="0"/>
              <a:cs typeface="Times New Roman" panose="02020603050405020304" pitchFamily="18" charset="0"/>
            </a:endParaRPr>
          </a:p>
          <a:p>
            <a:pPr marL="0" indent="0">
              <a:buNone/>
              <a:defRPr/>
            </a:pPr>
            <a:r>
              <a:rPr lang="ru-RU" sz="2200" b="1" dirty="0" smtClean="0">
                <a:solidFill>
                  <a:srgbClr val="C00000"/>
                </a:solidFill>
                <a:latin typeface="Times New Roman" pitchFamily="18" charset="0"/>
                <a:cs typeface="Times New Roman" panose="02020603050405020304" pitchFamily="18" charset="0"/>
              </a:rPr>
              <a:t>3 раздел  </a:t>
            </a:r>
            <a:r>
              <a:rPr lang="ru-RU" sz="2200" b="1" dirty="0" smtClean="0">
                <a:solidFill>
                  <a:srgbClr val="EEECE1">
                    <a:lumMod val="10000"/>
                  </a:srgbClr>
                </a:solidFill>
                <a:latin typeface="Times New Roman" panose="02020603050405020304" pitchFamily="18" charset="0"/>
                <a:cs typeface="Times New Roman" panose="02020603050405020304" pitchFamily="18" charset="0"/>
              </a:rPr>
              <a:t>«</a:t>
            </a:r>
            <a:r>
              <a:rPr lang="ru-RU" sz="2200" b="1" dirty="0">
                <a:latin typeface="Times New Roman" panose="02020603050405020304" pitchFamily="18" charset="0"/>
                <a:cs typeface="Times New Roman" panose="02020603050405020304" pitchFamily="18" charset="0"/>
              </a:rPr>
              <a:t>Результаты по выявлению и развитию у обучающихся способностей к научной (интеллектуальной), творческой, физкультурно-спортивной деятельности</a:t>
            </a:r>
            <a:r>
              <a:rPr lang="ru-RU" sz="2200" b="1" dirty="0" smtClean="0">
                <a:solidFill>
                  <a:srgbClr val="EEECE1">
                    <a:lumMod val="10000"/>
                  </a:srgbClr>
                </a:solidFill>
                <a:latin typeface="Times New Roman" panose="02020603050405020304" pitchFamily="18" charset="0"/>
                <a:cs typeface="Times New Roman" panose="02020603050405020304" pitchFamily="18" charset="0"/>
              </a:rPr>
              <a:t>».</a:t>
            </a:r>
            <a:endParaRPr lang="ru-RU" sz="2200" b="1" dirty="0" smtClean="0">
              <a:solidFill>
                <a:srgbClr val="EEECE1">
                  <a:lumMod val="10000"/>
                </a:srgbClr>
              </a:solidFill>
              <a:latin typeface="Times New Roman" panose="02020603050405020304" pitchFamily="18" charset="0"/>
              <a:cs typeface="Times New Roman" panose="02020603050405020304" pitchFamily="18" charset="0"/>
            </a:endParaRPr>
          </a:p>
          <a:p>
            <a:pPr marL="0" indent="0">
              <a:buNone/>
              <a:defRPr/>
            </a:pPr>
            <a:r>
              <a:rPr lang="ru-RU" sz="2200" b="1" dirty="0" smtClean="0">
                <a:solidFill>
                  <a:srgbClr val="C00000"/>
                </a:solidFill>
                <a:latin typeface="Times New Roman" panose="02020603050405020304" pitchFamily="18" charset="0"/>
                <a:cs typeface="Times New Roman" panose="02020603050405020304" pitchFamily="18" charset="0"/>
              </a:rPr>
              <a:t>4. Раздел </a:t>
            </a:r>
            <a:r>
              <a:rPr lang="ru-RU" sz="2200" b="1" dirty="0" smtClean="0">
                <a:solidFill>
                  <a:srgbClr val="EEECE1">
                    <a:lumMod val="10000"/>
                  </a:srgbClr>
                </a:solidFill>
                <a:latin typeface="Times New Roman" panose="02020603050405020304" pitchFamily="18" charset="0"/>
                <a:cs typeface="Times New Roman" panose="02020603050405020304" pitchFamily="18" charset="0"/>
              </a:rPr>
              <a:t>«</a:t>
            </a:r>
            <a:r>
              <a:rPr lang="ru-RU" sz="2200" b="1" dirty="0">
                <a:latin typeface="Times New Roman" panose="02020603050405020304" pitchFamily="18" charset="0"/>
                <a:cs typeface="Times New Roman" panose="02020603050405020304" pitchFamily="18" charset="0"/>
              </a:rPr>
              <a:t>Личный вклад в повышение качества образования, совершенствование методов обучения и воспитания, транслирование в педагогических коллективах опыта практических результатов своей профессиональной деятельности, активное участие в работе методических объединений педагогического работника организации</a:t>
            </a:r>
            <a:r>
              <a:rPr lang="ru-RU" sz="2200" b="1" dirty="0" smtClean="0">
                <a:solidFill>
                  <a:srgbClr val="EEECE1">
                    <a:lumMod val="10000"/>
                  </a:srgbClr>
                </a:solidFill>
                <a:latin typeface="Times New Roman" pitchFamily="18" charset="0"/>
                <a:cs typeface="Times New Roman" pitchFamily="18" charset="0"/>
              </a:rPr>
              <a:t>»</a:t>
            </a:r>
            <a:endParaRPr lang="ru-RU" sz="2200" b="1" dirty="0" smtClean="0">
              <a:solidFill>
                <a:srgbClr val="EEECE1">
                  <a:lumMod val="10000"/>
                </a:srgbClr>
              </a:solidFill>
              <a:latin typeface="Times New Roman" pitchFamily="18" charset="0"/>
              <a:cs typeface="Times New Roman" pitchFamily="18" charset="0"/>
            </a:endParaRPr>
          </a:p>
          <a:p>
            <a:pPr marL="0" indent="0">
              <a:buNone/>
              <a:defRPr/>
            </a:pPr>
            <a:r>
              <a:rPr lang="ru-RU" sz="2200" b="1" dirty="0" smtClean="0">
                <a:solidFill>
                  <a:srgbClr val="C00000"/>
                </a:solidFill>
                <a:latin typeface="Times New Roman" pitchFamily="18" charset="0"/>
                <a:cs typeface="Times New Roman" pitchFamily="18" charset="0"/>
              </a:rPr>
              <a:t>5 раздел </a:t>
            </a:r>
            <a:r>
              <a:rPr lang="ru-RU" sz="2200" b="1" dirty="0">
                <a:solidFill>
                  <a:srgbClr val="EEECE1">
                    <a:lumMod val="10000"/>
                  </a:srgbClr>
                </a:solidFill>
                <a:latin typeface="Times New Roman" pitchFamily="18" charset="0"/>
                <a:cs typeface="Times New Roman" pitchFamily="18" charset="0"/>
              </a:rPr>
              <a:t>«</a:t>
            </a:r>
            <a:r>
              <a:rPr lang="ru-RU" sz="2200" b="1" dirty="0">
                <a:latin typeface="Times New Roman" panose="02020603050405020304" pitchFamily="18" charset="0"/>
                <a:cs typeface="Times New Roman" panose="02020603050405020304" pitchFamily="18" charset="0"/>
              </a:rPr>
              <a:t>Карта результативности профессиональной деятельности педагогического работника» </a:t>
            </a:r>
            <a:endParaRPr lang="ru-RU" sz="2200" b="1" dirty="0" smtClean="0">
              <a:latin typeface="Times New Roman" panose="02020603050405020304" pitchFamily="18" charset="0"/>
              <a:cs typeface="Times New Roman" panose="02020603050405020304" pitchFamily="18" charset="0"/>
            </a:endParaRPr>
          </a:p>
          <a:p>
            <a:pPr>
              <a:defRPr/>
            </a:pPr>
            <a:endParaRPr lang="ru-RU" dirty="0">
              <a:solidFill>
                <a:srgbClr val="000000"/>
              </a:solidFill>
            </a:endParaRPr>
          </a:p>
        </p:txBody>
      </p:sp>
    </p:spTree>
    <p:extLst>
      <p:ext uri="{BB962C8B-B14F-4D97-AF65-F5344CB8AC3E}">
        <p14:creationId xmlns:p14="http://schemas.microsoft.com/office/powerpoint/2010/main" val="829567884"/>
      </p:ext>
    </p:extLst>
  </p:cSld>
  <p:clrMapOvr>
    <a:masterClrMapping/>
  </p:clrMapOvr>
  <mc:AlternateContent xmlns:mc="http://schemas.openxmlformats.org/markup-compatibility/2006" xmlns:p14="http://schemas.microsoft.com/office/powerpoint/2010/main">
    <mc:Choice Requires="p14">
      <p:transition spd="slow" p14:dur="800" advClick="0" advTm="8000">
        <p:circle/>
      </p:transition>
    </mc:Choice>
    <mc:Fallback xmlns="">
      <p:transition spd="slow" advClick="0" advTm="8000">
        <p:circle/>
      </p:transition>
    </mc:Fallback>
  </mc:AlternateContent>
  <p:timing>
    <p:tnLst>
      <p:par>
        <p:cTn id="1" dur="indefinite" restart="never" nodeType="tmRoot"/>
      </p:par>
    </p:tn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презентация к вебинару">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840</TotalTime>
  <Words>1647</Words>
  <Application>Microsoft Office PowerPoint</Application>
  <PresentationFormat>Экран (4:3)</PresentationFormat>
  <Paragraphs>160</Paragraphs>
  <Slides>24</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24</vt:i4>
      </vt:variant>
    </vt:vector>
  </HeadingPairs>
  <TitlesOfParts>
    <vt:vector size="26" baseType="lpstr">
      <vt:lpstr>1_Тема Office</vt:lpstr>
      <vt:lpstr>презентация к вебинару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48</cp:revision>
  <dcterms:created xsi:type="dcterms:W3CDTF">2016-01-09T19:50:04Z</dcterms:created>
  <dcterms:modified xsi:type="dcterms:W3CDTF">2016-02-13T19:00:43Z</dcterms:modified>
</cp:coreProperties>
</file>