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458492"/>
              </p:ext>
            </p:extLst>
          </p:nvPr>
        </p:nvGraphicFramePr>
        <p:xfrm>
          <a:off x="323528" y="1124744"/>
          <a:ext cx="8568951" cy="5351268"/>
        </p:xfrm>
        <a:graphic>
          <a:graphicData uri="http://schemas.openxmlformats.org/drawingml/2006/table">
            <a:tbl>
              <a:tblPr/>
              <a:tblGrid>
                <a:gridCol w="1402193"/>
                <a:gridCol w="1713790"/>
                <a:gridCol w="1509536"/>
                <a:gridCol w="2274200"/>
                <a:gridCol w="1669232"/>
              </a:tblGrid>
              <a:tr h="144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форма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перья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ru-RU" sz="2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цвет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белые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высота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10-12 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км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осадки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время года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круглый 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23728" y="260648"/>
            <a:ext cx="50690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Дополните таблицу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0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SU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8011957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4" y="188640"/>
            <a:ext cx="5130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Какого цвета облака?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33883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67433"/>
            <a:ext cx="7992888" cy="5990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188640"/>
            <a:ext cx="5130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Какого цвета облака?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68384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2195513" y="115888"/>
            <a:ext cx="5086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smtClean="0">
                <a:solidFill>
                  <a:srgbClr val="333399"/>
                </a:solidFill>
              </a:rPr>
              <a:t>Радужность в облаке</a:t>
            </a:r>
          </a:p>
        </p:txBody>
      </p:sp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395288" y="5373217"/>
            <a:ext cx="853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000000"/>
                </a:solidFill>
              </a:rPr>
              <a:t>Когда солнечный свет сталкивается с маленькими каплями воды или кристаллами льда в облаке, имеющими разный размер, преломление света вызывает гамму цветов, которая называется радужностью.</a:t>
            </a:r>
          </a:p>
        </p:txBody>
      </p:sp>
      <p:pic>
        <p:nvPicPr>
          <p:cNvPr id="5" name="Picture 2" descr="http://thebester.ru/uploads/images/00/83/72/2012/04/04/eefc7dff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765175"/>
            <a:ext cx="680085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968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2195513" y="115888"/>
            <a:ext cx="56371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 smtClean="0">
                <a:solidFill>
                  <a:srgbClr val="333399"/>
                </a:solidFill>
              </a:rPr>
              <a:t>Перламутровые облака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7344819" cy="4239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11560" y="5085184"/>
            <a:ext cx="8157592" cy="17728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Перламутровые облака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Эти облака образуются на большой высоте до 30 км. Облака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можно наблюдать в полярных регионах возле полюсов, где они приобретают переливчатый цвет. 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5562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40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000500"/>
            <a:ext cx="37782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effectLst/>
                <a:cs typeface="Arial" pitchFamily="34" charset="0"/>
              </a:rPr>
              <a:t>Определение погоды с помощью облаков.</a:t>
            </a:r>
          </a:p>
        </p:txBody>
      </p:sp>
      <p:sp>
        <p:nvSpPr>
          <p:cNvPr id="20485" name="Rectangle 4"/>
          <p:cNvSpPr>
            <a:spLocks noGrp="1"/>
          </p:cNvSpPr>
          <p:nvPr>
            <p:ph sz="half" idx="2"/>
          </p:nvPr>
        </p:nvSpPr>
        <p:spPr>
          <a:xfrm>
            <a:off x="214313" y="4073525"/>
            <a:ext cx="4500562" cy="2784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altLang="ru-RU" sz="2000" b="1" smtClean="0">
              <a:solidFill>
                <a:srgbClr val="F078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2000" b="1" smtClean="0">
              <a:solidFill>
                <a:srgbClr val="F07800"/>
              </a:solidFill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sz="3200" b="1" smtClean="0">
                <a:solidFill>
                  <a:srgbClr val="0E0793"/>
                </a:solidFill>
              </a:rPr>
              <a:t>Если </a:t>
            </a:r>
            <a:r>
              <a:rPr lang="ru-RU" altLang="ru-RU" sz="3200" b="1" smtClean="0">
                <a:solidFill>
                  <a:srgbClr val="C00000"/>
                </a:solidFill>
              </a:rPr>
              <a:t>кучевые </a:t>
            </a:r>
            <a:r>
              <a:rPr lang="ru-RU" altLang="ru-RU" sz="3200" b="1" smtClean="0">
                <a:solidFill>
                  <a:srgbClr val="0E0793"/>
                </a:solidFill>
              </a:rPr>
              <a:t>облака к вечеру исчезают –  к хорошей погоде.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altLang="ru-RU" sz="3200" b="1" smtClean="0">
              <a:solidFill>
                <a:schemeClr val="tx2"/>
              </a:solidFill>
            </a:endParaRPr>
          </a:p>
        </p:txBody>
      </p:sp>
      <p:sp>
        <p:nvSpPr>
          <p:cNvPr id="20486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500563" y="1600200"/>
            <a:ext cx="4643437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sz="3600" b="1" smtClean="0">
                <a:solidFill>
                  <a:srgbClr val="0E0793"/>
                </a:solidFill>
              </a:rPr>
              <a:t>Багровые зори – к дождю.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sz="3600" b="1" smtClean="0">
                <a:solidFill>
                  <a:srgbClr val="0E0793"/>
                </a:solidFill>
              </a:rPr>
              <a:t>Золотая заря – к хорошей погоде.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altLang="ru-RU" sz="3600" smtClean="0">
              <a:solidFill>
                <a:srgbClr val="0E0793"/>
              </a:solidFill>
            </a:endParaRPr>
          </a:p>
        </p:txBody>
      </p:sp>
      <p:pic>
        <p:nvPicPr>
          <p:cNvPr id="20488" name="Picture 8" descr="Рисунок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4084637" cy="277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6856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8" name="Picture 10" descr="Рисунок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284538"/>
            <a:ext cx="4432300" cy="338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9" descr="Рисунок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52738"/>
            <a:ext cx="4367213" cy="335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750" y="214313"/>
            <a:ext cx="885825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prstClr val="white"/>
                </a:solidFill>
                <a:cs typeface="Arial" charset="0"/>
              </a:rPr>
              <a:t> </a:t>
            </a:r>
            <a:r>
              <a:rPr lang="ru-RU" sz="2800" b="1" dirty="0">
                <a:solidFill>
                  <a:srgbClr val="0E0793"/>
                </a:solidFill>
                <a:latin typeface="Arial" pitchFamily="34" charset="0"/>
                <a:cs typeface="Arial" pitchFamily="34" charset="0"/>
              </a:rPr>
              <a:t>Если на небе появляются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перистые </a:t>
            </a:r>
            <a:r>
              <a:rPr lang="ru-RU" sz="2800" b="1" dirty="0">
                <a:solidFill>
                  <a:srgbClr val="0E0793"/>
                </a:solidFill>
                <a:latin typeface="Arial" pitchFamily="34" charset="0"/>
                <a:cs typeface="Arial" pitchFamily="34" charset="0"/>
              </a:rPr>
              <a:t>облака, которые быстро надвигаются с запада, знайте надо ожидать </a:t>
            </a:r>
            <a:r>
              <a:rPr lang="ru-RU" sz="2800" b="1" dirty="0">
                <a:solidFill>
                  <a:srgbClr val="7E6BC9">
                    <a:lumMod val="50000"/>
                  </a:srgbClr>
                </a:solidFill>
                <a:cs typeface="Arial" charset="0"/>
              </a:rPr>
              <a:t>…</a:t>
            </a:r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5072063" y="1214438"/>
            <a:ext cx="3500437" cy="15176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800080"/>
            </a:solidFill>
            <a:miter lim="800000"/>
            <a:headEnd/>
            <a:tailEnd/>
          </a:ln>
          <a:effectLst>
            <a:outerShdw dist="107763" dir="2700000" algn="ctr" rotWithShape="0">
              <a:schemeClr val="accent4">
                <a:lumMod val="75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изменения погоды</a:t>
            </a:r>
          </a:p>
        </p:txBody>
      </p:sp>
      <p:sp>
        <p:nvSpPr>
          <p:cNvPr id="22532" name="Прямоугольник 4"/>
          <p:cNvSpPr>
            <a:spLocks noChangeArrowheads="1"/>
          </p:cNvSpPr>
          <p:nvPr/>
        </p:nvSpPr>
        <p:spPr bwMode="auto">
          <a:xfrm>
            <a:off x="285750" y="1643063"/>
            <a:ext cx="542925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smtClean="0">
                <a:solidFill>
                  <a:srgbClr val="C00000"/>
                </a:solidFill>
              </a:rPr>
              <a:t>Перистые</a:t>
            </a:r>
            <a:r>
              <a:rPr lang="ru-RU" altLang="ru-RU" sz="2800" b="1" smtClean="0">
                <a:solidFill>
                  <a:srgbClr val="0E0793"/>
                </a:solidFill>
              </a:rPr>
              <a:t> облака предвещают ненастье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smtClean="0">
                <a:solidFill>
                  <a:srgbClr val="0E0793"/>
                </a:solidFill>
              </a:rPr>
              <a:t>от двух дней и более.</a:t>
            </a:r>
          </a:p>
        </p:txBody>
      </p:sp>
      <p:pic>
        <p:nvPicPr>
          <p:cNvPr id="9" name="Picture 8" descr="C:\Users\Лёха\Desktop\b98befb77bc1a5e5712da1588ad6dce6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43500"/>
            <a:ext cx="11906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017079"/>
      </p:ext>
    </p:ext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214313" y="500063"/>
            <a:ext cx="86439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smtClean="0">
                <a:solidFill>
                  <a:srgbClr val="002060"/>
                </a:solidFill>
                <a:latin typeface="Times New Roman" pitchFamily="18" charset="0"/>
              </a:rPr>
              <a:t>   </a:t>
            </a:r>
            <a:r>
              <a:rPr lang="ru-RU" altLang="ru-RU" sz="3200" b="1" smtClean="0">
                <a:solidFill>
                  <a:srgbClr val="0E0793"/>
                </a:solidFill>
                <a:latin typeface="Times New Roman" pitchFamily="18" charset="0"/>
              </a:rPr>
              <a:t>Когда днём жарко, душно и быстро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smtClean="0">
                <a:solidFill>
                  <a:srgbClr val="0E0793"/>
                </a:solidFill>
                <a:latin typeface="Times New Roman" pitchFamily="18" charset="0"/>
              </a:rPr>
              <a:t> увеличиваются кучевые облака,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smtClean="0">
                <a:solidFill>
                  <a:srgbClr val="0E0793"/>
                </a:solidFill>
                <a:latin typeface="Times New Roman" pitchFamily="18" charset="0"/>
              </a:rPr>
              <a:t>это предвещает …</a:t>
            </a:r>
          </a:p>
        </p:txBody>
      </p:sp>
      <p:pic>
        <p:nvPicPr>
          <p:cNvPr id="5" name="Picture 5" descr="C:\Users\Лёха\Desktop\%C3%F0%EE%E7%E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786063"/>
            <a:ext cx="28416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5857875" y="2143125"/>
            <a:ext cx="3095625" cy="15176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800080"/>
            </a:solidFill>
            <a:miter lim="800000"/>
            <a:headEnd/>
            <a:tailEnd/>
          </a:ln>
          <a:effectLst>
            <a:outerShdw dist="107763" dir="2700000" algn="ctr" rotWithShape="0">
              <a:schemeClr val="accent4">
                <a:lumMod val="75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sz="280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86500" y="2571750"/>
            <a:ext cx="2143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smtClean="0">
                <a:solidFill>
                  <a:srgbClr val="C00000"/>
                </a:solidFill>
                <a:latin typeface="Times New Roman" pitchFamily="18" charset="0"/>
              </a:rPr>
              <a:t>грозу</a:t>
            </a:r>
          </a:p>
        </p:txBody>
      </p:sp>
      <p:pic>
        <p:nvPicPr>
          <p:cNvPr id="23560" name="Picture 8" descr="Рисунок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76475"/>
            <a:ext cx="5572125" cy="41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Лёха\Desktop\45008103_41599211_2963396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349342"/>
            <a:ext cx="2245940" cy="242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237149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241571"/>
              </p:ext>
            </p:extLst>
          </p:nvPr>
        </p:nvGraphicFramePr>
        <p:xfrm>
          <a:off x="323528" y="980728"/>
          <a:ext cx="8568951" cy="5517962"/>
        </p:xfrm>
        <a:graphic>
          <a:graphicData uri="http://schemas.openxmlformats.org/drawingml/2006/table">
            <a:tbl>
              <a:tblPr/>
              <a:tblGrid>
                <a:gridCol w="1402193"/>
                <a:gridCol w="1713790"/>
                <a:gridCol w="1509536"/>
                <a:gridCol w="2274200"/>
                <a:gridCol w="1669232"/>
              </a:tblGrid>
              <a:tr h="648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перистые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форма</a:t>
                      </a:r>
                      <a:endParaRPr lang="ru-RU" sz="2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перья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цвет</a:t>
                      </a:r>
                      <a:endParaRPr lang="ru-RU" sz="2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белые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высота</a:t>
                      </a:r>
                      <a:endParaRPr lang="ru-RU" sz="2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10-12 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км 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осадки</a:t>
                      </a:r>
                      <a:endParaRPr lang="ru-RU" sz="2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время года</a:t>
                      </a:r>
                      <a:endParaRPr lang="ru-RU" sz="2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круглый  год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39752" y="188640"/>
            <a:ext cx="50690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Дополните таблицу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56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031876"/>
              </p:ext>
            </p:extLst>
          </p:nvPr>
        </p:nvGraphicFramePr>
        <p:xfrm>
          <a:off x="323528" y="476670"/>
          <a:ext cx="8568951" cy="5816666"/>
        </p:xfrm>
        <a:graphic>
          <a:graphicData uri="http://schemas.openxmlformats.org/drawingml/2006/table">
            <a:tbl>
              <a:tblPr/>
              <a:tblGrid>
                <a:gridCol w="1402193"/>
                <a:gridCol w="1713790"/>
                <a:gridCol w="1509536"/>
                <a:gridCol w="2274200"/>
                <a:gridCol w="1669232"/>
              </a:tblGrid>
              <a:tr h="648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перистые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форма</a:t>
                      </a:r>
                      <a:endParaRPr lang="ru-RU" sz="2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перья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куча 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цвет</a:t>
                      </a:r>
                      <a:endParaRPr lang="ru-RU" sz="2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белые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белые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высота</a:t>
                      </a:r>
                      <a:endParaRPr lang="ru-RU" sz="2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10-12 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км 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1-7км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осадки</a:t>
                      </a:r>
                      <a:endParaRPr lang="ru-RU" sz="2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alibri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время года</a:t>
                      </a:r>
                      <a:endParaRPr lang="ru-RU" sz="2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круглый  год</a:t>
                      </a:r>
                      <a:endParaRPr kumimoji="0" lang="ru-RU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лето</a:t>
                      </a:r>
                    </a:p>
                    <a:p>
                      <a:pPr algn="ctr"/>
                      <a:r>
                        <a:rPr lang="ru-RU" sz="2800" dirty="0" smtClean="0"/>
                        <a:t> осень</a:t>
                      </a:r>
                    </a:p>
                    <a:p>
                      <a:pPr algn="ctr"/>
                      <a:r>
                        <a:rPr lang="ru-RU" sz="2800" dirty="0" smtClean="0"/>
                        <a:t>весна</a:t>
                      </a:r>
                      <a:endParaRPr lang="ru-RU" sz="2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46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449079"/>
              </p:ext>
            </p:extLst>
          </p:nvPr>
        </p:nvGraphicFramePr>
        <p:xfrm>
          <a:off x="323528" y="476670"/>
          <a:ext cx="8568951" cy="5816666"/>
        </p:xfrm>
        <a:graphic>
          <a:graphicData uri="http://schemas.openxmlformats.org/drawingml/2006/table">
            <a:tbl>
              <a:tblPr/>
              <a:tblGrid>
                <a:gridCol w="1402193"/>
                <a:gridCol w="1713790"/>
                <a:gridCol w="1509536"/>
                <a:gridCol w="2274200"/>
                <a:gridCol w="1669232"/>
              </a:tblGrid>
              <a:tr h="648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перистые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кучевые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форма</a:t>
                      </a:r>
                      <a:endParaRPr lang="ru-RU" sz="2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перья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куча 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цвет</a:t>
                      </a:r>
                      <a:endParaRPr lang="ru-RU" sz="2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белые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белые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высота</a:t>
                      </a:r>
                      <a:endParaRPr lang="ru-RU" sz="2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10-12 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км 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1-7км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осадки</a:t>
                      </a:r>
                      <a:endParaRPr lang="ru-RU" sz="2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alibri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время года</a:t>
                      </a:r>
                      <a:endParaRPr lang="ru-RU" sz="2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круглый  год</a:t>
                      </a:r>
                      <a:endParaRPr kumimoji="0" lang="ru-RU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лето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осень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весна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19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19371"/>
              </p:ext>
            </p:extLst>
          </p:nvPr>
        </p:nvGraphicFramePr>
        <p:xfrm>
          <a:off x="323528" y="476670"/>
          <a:ext cx="8568951" cy="5816666"/>
        </p:xfrm>
        <a:graphic>
          <a:graphicData uri="http://schemas.openxmlformats.org/drawingml/2006/table">
            <a:tbl>
              <a:tblPr/>
              <a:tblGrid>
                <a:gridCol w="1402193"/>
                <a:gridCol w="1713790"/>
                <a:gridCol w="1509536"/>
                <a:gridCol w="2274200"/>
                <a:gridCol w="1669232"/>
              </a:tblGrid>
              <a:tr h="648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перистые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кучевые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форма</a:t>
                      </a:r>
                      <a:endParaRPr lang="ru-RU" sz="2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перья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куча 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слой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цвет</a:t>
                      </a:r>
                      <a:endParaRPr lang="ru-RU" sz="2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белые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белые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серые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высота</a:t>
                      </a:r>
                      <a:endParaRPr lang="ru-RU" sz="2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10-12 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км 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smtClean="0">
                          <a:latin typeface="Times New Roman"/>
                          <a:ea typeface="Times New Roman"/>
                          <a:cs typeface="Times New Roman"/>
                        </a:rPr>
                        <a:t>1-7 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км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 км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осадки</a:t>
                      </a:r>
                      <a:endParaRPr lang="ru-RU" sz="2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alibri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моросящий дождь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время года</a:t>
                      </a:r>
                      <a:endParaRPr lang="ru-RU" sz="2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круглый  год</a:t>
                      </a:r>
                      <a:endParaRPr kumimoji="0" lang="ru-RU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лето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осень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весна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осень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37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0846"/>
              </p:ext>
            </p:extLst>
          </p:nvPr>
        </p:nvGraphicFramePr>
        <p:xfrm>
          <a:off x="323528" y="476670"/>
          <a:ext cx="8568951" cy="5816666"/>
        </p:xfrm>
        <a:graphic>
          <a:graphicData uri="http://schemas.openxmlformats.org/drawingml/2006/table">
            <a:tbl>
              <a:tblPr/>
              <a:tblGrid>
                <a:gridCol w="1402193"/>
                <a:gridCol w="1713790"/>
                <a:gridCol w="1509536"/>
                <a:gridCol w="2274200"/>
                <a:gridCol w="1669232"/>
              </a:tblGrid>
              <a:tr h="648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перистые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кучевые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слоистые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форма</a:t>
                      </a:r>
                      <a:endParaRPr lang="ru-RU" sz="2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перья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куча 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слой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цвет</a:t>
                      </a:r>
                      <a:endParaRPr lang="ru-RU" sz="2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белые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белые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серые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высота</a:t>
                      </a:r>
                      <a:endParaRPr lang="ru-RU" sz="2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10-12 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км 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1-7 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км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 км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осадки</a:t>
                      </a:r>
                      <a:endParaRPr lang="ru-RU" sz="2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alibri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моросящий дождь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время года</a:t>
                      </a:r>
                      <a:endParaRPr lang="ru-RU" sz="2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круглый  год</a:t>
                      </a:r>
                      <a:endParaRPr kumimoji="0" lang="ru-RU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лето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осень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весна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осень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18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686711"/>
              </p:ext>
            </p:extLst>
          </p:nvPr>
        </p:nvGraphicFramePr>
        <p:xfrm>
          <a:off x="323528" y="476670"/>
          <a:ext cx="8568951" cy="5816666"/>
        </p:xfrm>
        <a:graphic>
          <a:graphicData uri="http://schemas.openxmlformats.org/drawingml/2006/table">
            <a:tbl>
              <a:tblPr/>
              <a:tblGrid>
                <a:gridCol w="1402193"/>
                <a:gridCol w="1713790"/>
                <a:gridCol w="1509536"/>
                <a:gridCol w="2274200"/>
                <a:gridCol w="1669232"/>
              </a:tblGrid>
              <a:tr h="648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перистые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кучевые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слоистые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форма</a:t>
                      </a:r>
                      <a:endParaRPr lang="ru-RU" sz="2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перья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куча 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слой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куча, слой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цвет</a:t>
                      </a:r>
                      <a:endParaRPr lang="ru-RU" sz="2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белые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белые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серые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черные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высота</a:t>
                      </a:r>
                      <a:endParaRPr lang="ru-RU" sz="2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10-12 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км 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1-7 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км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 км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3-4 км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осадки</a:t>
                      </a:r>
                      <a:endParaRPr lang="ru-RU" sz="2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alibri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моросящий дождь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дождь, снег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время года</a:t>
                      </a:r>
                      <a:endParaRPr lang="ru-RU" sz="2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круглый  год</a:t>
                      </a:r>
                      <a:endParaRPr kumimoji="0" lang="ru-RU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лето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осень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весна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осень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круглый год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1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54116"/>
              </p:ext>
            </p:extLst>
          </p:nvPr>
        </p:nvGraphicFramePr>
        <p:xfrm>
          <a:off x="323528" y="476670"/>
          <a:ext cx="8568951" cy="5816666"/>
        </p:xfrm>
        <a:graphic>
          <a:graphicData uri="http://schemas.openxmlformats.org/drawingml/2006/table">
            <a:tbl>
              <a:tblPr/>
              <a:tblGrid>
                <a:gridCol w="1402193"/>
                <a:gridCol w="1713790"/>
                <a:gridCol w="1509536"/>
                <a:gridCol w="2274200"/>
                <a:gridCol w="1669232"/>
              </a:tblGrid>
              <a:tr h="648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перистые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кучевые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слоистые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туча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форма</a:t>
                      </a:r>
                      <a:endParaRPr lang="ru-RU" sz="2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перья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куча 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слой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куча, слой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цвет</a:t>
                      </a:r>
                      <a:endParaRPr lang="ru-RU" sz="2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белые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белые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серые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черные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высота</a:t>
                      </a:r>
                      <a:endParaRPr lang="ru-RU" sz="2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10-12 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км 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1-7 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км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 км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3-4 км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осадки</a:t>
                      </a:r>
                      <a:endParaRPr lang="ru-RU" sz="2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alibri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моросящий дождь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дождь, снег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время года</a:t>
                      </a:r>
                      <a:endParaRPr lang="ru-RU" sz="28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круглый  год</a:t>
                      </a:r>
                      <a:endParaRPr kumimoji="0" lang="ru-RU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лето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осень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весна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осень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круглый год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95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638160"/>
            <a:ext cx="4662226" cy="321984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13889" t="7692" r="8333" b="34615"/>
          <a:stretch>
            <a:fillRect/>
          </a:stretch>
        </p:blipFill>
        <p:spPr bwMode="auto">
          <a:xfrm>
            <a:off x="107504" y="908720"/>
            <a:ext cx="4482333" cy="3024336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2292" y="692696"/>
            <a:ext cx="4361708" cy="3024336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55776" y="188640"/>
            <a:ext cx="5130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Какого цвета облака?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73275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Office PowerPoint</Application>
  <PresentationFormat>Экран (4:3)</PresentationFormat>
  <Paragraphs>193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Определение погоды с помощью облаков.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Хозяин</dc:creator>
  <cp:lastModifiedBy>Хозяин</cp:lastModifiedBy>
  <cp:revision>1</cp:revision>
  <dcterms:created xsi:type="dcterms:W3CDTF">2016-02-13T10:16:03Z</dcterms:created>
  <dcterms:modified xsi:type="dcterms:W3CDTF">2016-02-13T10:18:07Z</dcterms:modified>
</cp:coreProperties>
</file>