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0" r:id="rId3"/>
    <p:sldMasterId id="2147483716" r:id="rId4"/>
  </p:sldMasterIdLst>
  <p:sldIdLst>
    <p:sldId id="274" r:id="rId5"/>
    <p:sldId id="276" r:id="rId6"/>
    <p:sldId id="275" r:id="rId7"/>
    <p:sldId id="259" r:id="rId8"/>
    <p:sldId id="261" r:id="rId9"/>
    <p:sldId id="279" r:id="rId10"/>
    <p:sldId id="280" r:id="rId11"/>
    <p:sldId id="281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0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1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5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8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9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7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5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9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78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9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3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2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2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1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8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D61308D0-072A-4596-91A1-91D76FDA4B0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08.02.2016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875D30A0-AF7F-47D4-9DBD-B9F2956A47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882" y="1081825"/>
            <a:ext cx="9337183" cy="4842457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algn="ctr"/>
            <a:endParaRPr lang="ru-RU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«Построение индивидуального образовательного маршрута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ребенка-дошкольника»  </a:t>
            </a:r>
          </a:p>
          <a:p>
            <a:pPr algn="ctr"/>
            <a:endParaRPr lang="ru-RU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algn="ctr"/>
            <a:endParaRPr lang="ru-RU" b="1" dirty="0" smtClean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algn="ctr"/>
            <a:endParaRPr lang="ru-RU" b="1" dirty="0">
              <a:solidFill>
                <a:prstClr val="black"/>
              </a:soli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       Подготовила Шошина Оксана Георгиевна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      воспитатель ГБДОУ д/сад 38 Московского района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           Санкт-Петербурга</a:t>
            </a:r>
            <a:endParaRPr lang="ru-RU" dirty="0"/>
          </a:p>
        </p:txBody>
      </p:sp>
      <p:pic>
        <p:nvPicPr>
          <p:cNvPr id="4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" y="3518074"/>
            <a:ext cx="2382592" cy="21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8510" cy="201185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605306" y="1004552"/>
            <a:ext cx="10844011" cy="537049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ничему не можем научить человека.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можем только помочь ему открыть это в себе.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Галилео Галилей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43" y="3425780"/>
            <a:ext cx="3748721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7882"/>
            <a:ext cx="10707590" cy="5988675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         СОДЕРЖАНИЕ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Методическая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тема проекта :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«Построение индивидуального образовательного маршрута ребенка-дошкольника »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Творческое 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название проекта :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Построение индивидуального образовательного маршрута ребенка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 дошкольника»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Тип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проекта: информационно-исследовательский, </a:t>
            </a:r>
            <a:r>
              <a:rPr lang="ru-RU" sz="1600" dirty="0" err="1">
                <a:solidFill>
                  <a:prstClr val="black"/>
                </a:solidFill>
                <a:latin typeface="Calibri" panose="020F0502020204030204"/>
              </a:rPr>
              <a:t>практико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 - информационный,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ориентированный.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Вид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проекта:  внутренний, групповой,  краткосрочный.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Участники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проекта: администрация, педагоги, родители, дети.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Предмет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проекта: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индивидуальная работа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педагога с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ребенком. 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Продукт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проектной деятельности: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построение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индивидуального образовательного маршрута 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ребенка-дошкольника.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Продолжительность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проекта:  (3 месяцев).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Тематическое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поле:  интеграция образовательных областей  в  группе ДОУ. 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Calibri" panose="020F0502020204030204"/>
              </a:rPr>
              <a:t>Место </a:t>
            </a: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проведения: г. Санкт-Петербург Московский район ГБДОУ Детский сад № 38.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25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4285" y="180304"/>
            <a:ext cx="11234057" cy="651346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ИОМ:</a:t>
            </a:r>
          </a:p>
          <a:p>
            <a:pPr marL="4572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детском саду условий, способствующих позитивной социализации дошкольников, их социально – личностного развития, которое неразрывно связано с общими процессами интеллектуального, эмоционального, эстетического, физического и других видов развития личности ребенка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Беседы, игры, занятия, чтение художественной литературы, этюды, направленные на знакомство с различными эмоциями и чувствами;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Игры, упражнения и тренинги;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Занятия, игры и упражнения на развитие психических процессов;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Приемы арт – терапии;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Релаксационные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психогимнастические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ИОМ 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 на обучаемость ребенка;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соотнесения уровня актуального развития и зоны ближайшего развития;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интересов ребенка;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тесного взаимодействия;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непрерывности;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усредненного нормирования;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принцип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 на детскую субкультуру.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ИОМ: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1.Этап наблюдения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Диагностический этап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Этап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Этап итоговой диагностики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dirty="0">
              <a:solidFill>
                <a:prstClr val="black"/>
              </a:solidFill>
            </a:endParaRPr>
          </a:p>
          <a:p>
            <a:pPr marL="45720" indent="0">
              <a:buNone/>
            </a:pPr>
            <a:endParaRPr lang="ru-RU" sz="1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1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171" y="260649"/>
            <a:ext cx="1180011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социально - личностному развитию ребенка:</a:t>
            </a:r>
          </a:p>
          <a:p>
            <a:pPr algn="ctr" defTabSz="914400"/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•Создать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благоприятную предметно-развивающую среду для социального развития ребенка;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•Организовать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систему работы;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•Совершенствовать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педагога с ребенком;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•Создать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положительного отношения ребенка к себе, другим людям, окружающему миру,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коммуникативной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компетентности детей;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чувство собственного достоинства, осознания своих прав и свобод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определяется: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-государственным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заказом 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-потребностями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запросами родителей;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функциональными возможностями и уровнем развития воспитанников;</a:t>
            </a: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-возможностями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91440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 разрабатываются:</a:t>
            </a: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детей, не усваивающих основную общеобразовательную программу дошкольного образования;</a:t>
            </a: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детей, с ограниченными возможностями здоровья, детей-инвалидов. </a:t>
            </a: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-для детей с высоким интеллектуальным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маршрут включает основные направления:</a:t>
            </a:r>
          </a:p>
          <a:p>
            <a:pPr defTabSz="91440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•развитие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и мелкой моторики;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•развитие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и социально-коммуникативных навыков;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ребенка;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•развитие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окружающем мире;</a:t>
            </a:r>
          </a:p>
          <a:p>
            <a:pPr defTabSz="9144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•формирование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пространстве, времени и количестве.</a:t>
            </a:r>
          </a:p>
          <a:p>
            <a:pPr defTabSz="914400"/>
            <a:endParaRPr lang="ru-RU" sz="1400" b="1" dirty="0" smtClean="0">
              <a:solidFill>
                <a:prstClr val="black"/>
              </a:solidFill>
            </a:endParaRPr>
          </a:p>
          <a:p>
            <a:pPr defTabSz="914400"/>
            <a:endParaRPr lang="ru-RU" sz="1400" b="1" dirty="0">
              <a:solidFill>
                <a:prstClr val="black"/>
              </a:solidFill>
            </a:endParaRPr>
          </a:p>
          <a:p>
            <a:pPr defTabSz="914400"/>
            <a:endParaRPr lang="ru-RU" sz="1400" b="1" dirty="0">
              <a:solidFill>
                <a:prstClr val="black"/>
              </a:solidFill>
            </a:endParaRP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  <a:p>
            <a:pPr defTabSz="914400"/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5307" y="1004552"/>
            <a:ext cx="5398894" cy="454624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/>
              <a:t>                 Этап наблюдения</a:t>
            </a:r>
          </a:p>
          <a:p>
            <a:pPr marL="45720" indent="0">
              <a:buNone/>
            </a:pPr>
            <a:r>
              <a:rPr lang="ru-RU" sz="1600" dirty="0" smtClean="0"/>
              <a:t>Таблица «Выявление групп дошкольников по трудностям»</a:t>
            </a:r>
          </a:p>
          <a:p>
            <a:pPr marL="45720" indent="0">
              <a:buNone/>
            </a:pPr>
            <a:endParaRPr lang="ru-RU" sz="1600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193366" y="2446986"/>
            <a:ext cx="5848379" cy="421139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Диагностический этап</a:t>
            </a:r>
            <a:endParaRPr lang="ru-RU" dirty="0"/>
          </a:p>
          <a:p>
            <a:pPr marL="45720" indent="0">
              <a:buNone/>
            </a:pPr>
            <a:r>
              <a:rPr lang="ru-RU" sz="1400" dirty="0" smtClean="0"/>
              <a:t>Таблица «Выявление трудностей дошкольников и их причины»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24471"/>
              </p:ext>
            </p:extLst>
          </p:nvPr>
        </p:nvGraphicFramePr>
        <p:xfrm>
          <a:off x="734099" y="1950720"/>
          <a:ext cx="488109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218"/>
                <a:gridCol w="976218"/>
                <a:gridCol w="976218"/>
                <a:gridCol w="976218"/>
                <a:gridCol w="976218"/>
              </a:tblGrid>
              <a:tr h="41212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Личност</a:t>
                      </a:r>
                      <a:endParaRPr lang="ru-RU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ные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Регуля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тивные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Психомо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торные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коммуникативные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Крыла</a:t>
                      </a:r>
                    </a:p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това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Таня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12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Чернов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Гриша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00" y="4275475"/>
            <a:ext cx="1914310" cy="159729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42656"/>
              </p:ext>
            </p:extLst>
          </p:nvPr>
        </p:nvGraphicFramePr>
        <p:xfrm>
          <a:off x="6297768" y="3232598"/>
          <a:ext cx="5344732" cy="32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183"/>
                <a:gridCol w="1303987"/>
                <a:gridCol w="1368379"/>
                <a:gridCol w="1336183"/>
              </a:tblGrid>
              <a:tr h="118346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ребенка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Выявленные трудности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Причины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Результат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(в конце сопровождения)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00647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Чернов Гриша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Неумение удерживать внимание,</a:t>
                      </a:r>
                    </a:p>
                    <a:p>
                      <a:r>
                        <a:rPr lang="ru-RU" sz="1400" dirty="0" smtClean="0"/>
                        <a:t>слушая короткий текст,</a:t>
                      </a:r>
                    </a:p>
                    <a:p>
                      <a:r>
                        <a:rPr lang="ru-RU" sz="1400" dirty="0" smtClean="0"/>
                        <a:t>который читает взрослый.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 усидчивости, низкий уровень внимания.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731519"/>
            <a:ext cx="8495763" cy="55533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/>
              <a:t>         Предполагаемый  результат:</a:t>
            </a:r>
          </a:p>
          <a:p>
            <a:pPr marL="45720" indent="0">
              <a:buNone/>
            </a:pPr>
            <a:r>
              <a:rPr lang="ru-RU" sz="1800" dirty="0" smtClean="0"/>
              <a:t>-развитие социальной компетентности;</a:t>
            </a:r>
          </a:p>
          <a:p>
            <a:pPr marL="45720" indent="0">
              <a:buNone/>
            </a:pPr>
            <a:r>
              <a:rPr lang="ru-RU" sz="1800" dirty="0" smtClean="0"/>
              <a:t>-развитие коммуникативных навыков;</a:t>
            </a:r>
          </a:p>
          <a:p>
            <a:pPr marL="45720" indent="0">
              <a:buNone/>
            </a:pPr>
            <a:r>
              <a:rPr lang="ru-RU" sz="1800" dirty="0" smtClean="0"/>
              <a:t>-приближение к адекватной самооценки;</a:t>
            </a:r>
          </a:p>
          <a:p>
            <a:pPr marL="45720" indent="0">
              <a:buNone/>
            </a:pPr>
            <a:r>
              <a:rPr lang="ru-RU" sz="1800" dirty="0" smtClean="0"/>
              <a:t>-развитие чувства само ценности;</a:t>
            </a:r>
          </a:p>
          <a:p>
            <a:pPr marL="45720" indent="0">
              <a:buNone/>
            </a:pPr>
            <a:r>
              <a:rPr lang="ru-RU" sz="1800" dirty="0" smtClean="0"/>
              <a:t>-коррекция имеющихся у ребенка социально личностных  проблем;</a:t>
            </a:r>
          </a:p>
          <a:p>
            <a:pPr marL="4572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65" y="3365516"/>
            <a:ext cx="2999565" cy="22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985" y="1236370"/>
            <a:ext cx="9856755" cy="5164429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60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Желаю всем </a:t>
            </a:r>
            <a:br>
              <a:rPr lang="ru-RU" sz="6000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600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творческих успехов</a:t>
            </a:r>
            <a:br>
              <a:rPr lang="ru-RU" sz="6000" dirty="0" smtClean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711" y="3818584"/>
            <a:ext cx="3419187" cy="23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9701" y="347731"/>
            <a:ext cx="9427336" cy="6156100"/>
          </a:xfrm>
        </p:spPr>
        <p:txBody>
          <a:bodyPr>
            <a:normAutofit/>
          </a:bodyPr>
          <a:lstStyle/>
          <a:p>
            <a:pPr marL="45720" lvl="0" indent="0" algn="ctr">
              <a:lnSpc>
                <a:spcPct val="150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ctr">
              <a:lnSpc>
                <a:spcPct val="150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индивидуального сопровождения ребёнка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учреждения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50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ребёнке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Symbol" panose="05050102010706020507" pitchFamily="18" charset="2"/>
              <a:buChar char=""/>
            </a:pPr>
            <a:r>
              <a:rPr lang="ru-RU" sz="1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</a:t>
            </a: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Symbol" panose="05050102010706020507" pitchFamily="18" charset="2"/>
              <a:buChar char=""/>
            </a:pPr>
            <a:r>
              <a:rPr lang="ru-RU" sz="1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</a:t>
            </a: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.___________________________________________________________________________________</a:t>
            </a:r>
            <a:endParaRPr lang="ru-RU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Symbol" panose="05050102010706020507" pitchFamily="18" charset="2"/>
              <a:buChar char=""/>
            </a:pPr>
            <a:r>
              <a:rPr lang="ru-RU" sz="1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Symbol" panose="05050102010706020507" pitchFamily="18" charset="2"/>
              <a:buChar char=""/>
            </a:pPr>
            <a:r>
              <a:rPr lang="ru-RU" sz="14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Краткая характеристика ребёнка, сильные </a:t>
            </a:r>
            <a:r>
              <a:rPr lang="ru-RU" sz="14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стороны ребёнка_______________________________________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для контакта с родителями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Мать (Ф.И.О., контактный телефон)______________________________________________________________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(Ф.И.О., контактный телефон)______________________________________________________________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Другое лицо, участвующее в воспитании (степень родства, Ф.И.О., контактный телефон)_________________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 родителей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____________________________________________________________________________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сопровождения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_________________________________________________________________________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Возможные риски_____________________________________________________________________________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01956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656</Words>
  <Application>Microsoft Office PowerPoint</Application>
  <PresentationFormat>Широкоэкранный</PresentationFormat>
  <Paragraphs>145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Calibri</vt:lpstr>
      <vt:lpstr>Georgia</vt:lpstr>
      <vt:lpstr>Symbol</vt:lpstr>
      <vt:lpstr>Times New Roman</vt:lpstr>
      <vt:lpstr>Trebuchet MS</vt:lpstr>
      <vt:lpstr>Wingdings 3</vt:lpstr>
      <vt:lpstr>Грань</vt:lpstr>
      <vt:lpstr>Воздушный поток</vt:lpstr>
      <vt:lpstr>1_Воздушный поток</vt:lpstr>
      <vt:lpstr>4_Воздушный поток</vt:lpstr>
      <vt:lpstr>Презентация PowerPoint</vt:lpstr>
      <vt:lpstr>        Мы ничему не можем научить человека.  Мы можем только помочь ему открыть это в себе.                                                           Галилео Галилей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всем  творческих успехов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Гусарова</dc:creator>
  <cp:lastModifiedBy>Ирина Гусарова</cp:lastModifiedBy>
  <cp:revision>16</cp:revision>
  <dcterms:created xsi:type="dcterms:W3CDTF">2016-02-01T19:29:33Z</dcterms:created>
  <dcterms:modified xsi:type="dcterms:W3CDTF">2016-02-08T20:27:48Z</dcterms:modified>
</cp:coreProperties>
</file>