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6" r:id="rId3"/>
    <p:sldId id="264" r:id="rId4"/>
    <p:sldId id="287" r:id="rId5"/>
    <p:sldId id="280" r:id="rId6"/>
    <p:sldId id="283" r:id="rId7"/>
    <p:sldId id="281" r:id="rId8"/>
    <p:sldId id="282" r:id="rId9"/>
    <p:sldId id="284" r:id="rId10"/>
    <p:sldId id="288" r:id="rId11"/>
    <p:sldId id="265" r:id="rId12"/>
    <p:sldId id="286" r:id="rId13"/>
    <p:sldId id="285" r:id="rId14"/>
    <p:sldId id="257" r:id="rId15"/>
    <p:sldId id="266" r:id="rId16"/>
    <p:sldId id="258" r:id="rId17"/>
    <p:sldId id="267" r:id="rId18"/>
    <p:sldId id="289" r:id="rId19"/>
    <p:sldId id="259" r:id="rId20"/>
    <p:sldId id="290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FF00"/>
    <a:srgbClr val="008000"/>
    <a:srgbClr val="FF00FF"/>
    <a:srgbClr val="00FFFF"/>
    <a:srgbClr val="FFFF00"/>
    <a:srgbClr val="FE6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829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29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501C-683D-4E04-BF24-3FF507659A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230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7819-D3F8-417A-BE7A-118F8EE885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561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A45-1F8D-4440-8DF3-1AF448C3BE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60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297A-7302-4D14-9DC4-9D49C45D76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180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D6405-AE9E-426C-A06D-82685E6CF2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896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9DB7-B465-4561-B739-4FEDA7AF6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608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7435-CBDA-4677-87F9-4CC858C8F4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79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0783-2010-4506-B847-90C064E932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14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153A-D3EE-4E49-ADFE-1A2C4B57BF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50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4AA6-AD6E-4763-A7AE-F662EE89A3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690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64F9-39F1-4419-A7CE-459CD01F67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87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8195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195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8195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5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819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19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19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19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19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92A90-6E19-4347-9675-00225BAD76A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93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61e6_7c321311_XL.jpe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2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722" y="1340768"/>
            <a:ext cx="5897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1.Луна – спутник Земли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380238"/>
            <a:ext cx="501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2.Поверхность Луны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441" y="3429000"/>
            <a:ext cx="3738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3.Лунные фазы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441" y="4385020"/>
            <a:ext cx="6625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4.Изучение Луны человеком</a:t>
            </a:r>
            <a:endParaRPr lang="ru-RU" sz="4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Monotype Corsiva" pitchFamily="66" charset="0"/>
              </a:rPr>
              <a:t>Роли в группе:</a:t>
            </a:r>
          </a:p>
          <a:p>
            <a:r>
              <a:rPr lang="ru-RU" sz="3200" b="1" dirty="0" smtClean="0">
                <a:latin typeface="Monotype Corsiva" pitchFamily="66" charset="0"/>
              </a:rPr>
              <a:t>1</a:t>
            </a:r>
            <a:r>
              <a:rPr lang="ru-RU" sz="3200" b="1" dirty="0">
                <a:latin typeface="Monotype Corsiva" pitchFamily="66" charset="0"/>
              </a:rPr>
              <a:t>. Организатор (следит за правильной работой группы, все ли участники выполняют свои обязанности).</a:t>
            </a:r>
          </a:p>
          <a:p>
            <a:r>
              <a:rPr lang="ru-RU" sz="3200" b="1" dirty="0">
                <a:latin typeface="Monotype Corsiva" pitchFamily="66" charset="0"/>
              </a:rPr>
              <a:t> </a:t>
            </a:r>
          </a:p>
          <a:p>
            <a:r>
              <a:rPr lang="ru-RU" sz="3200" b="1" dirty="0">
                <a:latin typeface="Monotype Corsiva" pitchFamily="66" charset="0"/>
              </a:rPr>
              <a:t>2. Регистратор (записывает результаты работы).</a:t>
            </a:r>
          </a:p>
          <a:p>
            <a:r>
              <a:rPr lang="ru-RU" sz="3200" b="1" dirty="0">
                <a:latin typeface="Monotype Corsiva" pitchFamily="66" charset="0"/>
              </a:rPr>
              <a:t> </a:t>
            </a:r>
          </a:p>
          <a:p>
            <a:r>
              <a:rPr lang="ru-RU" sz="3200" b="1" dirty="0">
                <a:latin typeface="Monotype Corsiva" pitchFamily="66" charset="0"/>
              </a:rPr>
              <a:t>3. Докладчик (докладывает результаты работы группы всему классу).</a:t>
            </a:r>
          </a:p>
          <a:p>
            <a:r>
              <a:rPr lang="ru-RU" sz="3200" b="1" dirty="0">
                <a:latin typeface="Monotype Corsiva" pitchFamily="66" charset="0"/>
              </a:rPr>
              <a:t> </a:t>
            </a:r>
          </a:p>
          <a:p>
            <a:r>
              <a:rPr lang="ru-RU" sz="3200" b="1" dirty="0" smtClean="0">
                <a:latin typeface="Monotype Corsiva" pitchFamily="66" charset="0"/>
              </a:rPr>
              <a:t>4. Наблюдатель </a:t>
            </a:r>
            <a:r>
              <a:rPr lang="ru-RU" sz="3200" b="1" dirty="0">
                <a:latin typeface="Monotype Corsiva" pitchFamily="66" charset="0"/>
              </a:rPr>
              <a:t>(оценивает баллами работу каждого члена группы, наивысший балл – 8).</a:t>
            </a:r>
            <a:endParaRPr lang="ru-RU" sz="3200" b="1" dirty="0"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6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itchFamily="66" charset="0"/>
              </a:rPr>
              <a:t>Памятка </a:t>
            </a:r>
            <a:r>
              <a:rPr lang="ru-RU" sz="4800" b="1" u="sng" dirty="0">
                <a:latin typeface="Monotype Corsiva" pitchFamily="66" charset="0"/>
              </a:rPr>
              <a:t>« Правила дружной работы»</a:t>
            </a:r>
            <a:endParaRPr lang="ru-RU" sz="4800" u="sng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1. Внимательно слушай товарища.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2. Говори вполголоса.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3. Исправляй товарища так, чтобы его не обидеть.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4. Береги каждую минуту.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dirty="0">
                <a:latin typeface="Monotype Corsiva" pitchFamily="66" charset="0"/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0802"/>
            <a:ext cx="1224136" cy="131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22353"/>
            <a:ext cx="1126604" cy="10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08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1140883_1278247564_lunoz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5738" y="4149080"/>
            <a:ext cx="43348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5400" b="1" dirty="0" smtClean="0">
                <a:latin typeface="Monotype Corsiva" pitchFamily="66" charset="0"/>
              </a:rPr>
              <a:t>Луна – </a:t>
            </a:r>
          </a:p>
          <a:p>
            <a:pPr algn="r"/>
            <a:r>
              <a:rPr lang="ru-RU" sz="5400" b="1" dirty="0" smtClean="0">
                <a:latin typeface="Monotype Corsiva" pitchFamily="66" charset="0"/>
              </a:rPr>
              <a:t>спутник  Земли</a:t>
            </a:r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Администратор\Мои документы\анимация\человеческие\мужские\anim07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00625"/>
            <a:ext cx="923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Documents and Settings\Администратор\Мои документы\анимация\Природные\23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973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2729" y="1584305"/>
            <a:ext cx="72728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Луна — спутник Земли. Диаметр Луны в 4 раза меньше диаметра земли. Масса Луны меньше массы нашей планеты примерно в 81 раз.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00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1_62768_19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6904" cy="56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6642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100" dirty="0" smtClean="0">
                <a:latin typeface="Monotype Corsiva" pitchFamily="66" charset="0"/>
              </a:rPr>
              <a:t>Поверхность Луны</a:t>
            </a:r>
            <a:endParaRPr lang="ru-RU" sz="5400" b="1" spc="100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46986"/>
            <a:ext cx="8154863" cy="130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852936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/>
              <a:t>Лунными морями ученые называют темные пятна, которые видимые на лунном диске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9068" y="4309895"/>
            <a:ext cx="7804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/>
              <a:t>Море Спокойствия, </a:t>
            </a:r>
            <a:r>
              <a:rPr lang="ru-RU" sz="2800" b="1" i="1" u="sng" dirty="0" smtClean="0"/>
              <a:t>Море Облаков Море Дождей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6067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yf rjyrehc\moon-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84"/>
            <a:ext cx="9144000" cy="6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945" y="332656"/>
            <a:ext cx="330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Фазы Луны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1776" y="47678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i="1" u="sng" dirty="0"/>
              <a:t>Разный вид Луны зависит от того, </a:t>
            </a:r>
          </a:p>
          <a:p>
            <a:r>
              <a:rPr lang="ru-RU" sz="2400" b="1" i="1" u="sng" dirty="0"/>
              <a:t>как она освещается </a:t>
            </a:r>
          </a:p>
          <a:p>
            <a:r>
              <a:rPr lang="ru-RU" sz="2400" b="1" i="1" u="sng" dirty="0"/>
              <a:t>невидимым нам ночью Солнцем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5401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0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yf rjyrehc\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621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Изучение Луны человеком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79715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u="sng" dirty="0"/>
              <a:t>Первые люди покорившие Луну </a:t>
            </a:r>
            <a:endParaRPr lang="en-US" sz="3200" b="1" i="1" u="sng" dirty="0"/>
          </a:p>
          <a:p>
            <a:r>
              <a:rPr lang="ru-RU" sz="3200" b="1" i="1" u="sng" dirty="0" err="1"/>
              <a:t>Армстронг</a:t>
            </a:r>
            <a:r>
              <a:rPr lang="ru-RU" sz="3200" b="1" i="1" u="sng" dirty="0"/>
              <a:t> и </a:t>
            </a:r>
            <a:r>
              <a:rPr lang="ru-RU" sz="3200" b="1" i="1" u="sng" dirty="0" err="1"/>
              <a:t>Олдрин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4700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-1429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400" dirty="0" smtClean="0">
                <a:latin typeface="Monotype Corsiva" pitchFamily="66" charset="0"/>
              </a:rPr>
              <a:t>Кроссворд</a:t>
            </a:r>
            <a:endParaRPr lang="ru-RU" sz="7200" b="1" spc="400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7" y="1071546"/>
          <a:ext cx="8429685" cy="5429288"/>
        </p:xfrm>
        <a:graphic>
          <a:graphicData uri="http://schemas.openxmlformats.org/drawingml/2006/table">
            <a:tbl>
              <a:tblPr/>
              <a:tblGrid>
                <a:gridCol w="867763"/>
                <a:gridCol w="867763"/>
                <a:gridCol w="867763"/>
                <a:gridCol w="887129"/>
                <a:gridCol w="972359"/>
                <a:gridCol w="936414"/>
                <a:gridCol w="1066231"/>
                <a:gridCol w="216462"/>
                <a:gridCol w="870243"/>
                <a:gridCol w="877558"/>
              </a:tblGrid>
              <a:tr h="1357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00364" y="1142984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1142984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142984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142984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1142984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1142984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2500306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2500306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500306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2500306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2500306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29586" y="2500306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3857628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3857628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3857628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3857628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9454" y="3857628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3786190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3108" y="3857628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5214950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4414" y="5214950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5214950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5214950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9058" y="5214950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5214950"/>
            <a:ext cx="8572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4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Documents and Settings\Администратор\Мои документы\анимация\человеческие\мужские\anim07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00625"/>
            <a:ext cx="923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Documents and Settings\Администратор\Мои документы\анимация\Природные\23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973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2729" y="1584305"/>
            <a:ext cx="72728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rgbClr val="6C48A8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6C48A8">
                    <a:tint val="1000"/>
                  </a:srgbClr>
                </a:solidFill>
                <a:effectLst>
                  <a:glow rad="53100">
                    <a:srgbClr val="6C48A8">
                      <a:satMod val="180000"/>
                      <a:alpha val="30000"/>
                    </a:srgbClr>
                  </a:glow>
                </a:effectLst>
              </a:rPr>
              <a:t>Луна — спутник Земли. Диаметр Луны в 4 раза меньше диаметра земли. Масса Луны меньше массы нашей планеты примерно в 81 раз.</a:t>
            </a:r>
            <a:endParaRPr lang="ru-RU" sz="3600" b="1" spc="50" dirty="0">
              <a:ln w="12700" cmpd="sng">
                <a:solidFill>
                  <a:srgbClr val="6C48A8">
                    <a:satMod val="120000"/>
                    <a:shade val="80000"/>
                  </a:srgbClr>
                </a:solidFill>
                <a:prstDash val="solid"/>
              </a:ln>
              <a:solidFill>
                <a:srgbClr val="6C48A8">
                  <a:tint val="1000"/>
                </a:srgbClr>
              </a:solidFill>
              <a:effectLst>
                <a:glow rad="53100">
                  <a:srgbClr val="6C48A8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93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18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 bwMode="auto">
          <a:xfrm>
            <a:off x="1336350" y="3160961"/>
            <a:ext cx="914400" cy="914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5-конечная звезда 3"/>
          <p:cNvSpPr/>
          <p:nvPr/>
        </p:nvSpPr>
        <p:spPr bwMode="auto">
          <a:xfrm>
            <a:off x="1272071" y="4797152"/>
            <a:ext cx="914400" cy="914400"/>
          </a:xfrm>
          <a:prstGeom prst="star5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5-конечная звезда 4"/>
          <p:cNvSpPr/>
          <p:nvPr/>
        </p:nvSpPr>
        <p:spPr bwMode="auto">
          <a:xfrm>
            <a:off x="1336350" y="1484784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8857" y="148478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на </a:t>
            </a:r>
            <a:r>
              <a:rPr lang="ru-RU" sz="4000" b="1" dirty="0" smtClean="0">
                <a:latin typeface="Monotype Corsiva" pitchFamily="66" charset="0"/>
              </a:rPr>
              <a:t>занятии  </a:t>
            </a:r>
            <a:r>
              <a:rPr lang="ru-RU" sz="4000" b="1" dirty="0">
                <a:latin typeface="Monotype Corsiva" pitchFamily="66" charset="0"/>
              </a:rPr>
              <a:t>было легко, интересно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9299" y="3365027"/>
            <a:ext cx="545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испытывал затруднения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354" y="5069686"/>
            <a:ext cx="6072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было скучно, трудно</a:t>
            </a:r>
            <a:r>
              <a:rPr lang="ru-RU" sz="4000" b="1" dirty="0" smtClean="0">
                <a:latin typeface="Monotype Corsiva" pitchFamily="66" charset="0"/>
              </a:rPr>
              <a:t>, </a:t>
            </a:r>
            <a:r>
              <a:rPr lang="ru-RU" sz="4000" b="1" dirty="0">
                <a:latin typeface="Monotype Corsiva" pitchFamily="66" charset="0"/>
              </a:rPr>
              <a:t>я ничего </a:t>
            </a:r>
            <a:endParaRPr lang="ru-RU" sz="4000" b="1" dirty="0" smtClean="0">
              <a:latin typeface="Monotype Corsiva" pitchFamily="66" charset="0"/>
            </a:endParaRPr>
          </a:p>
          <a:p>
            <a:r>
              <a:rPr lang="ru-RU" sz="4000" b="1" dirty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                                   не </a:t>
            </a:r>
            <a:r>
              <a:rPr lang="ru-RU" sz="4000" b="1" dirty="0">
                <a:latin typeface="Monotype Corsiva" pitchFamily="66" charset="0"/>
              </a:rPr>
              <a:t>понял</a:t>
            </a:r>
          </a:p>
        </p:txBody>
      </p:sp>
    </p:spTree>
    <p:extLst>
      <p:ext uri="{BB962C8B-B14F-4D97-AF65-F5344CB8AC3E}">
        <p14:creationId xmlns:p14="http://schemas.microsoft.com/office/powerpoint/2010/main" val="257882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17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" y="4869160"/>
            <a:ext cx="8908678" cy="172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31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059" y="908720"/>
            <a:ext cx="61206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Спутник Земли - Луна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66750"/>
            <a:ext cx="36576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Documents and Settings\Администратор\Мои документы\анимация\человеческие\мужские\anim07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00625"/>
            <a:ext cx="923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9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2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1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54899" cy="530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0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93550" cy="540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8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4899" cy="527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0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224405" cy="54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8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3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7850BA"/>
      </a:accent2>
      <a:accent3>
        <a:srgbClr val="B1AAC9"/>
      </a:accent3>
      <a:accent4>
        <a:srgbClr val="DADADA"/>
      </a:accent4>
      <a:accent5>
        <a:srgbClr val="CACAFF"/>
      </a:accent5>
      <a:accent6>
        <a:srgbClr val="6C48A8"/>
      </a:accent6>
      <a:hlink>
        <a:srgbClr val="00CCFF"/>
      </a:hlink>
      <a:folHlink>
        <a:srgbClr val="0796B3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216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41</cp:revision>
  <dcterms:created xsi:type="dcterms:W3CDTF">2011-11-20T13:19:14Z</dcterms:created>
  <dcterms:modified xsi:type="dcterms:W3CDTF">2013-02-24T15:22:19Z</dcterms:modified>
</cp:coreProperties>
</file>