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6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410691-8B4A-441B-8733-D55A98E99E11}" type="datetimeFigureOut">
              <a:rPr lang="ru-RU" smtClean="0"/>
              <a:pPr/>
              <a:t>13.11.2015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A4A5A2-1C4A-414D-BC6E-8A5F4A593E5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10691-8B4A-441B-8733-D55A98E99E11}" type="datetimeFigureOut">
              <a:rPr lang="ru-RU" smtClean="0"/>
              <a:pPr/>
              <a:t>13.11.2015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4A5A2-1C4A-414D-BC6E-8A5F4A593E5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864095"/>
          </a:xfrm>
        </p:spPr>
        <p:txBody>
          <a:bodyPr/>
          <a:lstStyle/>
          <a:p>
            <a:r>
              <a:rPr lang="ru-RU" dirty="0" smtClean="0">
                <a:solidFill>
                  <a:srgbClr val="FFFF00"/>
                </a:solidFill>
              </a:rPr>
              <a:t>ЯГОДЫ ЯКУТИИ.</a:t>
            </a:r>
            <a:endParaRPr lang="ru-RU" dirty="0">
              <a:solidFill>
                <a:srgbClr val="FFFF00"/>
              </a:solidFill>
            </a:endParaRPr>
          </a:p>
        </p:txBody>
      </p:sp>
      <p:sp>
        <p:nvSpPr>
          <p:cNvPr id="3" name="Подзаголовок 2"/>
          <p:cNvSpPr>
            <a:spLocks noGrp="1"/>
          </p:cNvSpPr>
          <p:nvPr>
            <p:ph type="subTitle" idx="1"/>
          </p:nvPr>
        </p:nvSpPr>
        <p:spPr>
          <a:xfrm>
            <a:off x="1371600" y="5877272"/>
            <a:ext cx="6400800" cy="648072"/>
          </a:xfrm>
        </p:spPr>
        <p:txBody>
          <a:bodyPr>
            <a:normAutofit fontScale="62500" lnSpcReduction="20000"/>
          </a:bodyPr>
          <a:lstStyle/>
          <a:p>
            <a:r>
              <a:rPr lang="ru-RU" dirty="0" smtClean="0">
                <a:solidFill>
                  <a:srgbClr val="00B050"/>
                </a:solidFill>
              </a:rPr>
              <a:t>МБДОУ ЦРР №21 «</a:t>
            </a:r>
            <a:r>
              <a:rPr lang="ru-RU" dirty="0" err="1" smtClean="0">
                <a:solidFill>
                  <a:srgbClr val="00B050"/>
                </a:solidFill>
              </a:rPr>
              <a:t>Кэнчээри</a:t>
            </a:r>
            <a:r>
              <a:rPr lang="ru-RU" dirty="0" smtClean="0">
                <a:solidFill>
                  <a:srgbClr val="00B050"/>
                </a:solidFill>
              </a:rPr>
              <a:t>» </a:t>
            </a:r>
            <a:r>
              <a:rPr lang="ru-RU" dirty="0" err="1" smtClean="0">
                <a:solidFill>
                  <a:srgbClr val="00B050"/>
                </a:solidFill>
              </a:rPr>
              <a:t>Сивцева</a:t>
            </a:r>
            <a:r>
              <a:rPr lang="ru-RU" dirty="0" smtClean="0">
                <a:solidFill>
                  <a:srgbClr val="00B050"/>
                </a:solidFill>
              </a:rPr>
              <a:t> Н.Н.</a:t>
            </a:r>
          </a:p>
          <a:p>
            <a:r>
              <a:rPr lang="ru-RU" dirty="0" smtClean="0">
                <a:solidFill>
                  <a:srgbClr val="00B050"/>
                </a:solidFill>
              </a:rPr>
              <a:t>г. Якутск 2015 год</a:t>
            </a:r>
            <a:endParaRPr lang="ru-RU" dirty="0">
              <a:solidFill>
                <a:srgbClr val="00B050"/>
              </a:solidFill>
            </a:endParaRPr>
          </a:p>
        </p:txBody>
      </p:sp>
      <p:pic>
        <p:nvPicPr>
          <p:cNvPr id="1026" name="Picture 2" descr="C:\Users\User\Pictures\img_0056.jpg"/>
          <p:cNvPicPr>
            <a:picLocks noChangeAspect="1" noChangeArrowheads="1"/>
          </p:cNvPicPr>
          <p:nvPr/>
        </p:nvPicPr>
        <p:blipFill>
          <a:blip r:embed="rId2" cstate="print"/>
          <a:srcRect/>
          <a:stretch>
            <a:fillRect/>
          </a:stretch>
        </p:blipFill>
        <p:spPr bwMode="auto">
          <a:xfrm>
            <a:off x="611560" y="1196752"/>
            <a:ext cx="7920880" cy="463589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a:spLocks noGrp="1"/>
          </p:cNvSpPr>
          <p:nvPr>
            <p:ph type="title"/>
          </p:nvPr>
        </p:nvSpPr>
        <p:spPr>
          <a:xfrm>
            <a:off x="457200" y="274638"/>
            <a:ext cx="8229600" cy="1642194"/>
          </a:xfrm>
        </p:spPr>
        <p:txBody>
          <a:bodyPr>
            <a:normAutofit fontScale="90000"/>
          </a:bodyPr>
          <a:lstStyle/>
          <a:p>
            <a:r>
              <a:rPr lang="ru-RU" sz="2400" dirty="0" smtClean="0"/>
              <a:t>Ягодку сорвать легко </a:t>
            </a:r>
            <a:br>
              <a:rPr lang="ru-RU" sz="2400" dirty="0" smtClean="0"/>
            </a:br>
            <a:r>
              <a:rPr lang="ru-RU" sz="2400" dirty="0" smtClean="0"/>
              <a:t>Ведь растет не высоко</a:t>
            </a:r>
            <a:br>
              <a:rPr lang="ru-RU" sz="2400" dirty="0" smtClean="0"/>
            </a:br>
            <a:r>
              <a:rPr lang="ru-RU" sz="2400" dirty="0" smtClean="0"/>
              <a:t>Под листочки загляни-ка</a:t>
            </a:r>
            <a:br>
              <a:rPr lang="ru-RU" sz="2400" dirty="0" smtClean="0"/>
            </a:br>
            <a:r>
              <a:rPr lang="ru-RU" sz="2400" dirty="0" smtClean="0"/>
              <a:t>Там созрела… (земляника).</a:t>
            </a:r>
            <a:br>
              <a:rPr lang="ru-RU" sz="2400" dirty="0" smtClean="0"/>
            </a:br>
            <a:endParaRPr lang="ru-RU" sz="2400" dirty="0"/>
          </a:p>
        </p:txBody>
      </p:sp>
      <p:pic>
        <p:nvPicPr>
          <p:cNvPr id="1026" name="Picture 2" descr="C:\Users\User\Pictures\img_0056.jpg"/>
          <p:cNvPicPr>
            <a:picLocks noChangeAspect="1" noChangeArrowheads="1"/>
          </p:cNvPicPr>
          <p:nvPr/>
        </p:nvPicPr>
        <p:blipFill>
          <a:blip r:embed="rId2" cstate="print"/>
          <a:srcRect/>
          <a:stretch>
            <a:fillRect/>
          </a:stretch>
        </p:blipFill>
        <p:spPr bwMode="auto">
          <a:xfrm>
            <a:off x="467544" y="1772816"/>
            <a:ext cx="8280920" cy="48245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r>
              <a:rPr lang="ru-RU" sz="2400" dirty="0" smtClean="0"/>
              <a:t>На болоте уродилась </a:t>
            </a:r>
            <a:br>
              <a:rPr lang="ru-RU" sz="2400" dirty="0" smtClean="0"/>
            </a:br>
            <a:r>
              <a:rPr lang="ru-RU" sz="2400" dirty="0" smtClean="0"/>
              <a:t>В мягкой травке притаилась</a:t>
            </a:r>
            <a:br>
              <a:rPr lang="ru-RU" sz="2400" dirty="0" smtClean="0"/>
            </a:br>
            <a:r>
              <a:rPr lang="ru-RU" sz="2400" dirty="0" smtClean="0"/>
              <a:t>Желтенькая брошка</a:t>
            </a:r>
            <a:br>
              <a:rPr lang="ru-RU" sz="2400" dirty="0" smtClean="0"/>
            </a:br>
            <a:r>
              <a:rPr lang="ru-RU" sz="2400" dirty="0" smtClean="0"/>
              <a:t>Ягодка… (морошка).</a:t>
            </a:r>
            <a:endParaRPr lang="ru-RU" sz="2400" dirty="0"/>
          </a:p>
        </p:txBody>
      </p:sp>
      <p:pic>
        <p:nvPicPr>
          <p:cNvPr id="4" name="Picture 2" descr="C:\Users\User\Pictures\38518060.jpg"/>
          <p:cNvPicPr>
            <a:picLocks noChangeAspect="1" noChangeArrowheads="1"/>
          </p:cNvPicPr>
          <p:nvPr/>
        </p:nvPicPr>
        <p:blipFill>
          <a:blip r:embed="rId2" cstate="print"/>
          <a:srcRect/>
          <a:stretch>
            <a:fillRect/>
          </a:stretch>
        </p:blipFill>
        <p:spPr bwMode="auto">
          <a:xfrm>
            <a:off x="755576" y="1916832"/>
            <a:ext cx="7632848" cy="46085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a:bodyPr>
          <a:lstStyle/>
          <a:p>
            <a:r>
              <a:rPr lang="ru-RU" sz="2400" dirty="0" smtClean="0"/>
              <a:t>Много темно-синих бус</a:t>
            </a:r>
            <a:br>
              <a:rPr lang="ru-RU" sz="2400" dirty="0" smtClean="0"/>
            </a:br>
            <a:r>
              <a:rPr lang="ru-RU" sz="2400" dirty="0" smtClean="0"/>
              <a:t>Кто-то уронил на куст.</a:t>
            </a:r>
            <a:br>
              <a:rPr lang="ru-RU" sz="2400" dirty="0" smtClean="0"/>
            </a:br>
            <a:r>
              <a:rPr lang="ru-RU" sz="2400" dirty="0" smtClean="0"/>
              <a:t>Их в лукошко собери-ка</a:t>
            </a:r>
            <a:br>
              <a:rPr lang="ru-RU" sz="2400" dirty="0" smtClean="0"/>
            </a:br>
            <a:r>
              <a:rPr lang="ru-RU" sz="2400" dirty="0" smtClean="0"/>
              <a:t>Эти бусины - … (черника).</a:t>
            </a:r>
            <a:br>
              <a:rPr lang="ru-RU" sz="2400" dirty="0" smtClean="0"/>
            </a:br>
            <a:endParaRPr lang="ru-RU" sz="2400" dirty="0"/>
          </a:p>
        </p:txBody>
      </p:sp>
      <p:pic>
        <p:nvPicPr>
          <p:cNvPr id="4" name="Picture 2" descr="C:\Users\User\Pictures\2257.jpg"/>
          <p:cNvPicPr>
            <a:picLocks noChangeAspect="1" noChangeArrowheads="1"/>
          </p:cNvPicPr>
          <p:nvPr/>
        </p:nvPicPr>
        <p:blipFill>
          <a:blip r:embed="rId2" cstate="print"/>
          <a:srcRect/>
          <a:stretch>
            <a:fillRect/>
          </a:stretch>
        </p:blipFill>
        <p:spPr bwMode="auto">
          <a:xfrm>
            <a:off x="827584" y="1916832"/>
            <a:ext cx="7488832" cy="46085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sz="2400" dirty="0" smtClean="0"/>
              <a:t>Листики - с глянцем </a:t>
            </a:r>
            <a:br>
              <a:rPr lang="ru-RU" sz="2400" dirty="0" smtClean="0"/>
            </a:br>
            <a:r>
              <a:rPr lang="ru-RU" sz="2400" dirty="0" smtClean="0"/>
              <a:t>Ягодки - с румянцем</a:t>
            </a:r>
            <a:br>
              <a:rPr lang="ru-RU" sz="2400" dirty="0" smtClean="0"/>
            </a:br>
            <a:r>
              <a:rPr lang="ru-RU" sz="2400" dirty="0" smtClean="0"/>
              <a:t>А сами кусточки </a:t>
            </a:r>
            <a:br>
              <a:rPr lang="ru-RU" sz="2400" dirty="0" smtClean="0"/>
            </a:br>
            <a:r>
              <a:rPr lang="ru-RU" sz="2400" dirty="0" smtClean="0"/>
              <a:t>Не выше кочки… (брусника).</a:t>
            </a:r>
            <a:br>
              <a:rPr lang="ru-RU" sz="2400" dirty="0" smtClean="0"/>
            </a:br>
            <a:endParaRPr lang="ru-RU" sz="2400" dirty="0"/>
          </a:p>
        </p:txBody>
      </p:sp>
      <p:pic>
        <p:nvPicPr>
          <p:cNvPr id="4" name="Picture 2" descr="C:\Users\User\Pictures\7592d023c8f5.jpg"/>
          <p:cNvPicPr>
            <a:picLocks noChangeAspect="1" noChangeArrowheads="1"/>
          </p:cNvPicPr>
          <p:nvPr/>
        </p:nvPicPr>
        <p:blipFill>
          <a:blip r:embed="rId2" cstate="print"/>
          <a:srcRect/>
          <a:stretch>
            <a:fillRect/>
          </a:stretch>
        </p:blipFill>
        <p:spPr bwMode="auto">
          <a:xfrm>
            <a:off x="683568" y="1844824"/>
            <a:ext cx="7776864" cy="4784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457200" y="274638"/>
            <a:ext cx="8229600" cy="1498178"/>
          </a:xfrm>
        </p:spPr>
        <p:txBody>
          <a:bodyPr>
            <a:normAutofit fontScale="90000"/>
          </a:bodyPr>
          <a:lstStyle/>
          <a:p>
            <a:r>
              <a:rPr lang="ru-RU" sz="2400" dirty="0" smtClean="0"/>
              <a:t>Ярко – красных, черных, белых</a:t>
            </a:r>
            <a:br>
              <a:rPr lang="ru-RU" sz="2400" dirty="0" smtClean="0"/>
            </a:br>
            <a:r>
              <a:rPr lang="ru-RU" sz="2400" dirty="0" smtClean="0"/>
              <a:t>Ягодок попробуй спелых.</a:t>
            </a:r>
            <a:br>
              <a:rPr lang="ru-RU" sz="2400" dirty="0" smtClean="0"/>
            </a:br>
            <a:r>
              <a:rPr lang="ru-RU" sz="2400" dirty="0" smtClean="0"/>
              <a:t>Сельский сад – их родина</a:t>
            </a:r>
            <a:br>
              <a:rPr lang="ru-RU" sz="2400" dirty="0" smtClean="0"/>
            </a:br>
            <a:r>
              <a:rPr lang="ru-RU" sz="2400" dirty="0" smtClean="0"/>
              <a:t>Что это? (смородина).</a:t>
            </a:r>
            <a:endParaRPr lang="ru-RU" sz="2400" dirty="0"/>
          </a:p>
        </p:txBody>
      </p:sp>
      <p:pic>
        <p:nvPicPr>
          <p:cNvPr id="5" name="Picture 2" descr="C:\Users\User\Pictures\dsc01411.jpg"/>
          <p:cNvPicPr>
            <a:picLocks noChangeAspect="1" noChangeArrowheads="1"/>
          </p:cNvPicPr>
          <p:nvPr/>
        </p:nvPicPr>
        <p:blipFill>
          <a:blip r:embed="rId2" cstate="print"/>
          <a:srcRect/>
          <a:stretch>
            <a:fillRect/>
          </a:stretch>
        </p:blipFill>
        <p:spPr bwMode="auto">
          <a:xfrm>
            <a:off x="683568" y="1916832"/>
            <a:ext cx="7776864" cy="4680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FF00"/>
                </a:solidFill>
              </a:rPr>
              <a:t>Литература</a:t>
            </a:r>
            <a:r>
              <a:rPr lang="ru-RU" dirty="0" smtClean="0">
                <a:solidFill>
                  <a:srgbClr val="00B050"/>
                </a:solidFill>
              </a:rPr>
              <a:t/>
            </a:r>
            <a:br>
              <a:rPr lang="ru-RU" dirty="0" smtClean="0">
                <a:solidFill>
                  <a:srgbClr val="00B050"/>
                </a:solidFill>
              </a:rPr>
            </a:br>
            <a:r>
              <a:rPr lang="ru-RU" dirty="0" smtClean="0">
                <a:solidFill>
                  <a:srgbClr val="00B050"/>
                </a:solidFill>
              </a:rPr>
              <a:t> </a:t>
            </a:r>
            <a:endParaRPr lang="ru-RU" dirty="0">
              <a:solidFill>
                <a:srgbClr val="00B050"/>
              </a:solidFill>
            </a:endParaRPr>
          </a:p>
        </p:txBody>
      </p:sp>
      <p:sp>
        <p:nvSpPr>
          <p:cNvPr id="3" name="Содержимое 2"/>
          <p:cNvSpPr>
            <a:spLocks noGrp="1"/>
          </p:cNvSpPr>
          <p:nvPr>
            <p:ph idx="1"/>
          </p:nvPr>
        </p:nvSpPr>
        <p:spPr/>
        <p:txBody>
          <a:bodyPr/>
          <a:lstStyle/>
          <a:p>
            <a:r>
              <a:rPr lang="ru-RU" dirty="0" smtClean="0"/>
              <a:t>А.А Макаров «Лекарственные растения Якутии», Бичик,2001г</a:t>
            </a:r>
          </a:p>
          <a:p>
            <a:r>
              <a:rPr lang="ru-RU" dirty="0" smtClean="0"/>
              <a:t>С.Р Попов, А.С Попова «Дикорастущие </a:t>
            </a:r>
            <a:r>
              <a:rPr lang="ru-RU" dirty="0" err="1" smtClean="0"/>
              <a:t>сьедобные</a:t>
            </a:r>
            <a:r>
              <a:rPr lang="ru-RU" dirty="0" smtClean="0"/>
              <a:t> растения», Якутск 1988г</a:t>
            </a:r>
          </a:p>
          <a:p>
            <a:r>
              <a:rPr lang="ru-RU" dirty="0" smtClean="0"/>
              <a:t>«Дары природы» </a:t>
            </a:r>
            <a:r>
              <a:rPr lang="ru-RU" dirty="0" err="1" smtClean="0"/>
              <a:t>Айыл</a:t>
            </a:r>
            <a:r>
              <a:rPr lang="ru-RU" dirty="0"/>
              <a:t> </a:t>
            </a:r>
            <a:r>
              <a:rPr lang="ru-RU" dirty="0" smtClean="0"/>
              <a:t>Петров В.Е </a:t>
            </a:r>
            <a:r>
              <a:rPr lang="ru-RU" dirty="0" err="1" smtClean="0"/>
              <a:t>Бичик</a:t>
            </a:r>
            <a:r>
              <a:rPr lang="ru-RU" dirty="0" smtClean="0"/>
              <a:t> 1995г</a:t>
            </a:r>
          </a:p>
          <a:p>
            <a:r>
              <a:rPr lang="ru-RU" dirty="0" smtClean="0"/>
              <a:t>«</a:t>
            </a:r>
            <a:r>
              <a:rPr lang="ru-RU" dirty="0" err="1" smtClean="0"/>
              <a:t>Кэскил</a:t>
            </a:r>
            <a:r>
              <a:rPr lang="ru-RU" dirty="0" smtClean="0"/>
              <a:t>» </a:t>
            </a:r>
            <a:r>
              <a:rPr lang="ru-RU" dirty="0" err="1" smtClean="0"/>
              <a:t>Бичик</a:t>
            </a:r>
            <a:r>
              <a:rPr lang="ru-RU" dirty="0" smtClean="0"/>
              <a:t> 2002г</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FF00"/>
                </a:solidFill>
              </a:rPr>
              <a:t>Проект «Ягоды Якутии» для детей старшего дошкольного возраста</a:t>
            </a:r>
            <a:endParaRPr lang="ru-RU" dirty="0">
              <a:solidFill>
                <a:srgbClr val="FFFF00"/>
              </a:solidFill>
            </a:endParaRPr>
          </a:p>
        </p:txBody>
      </p:sp>
      <p:sp>
        <p:nvSpPr>
          <p:cNvPr id="3" name="Содержимое 2"/>
          <p:cNvSpPr>
            <a:spLocks noGrp="1"/>
          </p:cNvSpPr>
          <p:nvPr>
            <p:ph idx="1"/>
          </p:nvPr>
        </p:nvSpPr>
        <p:spPr/>
        <p:txBody>
          <a:bodyPr>
            <a:normAutofit/>
          </a:bodyPr>
          <a:lstStyle/>
          <a:p>
            <a:r>
              <a:rPr lang="ru-RU" sz="2800" dirty="0" smtClean="0"/>
              <a:t>В ходе реализации при совместной деятельности детей и педагога: беседы ,чтение художественной литературы, рассматривание иллюстраций, знакомства с полезными свойствами ягод.  В проекте используется принцип интеграции образовательных областей. Интегрированный подход  дает возможность развивать в единстве познавательную и практические сферы личности ребенка.</a:t>
            </a:r>
          </a:p>
          <a:p>
            <a:pPr>
              <a:buNone/>
            </a:pPr>
            <a:r>
              <a:rPr lang="ru-RU" sz="2800" dirty="0" smtClean="0"/>
              <a:t> </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Актуальность темы.  </a:t>
            </a:r>
            <a:endParaRPr lang="ru-RU" dirty="0">
              <a:solidFill>
                <a:srgbClr val="FFFF00"/>
              </a:solidFill>
            </a:endParaRPr>
          </a:p>
        </p:txBody>
      </p:sp>
      <p:sp>
        <p:nvSpPr>
          <p:cNvPr id="3" name="Содержимое 2"/>
          <p:cNvSpPr>
            <a:spLocks noGrp="1"/>
          </p:cNvSpPr>
          <p:nvPr>
            <p:ph idx="1"/>
          </p:nvPr>
        </p:nvSpPr>
        <p:spPr/>
        <p:txBody>
          <a:bodyPr>
            <a:normAutofit fontScale="92500" lnSpcReduction="10000"/>
          </a:bodyPr>
          <a:lstStyle/>
          <a:p>
            <a:r>
              <a:rPr lang="ru-RU" dirty="0" smtClean="0"/>
              <a:t>Якутия богата ягодами . Ягодные растения всегда были любимым лакомством якутов. В наших лесах собирают различные ягоды. Ягоды это ароматный дар нашего северного леса. Природа нас кормит , одевает, лечит и воспитывает. Ягоды не только вкусны они содержат еще много витаминов и других полезных  веществ. Все наши ягодные растения лекарственные и ими можно иногда лечиться. Вся наша жизнь связана с природой.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Цель проекта.</a:t>
            </a:r>
            <a:endParaRPr lang="ru-RU" dirty="0">
              <a:solidFill>
                <a:srgbClr val="FFFF00"/>
              </a:solidFill>
            </a:endParaRPr>
          </a:p>
        </p:txBody>
      </p:sp>
      <p:sp>
        <p:nvSpPr>
          <p:cNvPr id="3" name="Содержимое 2"/>
          <p:cNvSpPr>
            <a:spLocks noGrp="1"/>
          </p:cNvSpPr>
          <p:nvPr>
            <p:ph idx="1"/>
          </p:nvPr>
        </p:nvSpPr>
        <p:spPr/>
        <p:txBody>
          <a:bodyPr>
            <a:normAutofit fontScale="92500" lnSpcReduction="20000"/>
          </a:bodyPr>
          <a:lstStyle/>
          <a:p>
            <a:r>
              <a:rPr lang="ru-RU" dirty="0" smtClean="0"/>
              <a:t>Ознакомить детей с видами ягод растущих в лесах Якутии (брусника, черника, голубика, морошка, земляника). Раскрыть детям полезные ,вкусовые качества, отличия ягод друг от друга по цвету, знать где именно они растут( брусника, земляника, морошка на земле остальные ягоды растут в кустарниках). Воспитать любовь и бережное отношение к лесу и растениям. Развивать любознательность, познавательный интерес.</a:t>
            </a:r>
          </a:p>
          <a:p>
            <a:r>
              <a:rPr lang="ru-RU" dirty="0" smtClean="0"/>
              <a:t>Учить делать выводы ,анализировать.</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Задачи.</a:t>
            </a:r>
            <a:endParaRPr lang="ru-RU" dirty="0">
              <a:solidFill>
                <a:srgbClr val="FFFF00"/>
              </a:solidFill>
            </a:endParaRPr>
          </a:p>
        </p:txBody>
      </p:sp>
      <p:sp>
        <p:nvSpPr>
          <p:cNvPr id="3" name="Содержимое 2"/>
          <p:cNvSpPr>
            <a:spLocks noGrp="1"/>
          </p:cNvSpPr>
          <p:nvPr>
            <p:ph idx="1"/>
          </p:nvPr>
        </p:nvSpPr>
        <p:spPr/>
        <p:txBody>
          <a:bodyPr/>
          <a:lstStyle/>
          <a:p>
            <a:r>
              <a:rPr lang="ru-RU" dirty="0" smtClean="0"/>
              <a:t>1. Привлечение внимания детей на внешних особенности  листьев.</a:t>
            </a:r>
          </a:p>
          <a:p>
            <a:r>
              <a:rPr lang="ru-RU" dirty="0" smtClean="0"/>
              <a:t>2.Формирование заботливого отношения к окружающей природе, к растительному миру.</a:t>
            </a:r>
          </a:p>
          <a:p>
            <a:r>
              <a:rPr lang="ru-RU" dirty="0" smtClean="0"/>
              <a:t>3.Воспитание навыков заботы о своем здоровье.</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Этапы работы</a:t>
            </a:r>
            <a:endParaRPr lang="ru-RU" dirty="0">
              <a:solidFill>
                <a:srgbClr val="FFFF00"/>
              </a:solidFill>
            </a:endParaRPr>
          </a:p>
        </p:txBody>
      </p:sp>
      <p:sp>
        <p:nvSpPr>
          <p:cNvPr id="3" name="Содержимое 2"/>
          <p:cNvSpPr>
            <a:spLocks noGrp="1"/>
          </p:cNvSpPr>
          <p:nvPr>
            <p:ph idx="1"/>
          </p:nvPr>
        </p:nvSpPr>
        <p:spPr/>
        <p:txBody>
          <a:bodyPr/>
          <a:lstStyle/>
          <a:p>
            <a:r>
              <a:rPr lang="ru-RU" dirty="0" smtClean="0"/>
              <a:t>1 этап. Организационно-подготовительный:</a:t>
            </a:r>
          </a:p>
          <a:p>
            <a:r>
              <a:rPr lang="ru-RU" dirty="0" smtClean="0"/>
              <a:t>Планирование работы по областям</a:t>
            </a:r>
          </a:p>
          <a:p>
            <a:r>
              <a:rPr lang="ru-RU" dirty="0" smtClean="0"/>
              <a:t>Рассматривание картин с рисунком ягод</a:t>
            </a:r>
          </a:p>
          <a:p>
            <a:r>
              <a:rPr lang="ru-RU" dirty="0" smtClean="0"/>
              <a:t>Сбор и накопление материала</a:t>
            </a:r>
          </a:p>
          <a:p>
            <a:r>
              <a:rPr lang="ru-RU" dirty="0" smtClean="0"/>
              <a:t>Чтение художественной литературы</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92696"/>
            <a:ext cx="8229600" cy="4525963"/>
          </a:xfrm>
        </p:spPr>
        <p:txBody>
          <a:bodyPr>
            <a:normAutofit fontScale="77500" lnSpcReduction="20000"/>
          </a:bodyPr>
          <a:lstStyle/>
          <a:p>
            <a:r>
              <a:rPr lang="ru-RU" dirty="0" smtClean="0"/>
              <a:t>2 этап. Реализация проекта </a:t>
            </a:r>
            <a:r>
              <a:rPr lang="ru-RU" dirty="0" smtClean="0"/>
              <a:t> </a:t>
            </a:r>
            <a:r>
              <a:rPr lang="ru-RU" b="1" dirty="0" smtClean="0"/>
              <a:t>Образовательные </a:t>
            </a:r>
            <a:r>
              <a:rPr lang="ru-RU" b="1" dirty="0" smtClean="0"/>
              <a:t>области содержание работы</a:t>
            </a:r>
          </a:p>
          <a:p>
            <a:r>
              <a:rPr lang="ru-RU" b="1" dirty="0" smtClean="0"/>
              <a:t>Познание: </a:t>
            </a:r>
            <a:r>
              <a:rPr lang="ru-RU" dirty="0" smtClean="0"/>
              <a:t>«Скорая ягодная помощь», «Где живут витамины»</a:t>
            </a:r>
          </a:p>
          <a:p>
            <a:r>
              <a:rPr lang="ru-RU" dirty="0" smtClean="0"/>
              <a:t>Коммуникация : «Ягоды полезные продукты», «Как сохранить свое здоровье?»</a:t>
            </a:r>
          </a:p>
          <a:p>
            <a:r>
              <a:rPr lang="ru-RU" dirty="0" smtClean="0"/>
              <a:t>Чтение литературных произведений: «</a:t>
            </a:r>
            <a:r>
              <a:rPr lang="ru-RU" dirty="0" err="1" smtClean="0"/>
              <a:t>Дьэдьэнньиттэр</a:t>
            </a:r>
            <a:r>
              <a:rPr lang="ru-RU" dirty="0" smtClean="0"/>
              <a:t>» И.Сосина, сочинение сказок, загадок про ягоды: словесные игры, рассматривание иллюстраций различных ягод.</a:t>
            </a:r>
          </a:p>
          <a:p>
            <a:r>
              <a:rPr lang="ru-RU" dirty="0" smtClean="0"/>
              <a:t>Беседа воспитателя о значимости витаминов</a:t>
            </a:r>
          </a:p>
          <a:p>
            <a:r>
              <a:rPr lang="ru-RU" dirty="0" smtClean="0"/>
              <a:t>Опытно-экспериментальная деятельность опыты с брусникой</a:t>
            </a:r>
          </a:p>
          <a:p>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fontScale="85000" lnSpcReduction="10000"/>
          </a:bodyPr>
          <a:lstStyle/>
          <a:p>
            <a:r>
              <a:rPr lang="ru-RU" dirty="0" smtClean="0"/>
              <a:t>Организация сюжетно-ролевых игр «Магазин», «Повара», «Семья»;обогащение развивающей среды дидактические игры «Найди пару», «Подбери по цвету», «Узнай по описанию»</a:t>
            </a:r>
          </a:p>
          <a:p>
            <a:r>
              <a:rPr lang="ru-RU" dirty="0" smtClean="0"/>
              <a:t>Продуктивная деятельность . Рисования «Ягоды», аппликация «Лесные ягоды», лепка «Корзина с ягодами»</a:t>
            </a:r>
          </a:p>
          <a:p>
            <a:r>
              <a:rPr lang="ru-RU" dirty="0" smtClean="0"/>
              <a:t>Работа с родителями консультация «Лесные ягоды самые витаминные продукты»</a:t>
            </a:r>
          </a:p>
          <a:p>
            <a:r>
              <a:rPr lang="ru-RU" dirty="0" smtClean="0"/>
              <a:t>Папка передвижка «Витаминный калейдоскоп»</a:t>
            </a:r>
          </a:p>
          <a:p>
            <a:r>
              <a:rPr lang="ru-RU" dirty="0" smtClean="0"/>
              <a:t>Фотоконкурс «В лесу за ягодами»</a:t>
            </a:r>
          </a:p>
          <a:p>
            <a:r>
              <a:rPr lang="ru-RU" dirty="0" smtClean="0"/>
              <a:t>Конкурс рисунков</a:t>
            </a:r>
          </a:p>
          <a:p>
            <a:endParaRPr lang="ru-RU" dirty="0" smtClean="0"/>
          </a:p>
          <a:p>
            <a:pPr>
              <a:buNone/>
            </a:pPr>
            <a:endParaRPr lang="ru-RU" dirty="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229600" cy="5361459"/>
          </a:xfrm>
        </p:spPr>
        <p:txBody>
          <a:bodyPr>
            <a:normAutofit/>
          </a:bodyPr>
          <a:lstStyle/>
          <a:p>
            <a:pPr>
              <a:buNone/>
            </a:pPr>
            <a:r>
              <a:rPr lang="ru-RU" dirty="0" smtClean="0"/>
              <a:t>3 этап. Итоговое мероприятие: развлечение «Ягодка, ягодка где ты живешь»</a:t>
            </a:r>
          </a:p>
          <a:p>
            <a:pPr>
              <a:buNone/>
            </a:pPr>
            <a:r>
              <a:rPr lang="ru-RU" b="1" dirty="0" smtClean="0"/>
              <a:t>Ожидаемый результат:</a:t>
            </a:r>
          </a:p>
          <a:p>
            <a:pPr>
              <a:buNone/>
            </a:pPr>
            <a:r>
              <a:rPr lang="ru-RU" dirty="0" smtClean="0"/>
              <a:t>Проект обеспечивает целостное восприятие окружающего мира </a:t>
            </a:r>
          </a:p>
          <a:p>
            <a:pPr>
              <a:buNone/>
            </a:pPr>
            <a:r>
              <a:rPr lang="ru-RU" dirty="0" smtClean="0"/>
              <a:t>Повысится познавательный интерес, творческая активность</a:t>
            </a:r>
          </a:p>
          <a:p>
            <a:pPr>
              <a:buNone/>
            </a:pPr>
            <a:r>
              <a:rPr lang="ru-RU" dirty="0" smtClean="0"/>
              <a:t>Более глубокие знания о дикорастущих ягодных растениях</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515</Words>
  <Application>Microsoft Office PowerPoint</Application>
  <PresentationFormat>Экран (4:3)</PresentationFormat>
  <Paragraphs>49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ЯГОДЫ ЯКУТИИ.</vt:lpstr>
      <vt:lpstr>Проект «Ягоды Якутии» для детей старшего дошкольного возраста</vt:lpstr>
      <vt:lpstr>Актуальность темы.  </vt:lpstr>
      <vt:lpstr>Цель проекта.</vt:lpstr>
      <vt:lpstr>Задачи.</vt:lpstr>
      <vt:lpstr>Этапы работы</vt:lpstr>
      <vt:lpstr>Слайд 7</vt:lpstr>
      <vt:lpstr>Слайд 8</vt:lpstr>
      <vt:lpstr>Слайд 9</vt:lpstr>
      <vt:lpstr>Ягодку сорвать легко  Ведь растет не высоко Под листочки загляни-ка Там созрела… (земляника). </vt:lpstr>
      <vt:lpstr>На болоте уродилась  В мягкой травке притаилась Желтенькая брошка Ягодка… (морошка).</vt:lpstr>
      <vt:lpstr>Много темно-синих бус Кто-то уронил на куст. Их в лукошко собери-ка Эти бусины - … (черника). </vt:lpstr>
      <vt:lpstr>Листики - с глянцем  Ягодки - с румянцем А сами кусточки  Не выше кочки… (брусника). </vt:lpstr>
      <vt:lpstr>Ярко – красных, черных, белых Ягодок попробуй спелых. Сельский сад – их родина Что это? (смородина).</vt:lpstr>
      <vt:lpstr>Литература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ЯГОДЫ ЯКУТИИ.</dc:title>
  <dc:creator>User</dc:creator>
  <cp:lastModifiedBy>Анастасия</cp:lastModifiedBy>
  <cp:revision>18</cp:revision>
  <dcterms:created xsi:type="dcterms:W3CDTF">2015-11-11T13:22:52Z</dcterms:created>
  <dcterms:modified xsi:type="dcterms:W3CDTF">2015-11-13T05:14:37Z</dcterms:modified>
</cp:coreProperties>
</file>