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56" r:id="rId4"/>
    <p:sldId id="257" r:id="rId5"/>
    <p:sldId id="259" r:id="rId6"/>
    <p:sldId id="260" r:id="rId7"/>
    <p:sldId id="261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FF00"/>
    <a:srgbClr val="008000"/>
    <a:srgbClr val="006600"/>
    <a:srgbClr val="FFCCFF"/>
    <a:srgbClr val="CCFF99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28860" y="2714620"/>
            <a:ext cx="4076700" cy="352926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 Самомассаж  лица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604" y="3286124"/>
            <a:ext cx="5943600" cy="2286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(или только нижней его части – вокруг губ)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7391400" cy="1295400"/>
          </a:xfrm>
          <a:prstGeom prst="rect">
            <a:avLst/>
          </a:prstGeom>
        </p:spPr>
        <p:txBody>
          <a:bodyPr wrap="none" fromWordArt="1">
            <a:prstTxWarp prst="textWave2">
              <a:avLst/>
            </a:prstTxWarp>
          </a:bodyPr>
          <a:lstStyle/>
          <a:p>
            <a:pPr algn="ctr"/>
            <a:r>
              <a:rPr lang="ru-RU" sz="9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 Я садовником родился…</a:t>
            </a:r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5214950"/>
            <a:ext cx="47109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Использованный источник: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И.Л. Лебедева «Трудный звук, ты мой друг»</a:t>
            </a:r>
          </a:p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Звуки Л, Ль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1905000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По мотивам старинной игры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3714752"/>
            <a:ext cx="539583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Презентацию выполнила</a:t>
            </a:r>
          </a:p>
          <a:p>
            <a:pPr algn="ctr"/>
            <a:r>
              <a:rPr lang="ru-RU" b="1" dirty="0" smtClean="0">
                <a:solidFill>
                  <a:srgbClr val="003399"/>
                </a:solidFill>
              </a:rPr>
              <a:t>Учитель-логопед МБДОУ «Детский сад «Снежинка»</a:t>
            </a:r>
          </a:p>
          <a:p>
            <a:pPr algn="ctr"/>
            <a:r>
              <a:rPr lang="ru-RU" sz="2400" b="1" dirty="0" smtClean="0">
                <a:solidFill>
                  <a:srgbClr val="003399"/>
                </a:solidFill>
              </a:rPr>
              <a:t>Атаманова Маргарита Степановна</a:t>
            </a:r>
          </a:p>
          <a:p>
            <a:pPr algn="ctr"/>
            <a:r>
              <a:rPr lang="ru-RU" b="1" dirty="0" smtClean="0">
                <a:solidFill>
                  <a:srgbClr val="003399"/>
                </a:solidFill>
              </a:rPr>
              <a:t>Г. Муравленко ЯНАО</a:t>
            </a:r>
            <a:endParaRPr lang="ru-RU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16585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6600"/>
                </a:solidFill>
              </a:rPr>
              <a:t>Вы не дети, а цветы! Небывалой красоты!</a:t>
            </a:r>
          </a:p>
          <a:p>
            <a:r>
              <a:rPr lang="ru-RU" sz="1600" dirty="0" smtClean="0">
                <a:solidFill>
                  <a:srgbClr val="006600"/>
                </a:solidFill>
              </a:rPr>
              <a:t>Все вас ценят, все вас любят – </a:t>
            </a:r>
            <a:r>
              <a:rPr lang="ru-RU" sz="1600" dirty="0">
                <a:solidFill>
                  <a:srgbClr val="006600"/>
                </a:solidFill>
              </a:rPr>
              <a:t>н</a:t>
            </a:r>
            <a:r>
              <a:rPr lang="ru-RU" sz="1600" dirty="0" smtClean="0">
                <a:solidFill>
                  <a:srgbClr val="006600"/>
                </a:solidFill>
              </a:rPr>
              <a:t>асекомые и люди.</a:t>
            </a:r>
          </a:p>
          <a:p>
            <a:r>
              <a:rPr lang="ru-RU" sz="1600" dirty="0">
                <a:solidFill>
                  <a:srgbClr val="006600"/>
                </a:solidFill>
              </a:rPr>
              <a:t> </a:t>
            </a:r>
            <a:r>
              <a:rPr lang="ru-RU" sz="1600" dirty="0" smtClean="0">
                <a:solidFill>
                  <a:srgbClr val="006600"/>
                </a:solidFill>
              </a:rPr>
              <a:t>                                                                  </a:t>
            </a:r>
            <a:r>
              <a:rPr lang="ru-RU" sz="1600" i="1" dirty="0" smtClean="0">
                <a:solidFill>
                  <a:srgbClr val="006600"/>
                </a:solidFill>
              </a:rPr>
              <a:t>(Это хорошо?)</a:t>
            </a:r>
          </a:p>
        </p:txBody>
      </p:sp>
      <p:pic>
        <p:nvPicPr>
          <p:cNvPr id="16386" name="Picture 2" descr="http://cdn-nus-1.pinme.ru/tumb/222/photo/92/fa/92faecc8fd63e16646ac9ec3704a9c9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03" b="4833"/>
          <a:stretch>
            <a:fillRect/>
          </a:stretch>
        </p:blipFill>
        <p:spPr bwMode="auto">
          <a:xfrm>
            <a:off x="381000" y="457200"/>
            <a:ext cx="3986213" cy="4724400"/>
          </a:xfrm>
          <a:prstGeom prst="rect">
            <a:avLst/>
          </a:prstGeom>
          <a:noFill/>
        </p:spPr>
      </p:pic>
      <p:pic>
        <p:nvPicPr>
          <p:cNvPr id="16390" name="Picture 6" descr="https://pp.vk.me/c624325/v624325380/243b0/sHyhhJR0roI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352800" y="1574131"/>
            <a:ext cx="5791200" cy="36195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781800" y="60270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6600"/>
                </a:solidFill>
              </a:rPr>
              <a:t>Любят и животные… </a:t>
            </a:r>
          </a:p>
          <a:p>
            <a:r>
              <a:rPr lang="ru-RU" sz="1600" dirty="0" smtClean="0">
                <a:solidFill>
                  <a:srgbClr val="006600"/>
                </a:solidFill>
              </a:rPr>
              <a:t>Особенно – голодные.</a:t>
            </a:r>
          </a:p>
          <a:p>
            <a:r>
              <a:rPr lang="ru-RU" sz="1600" dirty="0">
                <a:solidFill>
                  <a:srgbClr val="006600"/>
                </a:solidFill>
              </a:rPr>
              <a:t> </a:t>
            </a:r>
            <a:r>
              <a:rPr lang="ru-RU" sz="1600" dirty="0" smtClean="0">
                <a:solidFill>
                  <a:srgbClr val="006600"/>
                </a:solidFill>
              </a:rPr>
              <a:t>              </a:t>
            </a:r>
            <a:r>
              <a:rPr lang="ru-RU" sz="1600" i="1" dirty="0" smtClean="0">
                <a:solidFill>
                  <a:srgbClr val="006600"/>
                </a:solidFill>
              </a:rPr>
              <a:t>(Это хорошо?)</a:t>
            </a:r>
            <a:endParaRPr lang="ru-RU" sz="16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488668"/>
            <a:ext cx="468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Неуклюжие 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жуки </a:t>
            </a: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топчут 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наши лепестки</a:t>
            </a:r>
            <a:endParaRPr lang="ru-RU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6314" y="6519446"/>
            <a:ext cx="40634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8000"/>
                </a:solidFill>
              </a:rPr>
              <a:t>(постукивание лица подушечками пальцев)</a:t>
            </a:r>
          </a:p>
        </p:txBody>
      </p:sp>
      <p:pic>
        <p:nvPicPr>
          <p:cNvPr id="7169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905000" y="457200"/>
            <a:ext cx="5562600" cy="5410200"/>
          </a:xfrm>
          <a:prstGeom prst="rect">
            <a:avLst/>
          </a:prstGeom>
          <a:noFill/>
        </p:spPr>
      </p:pic>
      <p:pic>
        <p:nvPicPr>
          <p:cNvPr id="7171" name="Picture 3" descr="http://us.123rf.com/450wm/izakowski/izakowski1403/izakowski140300138/27155499-%D0%9C%D1%83%D0%BB%D1%8C%D1%82%D1%84%D0%B8%D0%BB%D1%8C%D0%BC-%D0%B8%D0%BB%D0%BB%D1%8E%D1%81%D1%82%D1%80%D0%B0%D1%86%D0%B8%D0%B8-%D1%81%D0%BC%D0%B5%D1%88%D0%BD%D1%8B%D0%B5-%D0%BA%D0%BE%D0%BB%D0%BE%D1%80%D0%B0%D0%B4%D1%81%D0%BA%D0%BE%D0%B3%D0%BE-%D0%B6%D1%83%D0%BA%D0%B0-%D0%BD%D0%B0%D1%81%EF%BF%B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857224" y="2786058"/>
            <a:ext cx="2012551" cy="1924050"/>
          </a:xfrm>
          <a:prstGeom prst="rect">
            <a:avLst/>
          </a:prstGeom>
          <a:noFill/>
        </p:spPr>
      </p:pic>
      <p:pic>
        <p:nvPicPr>
          <p:cNvPr id="1026" name="Picture 2" descr="http://www.how-to-draw-cartoons-online.com/image-files/cartoon-ladybug-9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6698">
            <a:off x="9777461" y="2217134"/>
            <a:ext cx="25400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57290" y="6072206"/>
            <a:ext cx="6413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Представьте, что наши головки 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– это бутончики цветов.</a:t>
            </a:r>
            <a:endParaRPr lang="en-US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66 -0.01063 L -0.40104 -0.0147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939" y="6485947"/>
            <a:ext cx="543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А прожорливые мошки </a:t>
            </a:r>
            <a:r>
              <a:rPr lang="ru-RU" i="1" dirty="0">
                <a:solidFill>
                  <a:srgbClr val="008000"/>
                </a:solidFill>
                <a:latin typeface="Comic Sans MS" pitchFamily="66" charset="0"/>
              </a:rPr>
              <a:t>о</a:t>
            </a: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бъедают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 понемножку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5161" y="6485947"/>
            <a:ext cx="1550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8000"/>
                </a:solidFill>
              </a:rPr>
              <a:t>(пощипывание)</a:t>
            </a:r>
          </a:p>
        </p:txBody>
      </p:sp>
      <p:pic>
        <p:nvPicPr>
          <p:cNvPr id="5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524000" y="457200"/>
            <a:ext cx="5562600" cy="5410200"/>
          </a:xfrm>
          <a:prstGeom prst="rect">
            <a:avLst/>
          </a:prstGeom>
          <a:noFill/>
        </p:spPr>
      </p:pic>
      <p:pic>
        <p:nvPicPr>
          <p:cNvPr id="6148" name="Picture 4" descr="http://thumbs.dreamstime.com/z/flying-mosquito-cheerful-cartoon-illustration-vector-4410943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100"/>
          <a:stretch>
            <a:fillRect/>
          </a:stretch>
        </p:blipFill>
        <p:spPr bwMode="auto">
          <a:xfrm rot="18725492" flipH="1">
            <a:off x="409405" y="3664720"/>
            <a:ext cx="2040842" cy="1985684"/>
          </a:xfrm>
          <a:prstGeom prst="rect">
            <a:avLst/>
          </a:prstGeom>
          <a:noFill/>
        </p:spPr>
      </p:pic>
      <p:pic>
        <p:nvPicPr>
          <p:cNvPr id="6150" name="Picture 6" descr="http://www.stihi.ru/pics/2013/09/05/4989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18997" flipH="1">
            <a:off x="5634974" y="1115427"/>
            <a:ext cx="3124200" cy="3333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0152" y="6400800"/>
            <a:ext cx="1750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8000"/>
                </a:solidFill>
              </a:rPr>
              <a:t>(похлопывание)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540" y="6400800"/>
            <a:ext cx="576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Мухи возле нас снуют больно крылышками </a:t>
            </a: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бьют!</a:t>
            </a:r>
            <a:endParaRPr lang="ru-RU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pic>
        <p:nvPicPr>
          <p:cNvPr id="4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748786" y="377586"/>
            <a:ext cx="5642614" cy="5488022"/>
          </a:xfrm>
          <a:prstGeom prst="rect">
            <a:avLst/>
          </a:prstGeom>
          <a:noFill/>
        </p:spPr>
      </p:pic>
      <p:pic>
        <p:nvPicPr>
          <p:cNvPr id="4102" name="Picture 6" descr="https://img-fotki.yandex.ru/get/5628/65387414.51/0_c0d1a_a1f74683_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290"/>
            <a:ext cx="3135661" cy="2362200"/>
          </a:xfrm>
          <a:prstGeom prst="rect">
            <a:avLst/>
          </a:prstGeom>
          <a:noFill/>
        </p:spPr>
      </p:pic>
      <p:pic>
        <p:nvPicPr>
          <p:cNvPr id="8" name="Picture 2" descr="http://s.pikabu.ru/images/big_size_comm/2014-01_2/1389383261219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6824">
            <a:off x="389508" y="3160508"/>
            <a:ext cx="1916054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.pikabu.ru/images/big_size_comm/2014-01_2/1389383261219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6824" flipH="1">
            <a:off x="6755076" y="3974242"/>
            <a:ext cx="1879028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45" y="6313676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Паутиной, как верёвкой нас паук </a:t>
            </a: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опутал 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ловко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3585" y="6236732"/>
            <a:ext cx="33268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solidFill>
                  <a:srgbClr val="008000"/>
                </a:solidFill>
              </a:rPr>
              <a:t>(проведение пальчиками вертикальных </a:t>
            </a:r>
          </a:p>
          <a:p>
            <a:r>
              <a:rPr lang="ru-RU" sz="1400" i="1" dirty="0" smtClean="0">
                <a:solidFill>
                  <a:srgbClr val="008000"/>
                </a:solidFill>
              </a:rPr>
              <a:t>и горизонтальных линий по лицу)</a:t>
            </a:r>
          </a:p>
        </p:txBody>
      </p:sp>
      <p:pic>
        <p:nvPicPr>
          <p:cNvPr id="5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524000" y="457200"/>
            <a:ext cx="5562600" cy="5410200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Рабочий стол\kak_narisovat_pauka_na_pautine3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5538" t="5200" r="16769" b="5200"/>
          <a:stretch>
            <a:fillRect/>
          </a:stretch>
        </p:blipFill>
        <p:spPr bwMode="auto">
          <a:xfrm>
            <a:off x="0" y="0"/>
            <a:ext cx="5638800" cy="5741324"/>
          </a:xfrm>
          <a:prstGeom prst="rect">
            <a:avLst/>
          </a:prstGeom>
          <a:noFill/>
        </p:spPr>
      </p:pic>
      <p:pic>
        <p:nvPicPr>
          <p:cNvPr id="3081" name="Picture 9" descr="http://liubavyshka.ru/_ph/125/2/92874309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85800"/>
            <a:ext cx="1933575" cy="1504951"/>
          </a:xfrm>
          <a:prstGeom prst="rect">
            <a:avLst/>
          </a:prstGeom>
          <a:noFill/>
        </p:spPr>
      </p:pic>
      <p:pic>
        <p:nvPicPr>
          <p:cNvPr id="3083" name="Picture 11" descr="http://dv.kg/wp-content/uploads/2013/09/images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113" y="2971800"/>
            <a:ext cx="2590887" cy="2466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6722" y="6488668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rgbClr val="008000"/>
                </a:solidFill>
              </a:rPr>
              <a:t>(разглаживание)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186100"/>
            <a:ext cx="5480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Вот как нас обидели разные вредители!</a:t>
            </a:r>
          </a:p>
          <a:p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Но хозяюшка-пчела вредных мошек </a:t>
            </a: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прогнала </a:t>
            </a:r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!</a:t>
            </a:r>
          </a:p>
        </p:txBody>
      </p:sp>
      <p:pic>
        <p:nvPicPr>
          <p:cNvPr id="4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905000" y="381000"/>
            <a:ext cx="5760939" cy="5603105"/>
          </a:xfrm>
          <a:prstGeom prst="rect">
            <a:avLst/>
          </a:prstGeom>
          <a:noFill/>
        </p:spPr>
      </p:pic>
      <p:pic>
        <p:nvPicPr>
          <p:cNvPr id="6" name="Picture 2" descr="http://lenagold.ru/fon/clipart/p/pchel/pchel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90025" flipH="1">
            <a:off x="315749" y="646175"/>
            <a:ext cx="2848655" cy="18204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Admin\Рабочий стол\Самомассаж на Л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8333" t="13333" r="20833" b="7778"/>
          <a:stretch>
            <a:fillRect/>
          </a:stretch>
        </p:blipFill>
        <p:spPr bwMode="auto">
          <a:xfrm>
            <a:off x="1524000" y="304800"/>
            <a:ext cx="5719293" cy="5562600"/>
          </a:xfrm>
          <a:prstGeom prst="rect">
            <a:avLst/>
          </a:prstGeom>
          <a:noFill/>
        </p:spPr>
      </p:pic>
      <p:pic>
        <p:nvPicPr>
          <p:cNvPr id="3" name="Picture 3" descr="C:\Documents and Settings\Admin\Рабочий стол\depositphotos_40430505-Cartoon-bee-on-a-flow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124200"/>
            <a:ext cx="2376965" cy="3581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074" y="6400800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latin typeface="Comic Sans MS" pitchFamily="66" charset="0"/>
              </a:rPr>
              <a:t>И за это пчёлке в дар отдадим мы свой нектар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reempics.com/img/picture/Apr/14/4a378add13aa3f9606f4cce34ac2b566/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2428868"/>
            <a:ext cx="3571900" cy="3571900"/>
          </a:xfrm>
          <a:prstGeom prst="rect">
            <a:avLst/>
          </a:prstGeom>
          <a:noFill/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914400" y="685800"/>
            <a:ext cx="7391400" cy="1295400"/>
          </a:xfrm>
          <a:prstGeom prst="rect">
            <a:avLst/>
          </a:prstGeom>
        </p:spPr>
        <p:txBody>
          <a:bodyPr wrap="none" fromWordArt="1">
            <a:prstTxWarp prst="textWave2">
              <a:avLst/>
            </a:prstTxWarp>
          </a:bodyPr>
          <a:lstStyle/>
          <a:p>
            <a:pPr algn="ctr"/>
            <a:r>
              <a:rPr lang="ru-RU" sz="9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 Спасибо за внимание! </a:t>
            </a:r>
            <a:endParaRPr lang="ru-RU" sz="9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187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15</cp:revision>
  <dcterms:modified xsi:type="dcterms:W3CDTF">2016-02-04T20:58:32Z</dcterms:modified>
</cp:coreProperties>
</file>