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0" r:id="rId2"/>
    <p:sldId id="287" r:id="rId3"/>
    <p:sldId id="295" r:id="rId4"/>
    <p:sldId id="259" r:id="rId5"/>
    <p:sldId id="269" r:id="rId6"/>
    <p:sldId id="296" r:id="rId7"/>
    <p:sldId id="271" r:id="rId8"/>
    <p:sldId id="29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CC99"/>
    <a:srgbClr val="FDD903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0157" autoAdjust="0"/>
  </p:normalViewPr>
  <p:slideViewPr>
    <p:cSldViewPr>
      <p:cViewPr varScale="1">
        <p:scale>
          <a:sx n="67" d="100"/>
          <a:sy n="67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6B3F56-1608-456D-8B65-0AB1BB3B1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5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2A94D-F736-4C9F-9387-B950C3C9B699}" type="slidenum">
              <a:rPr lang="en-US"/>
              <a:pPr/>
              <a:t>1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8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EA984-7F1C-4431-B326-5010F49EAEAF}" type="slidenum">
              <a:rPr lang="en-US"/>
              <a:pPr/>
              <a:t>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2A94D-F736-4C9F-9387-B950C3C9B699}" type="slidenum">
              <a:rPr lang="en-US"/>
              <a:pPr/>
              <a:t>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3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3EDC2-C036-4E2D-B991-EB1C6C06F0E6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34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EA984-7F1C-4431-B326-5010F49EAEAF}" type="slidenum">
              <a:rPr lang="en-US"/>
              <a:pPr/>
              <a:t>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8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3E8B1FB-A226-41B7-83B0-18455DA1DCB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6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5DDCCFCA-6527-4566-8E8E-457CD7CAA2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224AE-8C40-40C1-9C06-EA978989B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2979B-ACE8-45EF-BF6F-BF38A6821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0D3102-E86A-4237-A0DC-B7958148B0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B4AF42-72D8-4079-8A30-684E7C0F5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911FA1-B03F-477A-8D17-4D67D2BC6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282010-9C58-432E-A858-634A38DB3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4B7A8-3210-44B9-9A84-6B0E901AE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A2C9D-660E-49EF-87C7-8D7872B0B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72766-A143-4152-8FD4-59101F073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49EE4-7EBF-469A-8153-A5FBFF1E6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7F722-CD1E-4ADD-8AAF-22B2E0D64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0F6F9-4110-4E7B-B7BA-4ED7EE47A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4792E-2045-4B32-B846-407008A5B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AA0C6-54E0-42CC-B5A9-585B6244B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175D78-19B8-47DB-85BD-7716351122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32656"/>
            <a:ext cx="1115616" cy="652534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304524"/>
            <a:ext cx="802838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545125" y="3377758"/>
            <a:ext cx="6768752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Развитие познавательных способностей дошкольников через использование песочной терапии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2555776" y="692696"/>
            <a:ext cx="5400600" cy="720080"/>
            <a:chOff x="720" y="1392"/>
            <a:chExt cx="4058" cy="480"/>
          </a:xfrm>
        </p:grpSpPr>
        <p:sp>
          <p:nvSpPr>
            <p:cNvPr id="12" name="AutoShape 15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000" b="1" kern="0" dirty="0" smtClean="0">
                  <a:solidFill>
                    <a:schemeClr val="accent1">
                      <a:lumMod val="50000"/>
                    </a:schemeClr>
                  </a:solidFill>
                  <a:latin typeface="Arial"/>
                </a:rPr>
                <a:t>Мастер - класс</a:t>
              </a:r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4" name="AutoShape 17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AutoShape 18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93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1412776"/>
            <a:ext cx="1115616" cy="544522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524679"/>
            <a:ext cx="6496050" cy="762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Цели и задачи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black">
          <a:xfrm rot="5400000">
            <a:off x="3657600" y="3429000"/>
            <a:ext cx="1752600" cy="685800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698500" y="2616200"/>
            <a:ext cx="3416300" cy="688975"/>
            <a:chOff x="720" y="1392"/>
            <a:chExt cx="4058" cy="480"/>
          </a:xfrm>
        </p:grpSpPr>
        <p:sp>
          <p:nvSpPr>
            <p:cNvPr id="67589" name="AutoShape 5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591" name="AutoShape 7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2" name="AutoShape 8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698500" y="3405188"/>
            <a:ext cx="3416300" cy="688975"/>
            <a:chOff x="720" y="1392"/>
            <a:chExt cx="4058" cy="480"/>
          </a:xfrm>
        </p:grpSpPr>
        <p:sp>
          <p:nvSpPr>
            <p:cNvPr id="67594" name="AutoShape 10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595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596" name="AutoShape 12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7" name="AutoShape 13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7598" name="Group 14"/>
          <p:cNvGrpSpPr>
            <a:grpSpLocks/>
          </p:cNvGrpSpPr>
          <p:nvPr/>
        </p:nvGrpSpPr>
        <p:grpSpPr bwMode="auto">
          <a:xfrm>
            <a:off x="698500" y="4186238"/>
            <a:ext cx="3416300" cy="688975"/>
            <a:chOff x="720" y="1392"/>
            <a:chExt cx="4058" cy="480"/>
          </a:xfrm>
        </p:grpSpPr>
        <p:sp>
          <p:nvSpPr>
            <p:cNvPr id="67599" name="AutoShape 15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600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601" name="AutoShape 17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02" name="AutoShape 18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7603" name="Text Box 19"/>
          <p:cNvSpPr txBox="1">
            <a:spLocks noChangeArrowheads="1"/>
          </p:cNvSpPr>
          <p:nvPr/>
        </p:nvSpPr>
        <p:spPr bwMode="black">
          <a:xfrm>
            <a:off x="754063" y="2765425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Провести беседу 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black">
          <a:xfrm>
            <a:off x="740570" y="3399771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Обучить практическим навыкам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black">
          <a:xfrm>
            <a:off x="762645" y="415052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Познакомить с историей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7606" name="AutoShape 22"/>
          <p:cNvSpPr>
            <a:spLocks noChangeArrowheads="1"/>
          </p:cNvSpPr>
          <p:nvPr/>
        </p:nvSpPr>
        <p:spPr bwMode="gray">
          <a:xfrm>
            <a:off x="5022850" y="2160588"/>
            <a:ext cx="3395663" cy="3005137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81320" dir="3080412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black">
          <a:xfrm>
            <a:off x="5105400" y="2312988"/>
            <a:ext cx="3230563" cy="341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400" b="1" dirty="0"/>
              <a:t> </a:t>
            </a:r>
            <a:r>
              <a:rPr lang="ru-RU" sz="2400" b="1" u="sng" dirty="0" smtClean="0">
                <a:solidFill>
                  <a:srgbClr val="A50021"/>
                </a:solidFill>
              </a:rPr>
              <a:t>Цель: </a:t>
            </a:r>
            <a:r>
              <a:rPr lang="ru-RU" sz="2000" b="1" dirty="0" smtClean="0">
                <a:solidFill>
                  <a:srgbClr val="A50021"/>
                </a:solidFill>
              </a:rPr>
              <a:t>создание условий для отработки практических навыков работы по песочной терапии, повышение профессионального уровня воспитателей.</a:t>
            </a:r>
            <a:endParaRPr lang="en-US" sz="2000" b="1" dirty="0">
              <a:solidFill>
                <a:srgbClr val="A50021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endParaRPr lang="en-US" sz="2400" b="1" dirty="0">
              <a:solidFill>
                <a:srgbClr val="FF9900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endParaRPr lang="en-US" sz="14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67608" name="Picture 24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685800" y="2671763"/>
            <a:ext cx="538163" cy="690562"/>
          </a:xfrm>
          <a:prstGeom prst="rect">
            <a:avLst/>
          </a:prstGeom>
          <a:noFill/>
        </p:spPr>
      </p:pic>
      <p:pic>
        <p:nvPicPr>
          <p:cNvPr id="67609" name="Picture 25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539750" y="3590926"/>
            <a:ext cx="538162" cy="690563"/>
          </a:xfrm>
          <a:prstGeom prst="rect">
            <a:avLst/>
          </a:prstGeom>
          <a:noFill/>
        </p:spPr>
      </p:pic>
      <p:pic>
        <p:nvPicPr>
          <p:cNvPr id="67610" name="Picture 26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685801" y="4251325"/>
            <a:ext cx="392112" cy="690563"/>
          </a:xfrm>
          <a:prstGeom prst="rect">
            <a:avLst/>
          </a:prstGeom>
          <a:noFill/>
        </p:spPr>
      </p:pic>
      <p:sp>
        <p:nvSpPr>
          <p:cNvPr id="67611" name="Rectangle 27"/>
          <p:cNvSpPr>
            <a:spLocks noChangeArrowheads="1"/>
          </p:cNvSpPr>
          <p:nvPr/>
        </p:nvSpPr>
        <p:spPr bwMode="black">
          <a:xfrm>
            <a:off x="1371600" y="5470525"/>
            <a:ext cx="6096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8" name="Picture 31" descr="http://dn.33kupona.ru/action/big/sand_pro_8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604" y="188640"/>
            <a:ext cx="1921869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9" descr="http://333v.ru/uploads/50/506dd0d58fe93b8abb0b30eb3574c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958" y="188640"/>
            <a:ext cx="218904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825" y="505516"/>
            <a:ext cx="6496050" cy="762000"/>
          </a:xfrm>
        </p:spPr>
        <p:txBody>
          <a:bodyPr/>
          <a:lstStyle/>
          <a:p>
            <a:r>
              <a:rPr lang="ru-RU" dirty="0" smtClean="0"/>
              <a:t>Работа в песочнице</a:t>
            </a:r>
            <a:endParaRPr lang="en-US" dirty="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gray">
          <a:xfrm>
            <a:off x="381000" y="45720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6039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gray">
          <a:xfrm>
            <a:off x="449263" y="50292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gray">
          <a:xfrm>
            <a:off x="504825" y="5105400"/>
            <a:ext cx="2667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 smtClean="0">
                <a:cs typeface="Arial" charset="0"/>
              </a:rPr>
              <a:t>Рассыпать цветные </a:t>
            </a:r>
            <a:r>
              <a:rPr lang="ru-RU" sz="1600" b="1" dirty="0" smtClean="0">
                <a:cs typeface="Arial" charset="0"/>
              </a:rPr>
              <a:t>песчинки</a:t>
            </a:r>
            <a:r>
              <a:rPr lang="ru-RU" sz="1600" b="1" dirty="0" smtClean="0">
                <a:cs typeface="Arial" charset="0"/>
              </a:rPr>
              <a:t>, камешки, бусинки в узорном порядке</a:t>
            </a:r>
            <a:endParaRPr lang="en-US" sz="1600" b="1" dirty="0">
              <a:cs typeface="Arial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gray">
          <a:xfrm>
            <a:off x="381000" y="22098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76078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gray">
          <a:xfrm>
            <a:off x="449263" y="26670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gray">
          <a:xfrm>
            <a:off x="504825" y="2743200"/>
            <a:ext cx="2667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>
                <a:cs typeface="Arial" charset="0"/>
              </a:rPr>
              <a:t>Рисовать на песке палочкой</a:t>
            </a:r>
            <a:endParaRPr lang="en-US" sz="2400" b="1" dirty="0">
              <a:cs typeface="Arial" charset="0"/>
            </a:endParaRP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gray">
          <a:xfrm>
            <a:off x="5715000" y="45720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60392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gray">
          <a:xfrm>
            <a:off x="5783263" y="50292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gray">
          <a:xfrm>
            <a:off x="5838825" y="5105400"/>
            <a:ext cx="2667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 dirty="0" smtClean="0">
                <a:cs typeface="Arial" charset="0"/>
              </a:rPr>
              <a:t>Расставлять на поверхности или песчаных рельефах разнообразные предметы и фигурки, символизирующие людей</a:t>
            </a:r>
            <a:endParaRPr lang="en-US" sz="1200" b="1" dirty="0">
              <a:cs typeface="Arial" charset="0"/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gray">
          <a:xfrm>
            <a:off x="5715000" y="22098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60392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gray">
          <a:xfrm>
            <a:off x="5783263" y="26670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Text Box 9"/>
          <p:cNvSpPr txBox="1">
            <a:spLocks noChangeArrowheads="1"/>
          </p:cNvSpPr>
          <p:nvPr/>
        </p:nvSpPr>
        <p:spPr bwMode="gray">
          <a:xfrm>
            <a:off x="5838825" y="2743200"/>
            <a:ext cx="2667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cs typeface="Arial" charset="0"/>
              </a:rPr>
              <a:t>Возводить на поверхности песка разного рода рельефы (холмики, горки, бордюры, </a:t>
            </a:r>
            <a:r>
              <a:rPr lang="ru-RU" sz="1400" b="1" dirty="0" smtClean="0">
                <a:cs typeface="Arial" charset="0"/>
              </a:rPr>
              <a:t>домики</a:t>
            </a:r>
            <a:r>
              <a:rPr lang="ru-RU" sz="1400" b="1" dirty="0" smtClean="0">
                <a:cs typeface="Arial" charset="0"/>
              </a:rPr>
              <a:t>)</a:t>
            </a:r>
            <a:endParaRPr lang="en-US" sz="1400" b="1" dirty="0">
              <a:cs typeface="Arial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gray">
          <a:xfrm>
            <a:off x="3721100" y="3886200"/>
            <a:ext cx="16668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cs typeface="Arial" charset="0"/>
              </a:rPr>
              <a:t> </a:t>
            </a:r>
            <a:r>
              <a:rPr lang="ru-RU" sz="1600" b="1" dirty="0">
                <a:cs typeface="Arial" charset="0"/>
              </a:rPr>
              <a:t>В</a:t>
            </a:r>
            <a:r>
              <a:rPr lang="ru-RU" sz="1600" b="1" dirty="0" smtClean="0">
                <a:cs typeface="Arial" charset="0"/>
              </a:rPr>
              <a:t>ы можете:</a:t>
            </a:r>
            <a:endParaRPr lang="en-US" sz="1600" b="1" dirty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32656"/>
            <a:ext cx="1115616" cy="1115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1" descr="http://dn.33kupona.ru/action/big/sand_pro_8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5822"/>
            <a:ext cx="111561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380312" y="429316"/>
            <a:ext cx="1584175" cy="109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9" descr="http://333v.ru/uploads/50/506dd0d58fe93b8abb0b30eb3574c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766" y="297830"/>
            <a:ext cx="218904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6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http://333v.ru/uploads/50/506dd0d58fe93b8abb0b30eb3574cd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958" y="188640"/>
            <a:ext cx="218904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170087" y="521804"/>
            <a:ext cx="6496050" cy="762000"/>
          </a:xfrm>
        </p:spPr>
        <p:txBody>
          <a:bodyPr/>
          <a:lstStyle/>
          <a:p>
            <a:pPr algn="ctr"/>
            <a:r>
              <a:rPr lang="ru-RU" dirty="0" smtClean="0"/>
              <a:t>Разминка </a:t>
            </a:r>
            <a:br>
              <a:rPr lang="ru-RU" dirty="0" smtClean="0"/>
            </a:br>
            <a:r>
              <a:rPr lang="ru-RU" dirty="0" smtClean="0"/>
              <a:t>«Картина из загадок»</a:t>
            </a:r>
            <a:endParaRPr lang="en-US" dirty="0"/>
          </a:p>
        </p:txBody>
      </p:sp>
      <p:pic>
        <p:nvPicPr>
          <p:cNvPr id="6" name="Picture 31" descr="http://dn.33kupona.ru/action/big/sand_pro_8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0604" y="188640"/>
            <a:ext cx="1921869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713523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1579644"/>
            <a:ext cx="1296144" cy="1296144"/>
          </a:xfrm>
          <a:prstGeom prst="rect">
            <a:avLst/>
          </a:prstGeom>
        </p:spPr>
      </p:pic>
      <p:pic>
        <p:nvPicPr>
          <p:cNvPr id="9" name="Рисунок 8" descr="renessans_kredit_ufa_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5610" y="1844824"/>
            <a:ext cx="1281079" cy="95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86641" y="2910075"/>
            <a:ext cx="20573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Желтая тарелка</a:t>
            </a:r>
          </a:p>
          <a:p>
            <a:r>
              <a:rPr lang="ru-RU" sz="1600" i="1" dirty="0" smtClean="0"/>
              <a:t>На небе висит.</a:t>
            </a:r>
          </a:p>
          <a:p>
            <a:r>
              <a:rPr lang="ru-RU" sz="1600" i="1" dirty="0" smtClean="0"/>
              <a:t>Желтая тарелка</a:t>
            </a:r>
          </a:p>
          <a:p>
            <a:r>
              <a:rPr lang="ru-RU" sz="1600" i="1" dirty="0" smtClean="0"/>
              <a:t>Всем тепло дарит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2789242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Ветерок – пастушок</a:t>
            </a:r>
          </a:p>
          <a:p>
            <a:pPr algn="ctr"/>
            <a:r>
              <a:rPr lang="ru-RU" sz="1600" i="1" dirty="0" smtClean="0"/>
              <a:t>Затрубил в свой рожок. Собрались овечки у небесной речки</a:t>
            </a:r>
          </a:p>
        </p:txBody>
      </p:sp>
      <p:pic>
        <p:nvPicPr>
          <p:cNvPr id="28674" name="Picture 2" descr="https://im2-tub-ru.yandex.net/i?id=1190dbd5b8d8f539eed16a56deb3aed3&amp;n=33&amp;h=190&amp;w=2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42" y="1552217"/>
            <a:ext cx="2211544" cy="12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5247" y="2789242"/>
            <a:ext cx="4789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Как над речкой</a:t>
            </a:r>
          </a:p>
          <a:p>
            <a:r>
              <a:rPr lang="ru-RU" sz="1600" i="1" dirty="0" smtClean="0"/>
              <a:t>Над рекой.</a:t>
            </a:r>
          </a:p>
          <a:p>
            <a:r>
              <a:rPr lang="ru-RU" sz="1600" i="1" dirty="0" smtClean="0"/>
              <a:t>Появился круг цветной</a:t>
            </a:r>
          </a:p>
          <a:p>
            <a:r>
              <a:rPr lang="ru-RU" sz="1600" i="1" dirty="0" smtClean="0"/>
              <a:t>Чудо мостик подвесной</a:t>
            </a:r>
            <a:endParaRPr lang="ru-RU" sz="1600" i="1" dirty="0"/>
          </a:p>
        </p:txBody>
      </p:sp>
      <p:pic>
        <p:nvPicPr>
          <p:cNvPr id="28676" name="Picture 4" descr="https://im0-tub-ru.yandex.net/i?id=80564c8420870f9f27718ce2cfb8bea6&amp;n=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64292"/>
            <a:ext cx="1615049" cy="79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&amp;tcy;&amp;rcy;&amp;acy;&amp;vcy;&amp;a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86" y="3998132"/>
            <a:ext cx="2621262" cy="15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49896" y="5417139"/>
            <a:ext cx="258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Течет, течет – не вытечет, бежит, бежит – не выбежит.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39234" y="55196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Она под осень умирает, и вновь весною оживает. Иглой зеленой выйдет к свету. </a:t>
            </a:r>
            <a:r>
              <a:rPr lang="ru-RU" i="1" dirty="0"/>
              <a:t>Р</a:t>
            </a:r>
            <a:r>
              <a:rPr lang="ru-RU" i="1" dirty="0" smtClean="0"/>
              <a:t>астет, цветет все лето. Коровам без нее – беда: она их главная еда. 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2390775" y="1793875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1">
                  <a:gamma/>
                  <a:shade val="6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1790700" y="3175000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2481263" y="5084763"/>
            <a:ext cx="5670550" cy="13160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1240632" y="4638727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725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gray">
          <a:xfrm>
            <a:off x="2692151" y="3810026"/>
            <a:ext cx="718048" cy="4393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noFill/>
                  <a:round/>
                  <a:headEnd/>
                  <a:tailEnd/>
                </a:ln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в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gray">
          <a:xfrm>
            <a:off x="1985170" y="5602287"/>
            <a:ext cx="914399" cy="3097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noFill/>
                  <a:round/>
                  <a:headEnd/>
                  <a:tailEnd/>
                </a:ln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группе</a:t>
            </a:r>
            <a:endParaRPr lang="ru-RU" sz="3600" kern="10" dirty="0">
              <a:ln w="19050">
                <a:noFill/>
                <a:round/>
                <a:headEnd/>
                <a:tailEnd/>
              </a:ln>
              <a:solidFill>
                <a:srgbClr val="F8F8F8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gray">
          <a:xfrm>
            <a:off x="3180556" y="2405073"/>
            <a:ext cx="788988" cy="284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smtClean="0">
                <a:ln w="19050">
                  <a:noFill/>
                  <a:round/>
                  <a:headEnd/>
                  <a:tailEnd/>
                </a:ln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Работа</a:t>
            </a:r>
            <a:endParaRPr lang="ru-RU" sz="2000" kern="10" dirty="0">
              <a:ln w="19050">
                <a:noFill/>
                <a:round/>
                <a:headEnd/>
                <a:tailEnd/>
              </a:ln>
              <a:solidFill>
                <a:srgbClr val="F8F8F8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gray">
          <a:xfrm>
            <a:off x="3457575" y="2355850"/>
            <a:ext cx="762000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       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gray">
          <a:xfrm>
            <a:off x="2857500" y="3646488"/>
            <a:ext cx="762000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       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gray">
          <a:xfrm>
            <a:off x="8676892" y="11198225"/>
            <a:ext cx="3640315" cy="9745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gray">
          <a:xfrm>
            <a:off x="4496594" y="2515308"/>
            <a:ext cx="3394075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Задание: нарисовать свою картину на песке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gray">
          <a:xfrm>
            <a:off x="3993357" y="3612271"/>
            <a:ext cx="3581400" cy="1514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Рисование песком – это возможность выразить свои чувства и эмоции без слов. Рисование песком развивает мелкую моторику, улучшает память, пластику движений, а также работу головного мозга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96" y="260648"/>
            <a:ext cx="1461372" cy="122413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Самостоятельная деятельность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274553"/>
            <a:ext cx="1704975" cy="1704975"/>
          </a:xfrm>
          <a:prstGeom prst="rect">
            <a:avLst/>
          </a:prstGeom>
        </p:spPr>
      </p:pic>
      <p:pic>
        <p:nvPicPr>
          <p:cNvPr id="20" name="Picture 2" descr="http://www.rent4expo.com/data/gallery_img/569/15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6" y="5084691"/>
            <a:ext cx="2163527" cy="13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://%D0%BF%D1%80%D0%B0%D0%B7%D0%B4%D0%BD%D0%B8%D0%BA%D0%B848.%D1%80%D1%84/_mod_files/ce_images/sand_show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s://im1-tub-ru.yandex.net/i?id=089414fdd9364526391086a50265078a&amp;n=33&amp;h=190&amp;w=3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42" y="5068887"/>
            <a:ext cx="2834071" cy="135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истории развития песочной терапии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человека с песком известна еще с древних времен. Древние племена чертили защитные круги н земле и  создавали различные рисунки на песке. Историческими и культурными параллелями песочной терапии являются рисунки на песке племен Навахо. Племена Навахо и Хопи интенсивно использовали песочные изображения в своем лечении в церемониях инициаций. Для каждой церемонии лечения, для каждого пациента на песочной картине воссоздавался предок ясновидца, картина использовалась врачевателем, проводящим силу этой картины в пациента, когда он усаживался на изображение.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1115616" cy="103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1" descr="http://dn.33kupona.ru/action/big/sand_pro_8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03" y="188640"/>
            <a:ext cx="115622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380312" y="332656"/>
            <a:ext cx="1656183" cy="1267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6" descr="http://uploads.likengo.ru/uploads/albums/f0/dd/3324868c7c4f4912933e658511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2656"/>
            <a:ext cx="1835696" cy="126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58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Таким образом</a:t>
            </a:r>
            <a:endParaRPr lang="en-US" dirty="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gray">
          <a:xfrm>
            <a:off x="381000" y="45720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6039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gray">
          <a:xfrm>
            <a:off x="449263" y="50292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gray">
          <a:xfrm>
            <a:off x="504825" y="5105400"/>
            <a:ext cx="2667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cs typeface="Arial" charset="0"/>
              </a:rPr>
              <a:t>Развитие произвольного внимания</a:t>
            </a:r>
            <a:endParaRPr lang="en-US" sz="2000" b="1" dirty="0">
              <a:cs typeface="Arial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gray">
          <a:xfrm>
            <a:off x="381000" y="22098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76078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gray">
          <a:xfrm>
            <a:off x="449263" y="26670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gray">
          <a:xfrm>
            <a:off x="504825" y="2743200"/>
            <a:ext cx="2667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>
                <a:cs typeface="Arial" charset="0"/>
              </a:rPr>
              <a:t>Развитие речи</a:t>
            </a:r>
            <a:endParaRPr lang="en-US" sz="2400" b="1" dirty="0">
              <a:cs typeface="Arial" charset="0"/>
            </a:endParaRP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gray">
          <a:xfrm>
            <a:off x="5715000" y="45720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60392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gray">
          <a:xfrm>
            <a:off x="5783263" y="50292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gray">
          <a:xfrm>
            <a:off x="5838825" y="5105400"/>
            <a:ext cx="2667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cs typeface="Arial" charset="0"/>
              </a:rPr>
              <a:t>Получение первого опыта рефлексии (самоанализа)</a:t>
            </a:r>
            <a:endParaRPr lang="en-US" sz="2000" b="1" dirty="0">
              <a:cs typeface="Arial" charset="0"/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gray">
          <a:xfrm>
            <a:off x="5715000" y="22098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60392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gray">
          <a:xfrm>
            <a:off x="5783263" y="26670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Text Box 9"/>
          <p:cNvSpPr txBox="1">
            <a:spLocks noChangeArrowheads="1"/>
          </p:cNvSpPr>
          <p:nvPr/>
        </p:nvSpPr>
        <p:spPr bwMode="gray">
          <a:xfrm>
            <a:off x="5838825" y="2743200"/>
            <a:ext cx="2667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>
                <a:cs typeface="Arial" charset="0"/>
              </a:rPr>
              <a:t>Развитие памяти</a:t>
            </a:r>
            <a:endParaRPr lang="en-US" sz="2400" b="1" dirty="0">
              <a:cs typeface="Arial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gray">
          <a:xfrm>
            <a:off x="3721100" y="3886200"/>
            <a:ext cx="16668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cs typeface="Arial" charset="0"/>
              </a:rPr>
              <a:t> </a:t>
            </a:r>
            <a:r>
              <a:rPr lang="ru-RU" sz="3200" b="1" dirty="0" smtClean="0">
                <a:cs typeface="Arial" charset="0"/>
              </a:rPr>
              <a:t>Итог:</a:t>
            </a:r>
            <a:endParaRPr lang="en-US" sz="3200" b="1" dirty="0">
              <a:cs typeface="Arial" charset="0"/>
            </a:endParaRPr>
          </a:p>
        </p:txBody>
      </p:sp>
      <p:pic>
        <p:nvPicPr>
          <p:cNvPr id="21" name="Picture 31" descr="http://dn.33kupona.ru/action/big/sand_pro_8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604" y="188640"/>
            <a:ext cx="1948307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6" descr="http://uploads.likengo.ru/uploads/albums/f0/dd/3324868c7c4f4912933e658511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9044"/>
            <a:ext cx="2357114" cy="126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713523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1470508"/>
            <a:ext cx="1858635" cy="1858635"/>
          </a:xfrm>
          <a:prstGeom prst="rect">
            <a:avLst/>
          </a:prstGeom>
        </p:spPr>
      </p:pic>
      <p:pic>
        <p:nvPicPr>
          <p:cNvPr id="2" name="Рисунок 1" descr="znak-zodiaka-9.gif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254082" y="2924944"/>
            <a:ext cx="2873970" cy="2873970"/>
          </a:xfrm>
          <a:prstGeom prst="rect">
            <a:avLst/>
          </a:prstGeom>
        </p:spPr>
      </p:pic>
      <p:pic>
        <p:nvPicPr>
          <p:cNvPr id="6" name="Рисунок 8" descr="renessans_kredit_ufa_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7638" y="1549003"/>
            <a:ext cx="1162050" cy="86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15616" y="2126782"/>
            <a:ext cx="1873250" cy="14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Не понравилось, осталось непонятным, вызвало скуку.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105727" y="3393632"/>
            <a:ext cx="3240088" cy="97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Факты, которые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вызвали положительные эмоции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7035" y="298651"/>
            <a:ext cx="3919050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28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84784"/>
            <a:ext cx="1115616" cy="53732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6" descr="http://uploads.likengo.ru/uploads/albums/f0/dd/3324868c7c4f4912933e658511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1" y="347816"/>
            <a:ext cx="1671839" cy="112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1" descr="http://dn.33kupona.ru/action/big/sand_pro_86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0603" y="188640"/>
            <a:ext cx="1156220" cy="128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1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dorPitAni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558</TotalTime>
  <Words>350</Words>
  <Application>Microsoft Office PowerPoint</Application>
  <PresentationFormat>Экран (4:3)</PresentationFormat>
  <Paragraphs>54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Times New Roman</vt:lpstr>
      <vt:lpstr>Wingdings</vt:lpstr>
      <vt:lpstr>ZdorPitAni</vt:lpstr>
      <vt:lpstr>Развитие познавательных способностей дошкольников через использование песочной терапии</vt:lpstr>
      <vt:lpstr>Цели и задачи</vt:lpstr>
      <vt:lpstr>Работа в песочнице</vt:lpstr>
      <vt:lpstr>Разминка  «Картина из загадок»</vt:lpstr>
      <vt:lpstr>Самостоятельная деятельность</vt:lpstr>
      <vt:lpstr>Из истории развития песочной терапии</vt:lpstr>
      <vt:lpstr>Таким образом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y</dc:creator>
  <cp:lastModifiedBy>Андрей</cp:lastModifiedBy>
  <cp:revision>52</cp:revision>
  <dcterms:created xsi:type="dcterms:W3CDTF">2015-09-21T15:58:02Z</dcterms:created>
  <dcterms:modified xsi:type="dcterms:W3CDTF">2016-02-05T08:02:38Z</dcterms:modified>
</cp:coreProperties>
</file>