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D7DF-4FE8-4581-8F9D-0BF78011BBCB}" type="datetimeFigureOut">
              <a:rPr lang="ru-RU" smtClean="0"/>
              <a:pPr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62823-6A51-4A1E-8514-142EB78DC3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ople.su/59796" TargetMode="External"/><Relationship Id="rId7" Type="http://schemas.openxmlformats.org/officeDocument/2006/relationships/hyperlink" Target="http://www.people.su/64420" TargetMode="External"/><Relationship Id="rId2" Type="http://schemas.openxmlformats.org/officeDocument/2006/relationships/hyperlink" Target="http://www.people.su/9820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eople.su/17351" TargetMode="External"/><Relationship Id="rId5" Type="http://schemas.openxmlformats.org/officeDocument/2006/relationships/hyperlink" Target="http://www.people.su/107980" TargetMode="External"/><Relationship Id="rId4" Type="http://schemas.openxmlformats.org/officeDocument/2006/relationships/hyperlink" Target="http://www.people.su/4550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nkfront.ru/ussr/tp/tp134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rymology.info/index.php?title=50-%D1%8F_%D0%B0%D0%B2%D0%B8%D0%B0%D1%86%D0%B8%D0%BE%D0%BD%D0%BD%D0%B0%D1%8F_%D0%B4%D0%B8%D0%B2%D0%B8%D0%B7%D0%B8%D1%8F_%D0%B0%D0%B2%D0%B8%D0%B0%D1%86%D0%B8%D0%B8_%D0%B4%D0%B0%D0%BB%D1%8C%D0%BD%D0%B5%D0%B3%D0%BE_%D0%B4%D0%B5%D0%B9%D1%81%D1%82%D0%B2%D0%B8%D1%8F&amp;action=edit&amp;redlink=1" TargetMode="External"/><Relationship Id="rId13" Type="http://schemas.openxmlformats.org/officeDocument/2006/relationships/hyperlink" Target="http://www.krymology.info/index.php/%D0%93%D0%B5%D1%80%D0%BE%D0%B9_%D0%A1%D0%BE%D0%B2%D0%B5%D1%82%D1%81%D0%BA%D0%BE%D0%B3%D0%BE_%D0%A1%D0%BE%D1%8E%D0%B7%D0%B0" TargetMode="External"/><Relationship Id="rId18" Type="http://schemas.openxmlformats.org/officeDocument/2006/relationships/hyperlink" Target="http://www.krymology.info/index.php?title=%D0%91%D1%80%D0%B0%D1%82%D1%81%D0%BA%D0%B0%D1%8F_%D0%BC%D0%BE%D0%B3%D0%B8%D0%BB%D0%B0&amp;action=edit&amp;redlink=1" TargetMode="External"/><Relationship Id="rId3" Type="http://schemas.openxmlformats.org/officeDocument/2006/relationships/image" Target="../media/image7.jpeg"/><Relationship Id="rId21" Type="http://schemas.openxmlformats.org/officeDocument/2006/relationships/hyperlink" Target="http://www.krymology.info/index.php/%D0%A3%D0%A1%D0%A1%D0%A0" TargetMode="External"/><Relationship Id="rId7" Type="http://schemas.openxmlformats.org/officeDocument/2006/relationships/hyperlink" Target="http://www.krymology.info/index.php?title=5-%D0%B9_%D0%B3%D0%B2%D0%B0%D1%80%D0%B4%D0%B5%D0%B9%D1%81%D0%BA%D0%B8%D0%B9_%D0%B1%D0%BE%D0%BC%D0%B1%D0%B0%D1%80%D0%B4%D0%B8%D1%80%D0%BE%D0%B2%D0%BE%D1%87%D0%BD%D1%8B%D0%B9_%D0%B0%D0%B2%D0%B8%D0%B0%D1%86%D0%B8%D0%BE%D0%BD%D0%BD%D1%8B%D0%B9_%D0%BF%D0%BE%D0%BB%D0%BA&amp;action=edit&amp;redlink=1" TargetMode="External"/><Relationship Id="rId12" Type="http://schemas.openxmlformats.org/officeDocument/2006/relationships/hyperlink" Target="http://www.krymology.info/index.php?title=31_%D0%B4%D0%B5%D0%BA%D0%B0%D0%B1%D1%80%D1%8F&amp;action=edit&amp;redlink=1" TargetMode="External"/><Relationship Id="rId17" Type="http://schemas.openxmlformats.org/officeDocument/2006/relationships/hyperlink" Target="http://www.krymology.info/index.php/1943_%D0%B3%D0%BE%D0%B4" TargetMode="External"/><Relationship Id="rId2" Type="http://schemas.openxmlformats.org/officeDocument/2006/relationships/image" Target="../media/image6.png"/><Relationship Id="rId16" Type="http://schemas.openxmlformats.org/officeDocument/2006/relationships/hyperlink" Target="http://www.krymology.info/index.php?title=11_%D0%BC%D0%B0%D1%80%D1%82%D0%B0&amp;action=edit&amp;redlink=1" TargetMode="External"/><Relationship Id="rId20" Type="http://schemas.openxmlformats.org/officeDocument/2006/relationships/hyperlink" Target="http://www.krymology.info/index.php/%D0%9A%D1%80%D1%8B%D0%BC%D1%81%D0%BA%D0%B0%D1%8F_%D0%BE%D0%B1%D0%BB%D0%B0%D1%81%D1%82%D1%8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rymology.info/index.php?title=81-%D0%B9_%D0%B1%D0%BE%D0%BC%D0%B1%D0%B0%D1%80%D0%B4%D0%B8%D1%80%D0%BE%D0%B2%D0%BE%D1%87%D0%BD%D1%8B%D0%B9_%D0%B0%D0%B2%D0%B8%D0%B0%D1%86%D0%B8%D0%BE%D0%BD%D0%BD%D1%8B%D0%B9_%D0%BF%D0%BE%D0%BB%D0%BA&amp;action=edit&amp;redlink=1" TargetMode="External"/><Relationship Id="rId11" Type="http://schemas.openxmlformats.org/officeDocument/2006/relationships/hyperlink" Target="http://www.krymology.info/index.php?title=%D0%9F%D1%80%D0%B5%D0%B7%D0%B8%D0%B4%D0%B8%D1%83%D0%BC_%D0%92%D0%B5%D1%80%D1%85%D0%BE%D0%B2%D0%BD%D0%BE%D0%B3%D0%BE_%D0%A1%D0%BE%D0%B2%D0%B5%D1%82%D0%B0_%D0%A1%D0%A1%D0%A1%D0%A0&amp;action=edit&amp;redlink=1" TargetMode="External"/><Relationship Id="rId5" Type="http://schemas.openxmlformats.org/officeDocument/2006/relationships/hyperlink" Target="http://www.krymology.info/index.php/1941_%D0%B3%D0%BE%D0%B4" TargetMode="External"/><Relationship Id="rId15" Type="http://schemas.openxmlformats.org/officeDocument/2006/relationships/hyperlink" Target="http://www.krymology.info/index.php/%D0%9C%D0%B5%D0%B4%D0%B0%D0%BB%D1%8C_%C2%AB%D0%97%D0%BE%D0%BB%D0%BE%D1%82%D0%B0%D1%8F_%D0%97%D0%B2%D0%B5%D0%B7%D0%B4%D0%B0%C2%BB" TargetMode="External"/><Relationship Id="rId10" Type="http://schemas.openxmlformats.org/officeDocument/2006/relationships/hyperlink" Target="http://www.krymology.info/index.php?title=%D0%91%D0%BE%D0%BC%D0%B1%D0%B0%D1%80%D0%B4%D0%B8%D1%80%D0%BE%D0%B2%D0%BA%D0%B0&amp;action=edit&amp;redlink=1" TargetMode="External"/><Relationship Id="rId19" Type="http://schemas.openxmlformats.org/officeDocument/2006/relationships/hyperlink" Target="http://www.krymology.info/index.php/%D0%A4%D0%B5%D0%BE%D0%B4%D0%BE%D1%81%D0%B8%D1%8F" TargetMode="External"/><Relationship Id="rId4" Type="http://schemas.openxmlformats.org/officeDocument/2006/relationships/hyperlink" Target="http://www.krymology.info/index.php?title=%D0%92%D0%B5%D0%BB%D0%B8%D0%BA%D0%B0%D1%8F_%D0%9E%D1%82%D0%B5%D1%87%D0%B5%D1%81%D1%82%D0%B2%D0%B5%D0%BD%D0%BD%D0%B0%D1%8F_%D0%92%D0%BE%D0%B9%D0%BD%D0%B0&amp;action=edit&amp;redlink=1" TargetMode="External"/><Relationship Id="rId9" Type="http://schemas.openxmlformats.org/officeDocument/2006/relationships/hyperlink" Target="http://www.krymology.info/index.php/1942_%D0%B3%D0%BE%D0%B4" TargetMode="External"/><Relationship Id="rId14" Type="http://schemas.openxmlformats.org/officeDocument/2006/relationships/hyperlink" Target="http://www.krymology.info/index.php/%D0%9E%D1%80%D0%B4%D0%B5%D0%BD_%D0%9B%D0%B5%D0%BD%D0%B8%D0%BD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0"/>
            <a:ext cx="850112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Иван </a:t>
            </a:r>
            <a:r>
              <a:rPr lang="ru-RU" b="1" dirty="0" err="1" smtClean="0"/>
              <a:t>Якубин</a:t>
            </a:r>
            <a:r>
              <a:rPr lang="ru-RU" b="1" dirty="0" smtClean="0"/>
              <a:t> </a:t>
            </a:r>
            <a:r>
              <a:rPr lang="en-US" dirty="0" smtClean="0"/>
              <a:t>1</a:t>
            </a:r>
            <a:r>
              <a:rPr lang="ru-RU" dirty="0" smtClean="0"/>
              <a:t>0 </a:t>
            </a:r>
            <a:r>
              <a:rPr lang="ru-RU" dirty="0"/>
              <a:t>марта 1916 - 13 августа 1945</a:t>
            </a:r>
          </a:p>
          <a:p>
            <a:r>
              <a:rPr lang="ru-RU" b="1" dirty="0"/>
              <a:t>участник Советско-японской войны, командир отделения 132-го моторизованного штурмового инженерно-сапёрного батальона 15-й армии 2-го Дальневосточного фронта, Герой Советского Союза, старший сержант</a:t>
            </a:r>
          </a:p>
          <a:p>
            <a:r>
              <a:rPr lang="ru-RU" b="1" cap="all" dirty="0"/>
              <a:t>БИОГРАФИЯ</a:t>
            </a:r>
          </a:p>
          <a:p>
            <a:r>
              <a:rPr lang="ru-RU" dirty="0"/>
              <a:t>Родился 10 (23) марта 1916 года на хуторе </a:t>
            </a:r>
            <a:r>
              <a:rPr lang="ru-RU" dirty="0" smtClean="0">
                <a:hlinkClick r:id="rId2"/>
              </a:rPr>
              <a:t>Северо</a:t>
            </a:r>
            <a:r>
              <a:rPr lang="ru-RU" dirty="0" smtClean="0"/>
              <a:t>-</a:t>
            </a:r>
            <a:r>
              <a:rPr lang="ru-RU" dirty="0" smtClean="0">
                <a:hlinkClick r:id="rId3"/>
              </a:rPr>
              <a:t>Кубанский</a:t>
            </a:r>
            <a:r>
              <a:rPr lang="ru-RU" dirty="0" smtClean="0"/>
              <a:t> ныне </a:t>
            </a:r>
            <a:r>
              <a:rPr lang="ru-RU" dirty="0"/>
              <a:t>Тбилисского района Краснодарского края. </a:t>
            </a:r>
            <a:r>
              <a:rPr lang="ru-RU" dirty="0">
                <a:hlinkClick r:id="rId4"/>
              </a:rPr>
              <a:t>Русский</a:t>
            </a:r>
            <a:r>
              <a:rPr lang="ru-RU" dirty="0"/>
              <a:t>.</a:t>
            </a:r>
          </a:p>
          <a:p>
            <a:r>
              <a:rPr lang="ru-RU" dirty="0"/>
              <a:t>В Красной Армии и на фронте с августа 1941 года. После окончания Великой Отечественной войны, участвовал в Советско-японской войне 1945 года.</a:t>
            </a:r>
          </a:p>
          <a:p>
            <a:r>
              <a:rPr lang="ru-RU" dirty="0"/>
              <a:t>Командир отделения 132-го моторизованного штурмового инженерно-сапёрного батальона (15-я армия, 2-й Дальневосточный фронт) комсомолец старший сержант </a:t>
            </a:r>
            <a:r>
              <a:rPr lang="ru-RU" dirty="0" smtClean="0">
                <a:hlinkClick r:id="rId5"/>
              </a:rPr>
              <a:t>Иван</a:t>
            </a:r>
            <a:r>
              <a:rPr lang="ru-RU" dirty="0" smtClean="0"/>
              <a:t> </a:t>
            </a:r>
            <a:r>
              <a:rPr lang="ru-RU" dirty="0"/>
              <a:t> Якубин 13 августа 1945 года участвовал в блокировке штурмовой группой одного из крупнейших японских дотов Фуцзиньского укреплённого района.</a:t>
            </a:r>
          </a:p>
          <a:p>
            <a:r>
              <a:rPr lang="ru-RU" dirty="0"/>
              <a:t>Мужественный воин, спасая жизнь офицера, погиб в неравном рукопашном бою.</a:t>
            </a:r>
          </a:p>
          <a:p>
            <a:r>
              <a:rPr lang="ru-RU" dirty="0"/>
              <a:t>Похоронен в городе </a:t>
            </a:r>
            <a:r>
              <a:rPr lang="ru-RU" dirty="0" err="1"/>
              <a:t>Фуцзинь</a:t>
            </a:r>
            <a:r>
              <a:rPr lang="ru-RU" dirty="0"/>
              <a:t> (Китайская Народная Республика).</a:t>
            </a:r>
          </a:p>
          <a:p>
            <a:r>
              <a:rPr lang="ru-RU" dirty="0"/>
              <a:t>Указом Президиума Верховного Совета СССР от 8 сентября 1945 года за образцовое выполнение боевых заданий командования на фронте борьбы с японскими милитаристами и проявленные при этом мужество и героизм старший сержанту </a:t>
            </a:r>
            <a:r>
              <a:rPr lang="ru-RU" dirty="0" smtClean="0"/>
              <a:t>Якубину </a:t>
            </a:r>
            <a:r>
              <a:rPr lang="ru-RU" dirty="0"/>
              <a:t> </a:t>
            </a:r>
            <a:r>
              <a:rPr lang="ru-RU" dirty="0">
                <a:hlinkClick r:id="rId5"/>
              </a:rPr>
              <a:t>Иван</a:t>
            </a:r>
            <a:r>
              <a:rPr lang="ru-RU" dirty="0"/>
              <a:t>у </a:t>
            </a:r>
            <a:r>
              <a:rPr lang="ru-RU" dirty="0" smtClean="0">
                <a:hlinkClick r:id="rId6"/>
              </a:rPr>
              <a:t>Максимовичу</a:t>
            </a:r>
            <a:r>
              <a:rPr lang="ru-RU" dirty="0" smtClean="0"/>
              <a:t> посмертно </a:t>
            </a:r>
            <a:r>
              <a:rPr lang="ru-RU" dirty="0"/>
              <a:t>присвоено звание Героя Советского Союза.</a:t>
            </a:r>
          </a:p>
          <a:p>
            <a:r>
              <a:rPr lang="ru-RU" b="1" cap="all" dirty="0"/>
              <a:t>НАГРАДЫ</a:t>
            </a:r>
          </a:p>
          <a:p>
            <a:r>
              <a:rPr lang="ru-RU" dirty="0"/>
              <a:t>Награждён орденом </a:t>
            </a:r>
            <a:r>
              <a:rPr lang="ru-RU" dirty="0">
                <a:hlinkClick r:id="rId7"/>
              </a:rPr>
              <a:t>Ленина</a:t>
            </a:r>
            <a:r>
              <a:rPr lang="ru-RU" dirty="0"/>
              <a:t>, медалями.</a:t>
            </a:r>
          </a:p>
          <a:p>
            <a:r>
              <a:rPr lang="ru-RU" b="1" cap="all" dirty="0"/>
              <a:t>ПАМЯТЬ</a:t>
            </a:r>
          </a:p>
          <a:p>
            <a:r>
              <a:rPr lang="ru-RU" dirty="0"/>
              <a:t>В станице Тбилисская именем Героя названа улица.</a:t>
            </a:r>
          </a:p>
          <a:p>
            <a:r>
              <a:rPr lang="ru-RU" dirty="0"/>
              <a:t>В хуторе </a:t>
            </a:r>
            <a:r>
              <a:rPr lang="ru-RU" dirty="0" smtClean="0">
                <a:hlinkClick r:id="rId2"/>
              </a:rPr>
              <a:t>Северо</a:t>
            </a:r>
            <a:r>
              <a:rPr lang="ru-RU" dirty="0" smtClean="0"/>
              <a:t> кубанский </a:t>
            </a:r>
            <a:r>
              <a:rPr lang="ru-RU" dirty="0"/>
              <a:t>именем Героя названа единственная улица.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928670"/>
            <a:ext cx="8286808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Война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не обошла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Тбилисский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район.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Территория Тбилисского района была оккупирована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немецко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– фашистскими войсками 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 августа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1942 года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по январь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1943 года.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1200 добровольцев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ушли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 фронт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 составе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36 –го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Гвардейского Кавалерийского полка, сформированного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гвардии —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майором Иваном Стефановичем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Пистиным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 Нелёгок был путь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 победе.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2812 воинов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не вернулись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 поля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боя. Четырём землякам было присвоено почётное звание Героя Советского Союза, троим посмертно: лейтенант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Евдоким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  Денисович Волков, младший лейтенант Пётр Григорьевич Баранов, комсорг роты старший сержант Иван Максимович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Якубин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Владимир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Иванович Грецкий.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Мемориальный комплекс воздвигнут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 центральном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парке станицы Тбилисской.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 постаменте,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сооружённом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из бетона и железобетона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три фигуры советских воинов – партизан, лётчик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солдат.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Слева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 стеле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высечены фамилии тбилисцев, погибших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 жестоких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боях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за Родину.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Памятник установлен землякам, погибшим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 фронтах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 период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ВОВ, открыт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 год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30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летия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Дня Победы над фашистской Германией.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Автор монумента – архитектор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из Ленинграда В. 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Коковин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 день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открытия мемориала,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9 мая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1975 года,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участник битвы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на Малой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Земле – Николай Дмитриевич Головченко заложил капсулы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со священной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землёй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 Мамаева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кургана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Малой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Земли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Клюшников Алексей Семёнович зажёг «Вечный огонь»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 мемориала.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Огонь был привезён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 братской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могилы воинов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в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г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. Усть-Лабинске.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Картинка 9 из 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357166"/>
            <a:ext cx="6989789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3-tub-ru.yandex.net/i?id=339644642-4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857232"/>
            <a:ext cx="5929354" cy="3286148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dirty="0"/>
              <a:t>  А средняя общеобразовательная школа №1 теперь будет носить имя Героя Советского Союза </a:t>
            </a:r>
            <a:r>
              <a:rPr lang="ru-RU" dirty="0" err="1"/>
              <a:t>Якубина</a:t>
            </a:r>
            <a:r>
              <a:rPr lang="ru-RU" dirty="0"/>
              <a:t> Ивана Максимовича, который здесь учился до войны. </a:t>
            </a:r>
            <a:br>
              <a:rPr lang="ru-RU" dirty="0"/>
            </a:br>
            <a:endParaRPr lang="ru-RU" dirty="0"/>
          </a:p>
          <a:p>
            <a:r>
              <a:rPr lang="ru-RU" dirty="0"/>
              <a:t>В своем решении депутаты Совета муниципального образования Тбилисский район руководствовались ходатайствами педагогических и ученических коллективов вышеназванных образовательных учреждений.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Грецкий Владимир Иванович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0"/>
            <a:ext cx="4003038" cy="378619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00562" y="0"/>
            <a:ext cx="4214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ГРЕЦКИЙ Владимир Иванович,</a:t>
            </a:r>
            <a:r>
              <a:rPr lang="ru-RU" dirty="0"/>
              <a:t> родился 14 июля 1912 г. на хуторе </a:t>
            </a:r>
            <a:r>
              <a:rPr lang="ru-RU" dirty="0" err="1"/>
              <a:t>Зайчанский</a:t>
            </a:r>
            <a:r>
              <a:rPr lang="ru-RU" dirty="0"/>
              <a:t> ныне Тбилисского </a:t>
            </a:r>
            <a:r>
              <a:rPr lang="ru-RU" dirty="0" err="1"/>
              <a:t>р</a:t>
            </a:r>
            <a:r>
              <a:rPr lang="ru-RU" dirty="0"/>
              <a:t> на Краснодарского края в семье крестьянина. Русский. Член ВКП(б) с 1940 г. Окончил три курса Харьковского техникума механизации сельского хозяйства. Работал автомехаником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2285992"/>
            <a:ext cx="42862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фронте в Великую Отечественную войну с декабря 1942 г. Заместитель командира роты по политической части </a:t>
            </a:r>
            <a:r>
              <a:rPr lang="ru-RU" dirty="0">
                <a:hlinkClick r:id="rId3"/>
              </a:rPr>
              <a:t>134-го </a:t>
            </a:r>
            <a:r>
              <a:rPr lang="ru-RU" dirty="0" err="1">
                <a:hlinkClick r:id="rId3"/>
              </a:rPr>
              <a:t>тп</a:t>
            </a:r>
            <a:r>
              <a:rPr lang="ru-RU" dirty="0"/>
              <a:t> (10-я </a:t>
            </a:r>
            <a:r>
              <a:rPr lang="ru-RU" dirty="0" err="1"/>
              <a:t>гв</a:t>
            </a:r>
            <a:r>
              <a:rPr lang="ru-RU" dirty="0"/>
              <a:t>. кд, 4-й </a:t>
            </a:r>
            <a:r>
              <a:rPr lang="ru-RU" dirty="0" err="1"/>
              <a:t>гв</a:t>
            </a:r>
            <a:r>
              <a:rPr lang="ru-RU" dirty="0"/>
              <a:t>. </a:t>
            </a:r>
            <a:r>
              <a:rPr lang="ru-RU" dirty="0" err="1"/>
              <a:t>кк</a:t>
            </a:r>
            <a:r>
              <a:rPr lang="ru-RU" dirty="0"/>
              <a:t>, Северная группа войск Закавказского фронта) мл. лейтенант Грецкий в бою за хутор Нортон (Курский район Ставропольского края) из танкового орудия 12 декабря 1942 лично подбил 3 танка, через день еще один танк, а также уничтожил автомашину и несколько противотанковых орудий противника. Был контужен, но не покинул поля боя. Звание Героя Советского Союза присвоено 31 марта 1943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000504"/>
            <a:ext cx="3929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 В авг. 1944 по инвалидности уволен из армии. Живет в г.Краснодар.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     Награжден орденом Ленина, Отечественной войны 1 ст., медалями. Почетный гражданин станицы Егорлыкская Ростовской обл. Его именем названа школа в Егорлыкской.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5-tub-ru.yandex.net/i?id=58685763-6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4" y="285728"/>
            <a:ext cx="2715767" cy="328614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214290"/>
            <a:ext cx="592935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Волков </a:t>
            </a:r>
            <a:r>
              <a:rPr lang="ru-RU" dirty="0" err="1"/>
              <a:t>Евдоким</a:t>
            </a:r>
            <a:r>
              <a:rPr lang="ru-RU" dirty="0"/>
              <a:t> Денисович - командир миномётной роты 685-го стрелкового полка 193-й Краснознамённой стрелковой дивизии 65-й армии Центрального фронта, старший лейтенант.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Родился </a:t>
            </a:r>
            <a:r>
              <a:rPr lang="ru-RU" dirty="0"/>
              <a:t>9 марта 1922 года в деревне Короткое </a:t>
            </a:r>
            <a:r>
              <a:rPr lang="en-US" dirty="0"/>
              <a:t>?</a:t>
            </a:r>
            <a:r>
              <a:rPr lang="ru-RU" dirty="0" smtClean="0"/>
              <a:t>Брянской </a:t>
            </a:r>
            <a:r>
              <a:rPr lang="ru-RU" dirty="0"/>
              <a:t>области в крестьянской семье. Русский. В 1933 году семья переехала на хутор </a:t>
            </a:r>
            <a:r>
              <a:rPr lang="ru-RU" dirty="0" err="1"/>
              <a:t>Ново-Пеховский</a:t>
            </a:r>
            <a:r>
              <a:rPr lang="ru-RU" dirty="0"/>
              <a:t> Тбилисского района Краснодарского края. Окончил среднюю школу-семилетку на хуторе </a:t>
            </a:r>
            <a:r>
              <a:rPr lang="ru-RU" dirty="0" smtClean="0"/>
              <a:t>Шевченко.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Красную Армию призван в 1941 году Тбилисским райвоенкоматом Тбилисского района Краснодарского края. В 1942 году стал офицером, окончив военное пехотное училище, и был направлен в действующую армию. С мая по ноябрь 1942 года воевал на Юго-Западном и Сталинградском фронтах. С февраля 1943 года - на Центральном фронте. Участник Сталинградской битвы, </a:t>
            </a:r>
            <a:r>
              <a:rPr lang="ru-RU" dirty="0" err="1"/>
              <a:t>Севской</a:t>
            </a:r>
            <a:r>
              <a:rPr lang="ru-RU" dirty="0"/>
              <a:t> операции, Курской битвы и битвы за Днепр.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-fotki.yandex.ru/get/4424/60468675.11/0_82cb0_41b0f7c5_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714356"/>
            <a:ext cx="2676525" cy="3357586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214678" y="142852"/>
            <a:ext cx="5500726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15 октября 1943 года старший лейтенант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Евдоким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Волков пал смертью храбрых в бою на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лоевском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плацдарме. Похоронен вместе с двумястами девяносто четырьмя военнослужащими в посёлке городского типа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Лоев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Лоевского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района Гомельской области Белоруссии в братской могиле на перекрёстке улиц Ленина и Советской.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Указом Президиума Верховного Совета СССР от 30 октября 1943 года за образцовое выполнение боевых заданий командования на фронте борьбы с немецко-фашистскими захватчиками и проявленные при этом мужество и героизм старшему лейтенанту Волкову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Евдокиму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Денисовичу посмертно присвоено звание Героя Советского Союза.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Награждён орденом Ленина (30.10.1943, посмертно), медалью "За отвагу" (31.08.1943).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685800"/>
            <a:ext cx="1428750" cy="1428750"/>
          </a:xfrm>
          <a:prstGeom prst="rect">
            <a:avLst/>
          </a:prstGeom>
          <a:noFill/>
        </p:spPr>
      </p:pic>
      <p:pic>
        <p:nvPicPr>
          <p:cNvPr id="19460" name="Picture 4" descr="http://im4-tub-ru.yandex.net/i?id=417772487-4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214290"/>
            <a:ext cx="2530026" cy="292895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28926" y="357166"/>
            <a:ext cx="564360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Участник </a:t>
            </a:r>
            <a:r>
              <a:rPr lang="ru-RU" sz="1600" dirty="0">
                <a:hlinkClick r:id="rId4" tooltip="Великая Отечественная Война (такой страницы не существует)"/>
              </a:rPr>
              <a:t>Великой Отечественной войны</a:t>
            </a:r>
            <a:r>
              <a:rPr lang="ru-RU" sz="1600" dirty="0"/>
              <a:t> с июня </a:t>
            </a:r>
            <a:r>
              <a:rPr lang="ru-RU" sz="1600" dirty="0">
                <a:hlinkClick r:id="rId5" tooltip="1941 год"/>
              </a:rPr>
              <a:t>1941 года</a:t>
            </a:r>
            <a:r>
              <a:rPr lang="ru-RU" sz="1600" dirty="0"/>
              <a:t>. Воевал в составе </a:t>
            </a:r>
            <a:r>
              <a:rPr lang="ru-RU" sz="1600" dirty="0">
                <a:hlinkClick r:id="rId6" tooltip="81-й бомбардировочный авиационный полк (такой страницы не существует)"/>
              </a:rPr>
              <a:t>81-го бомбардировочного авиационного полка</a:t>
            </a:r>
            <a:r>
              <a:rPr lang="ru-RU" sz="1600" dirty="0"/>
              <a:t>, который за боевые заслуги был преобразован в </a:t>
            </a:r>
            <a:r>
              <a:rPr lang="ru-RU" sz="1600" dirty="0">
                <a:hlinkClick r:id="rId7" tooltip="5-й гвардейский бомбардировочный авиационный полк (такой страницы не существует)"/>
              </a:rPr>
              <a:t>5-й гвардейский</a:t>
            </a:r>
            <a:r>
              <a:rPr lang="ru-RU" sz="1600" dirty="0"/>
              <a:t>.</a:t>
            </a:r>
          </a:p>
          <a:p>
            <a:r>
              <a:rPr lang="ru-RU" sz="1600" dirty="0"/>
              <a:t>Штурман самолёта 5-го гвардейского бомбардировочного авиационного полка (</a:t>
            </a:r>
            <a:r>
              <a:rPr lang="ru-RU" sz="1600" dirty="0">
                <a:hlinkClick r:id="rId8" tooltip="50-я авиационная дивизия авиации дальнего действия (такой страницы не существует)"/>
              </a:rPr>
              <a:t>50-я авиационная дивизия АДД</a:t>
            </a:r>
            <a:r>
              <a:rPr lang="ru-RU" sz="1600" dirty="0"/>
              <a:t>) гвардии младший лейтенант Пётр Баранов к июню </a:t>
            </a:r>
            <a:r>
              <a:rPr lang="ru-RU" sz="1600" dirty="0">
                <a:hlinkClick r:id="rId9" tooltip="1942 год"/>
              </a:rPr>
              <a:t>1942 года</a:t>
            </a:r>
            <a:r>
              <a:rPr lang="ru-RU" sz="1600" dirty="0"/>
              <a:t> совершил 103 успешных боевых вылета на </a:t>
            </a:r>
            <a:r>
              <a:rPr lang="ru-RU" sz="1600" dirty="0">
                <a:hlinkClick r:id="rId10" tooltip="Бомбардировка (такой страницы не существует)"/>
              </a:rPr>
              <a:t>бомбардировку</a:t>
            </a:r>
            <a:r>
              <a:rPr lang="ru-RU" sz="1600" dirty="0"/>
              <a:t> важных объектов в тылу врага, нанеся противнику значительный урон в живой силе и боевой технике.</a:t>
            </a:r>
          </a:p>
          <a:p>
            <a:r>
              <a:rPr lang="ru-RU" sz="1600" dirty="0"/>
              <a:t>Указом </a:t>
            </a:r>
            <a:r>
              <a:rPr lang="ru-RU" sz="1600" dirty="0">
                <a:hlinkClick r:id="rId11" tooltip="Президиум Верховного Совета СССР (такой страницы не существует)"/>
              </a:rPr>
              <a:t>Президиума Верховного Совета СССР</a:t>
            </a:r>
            <a:r>
              <a:rPr lang="ru-RU" sz="1600" dirty="0"/>
              <a:t> от </a:t>
            </a:r>
            <a:r>
              <a:rPr lang="ru-RU" sz="1600" dirty="0">
                <a:hlinkClick r:id="rId12" tooltip="31 декабря (такой страницы не существует)"/>
              </a:rPr>
              <a:t>31 декабря</a:t>
            </a:r>
            <a:r>
              <a:rPr lang="ru-RU" sz="1600" dirty="0"/>
              <a:t> </a:t>
            </a:r>
            <a:r>
              <a:rPr lang="ru-RU" sz="1600" dirty="0">
                <a:hlinkClick r:id="rId9" tooltip="1942 год"/>
              </a:rPr>
              <a:t>1942 года</a:t>
            </a:r>
            <a:r>
              <a:rPr lang="ru-RU" sz="1600" dirty="0"/>
              <a:t> «за образцовое выполнение боевых заданий командования на фронте борьбы с немецко-фашистским захватчиками и проявленные при этом мужество и героизм» гвардии младшему лейтенанту Баранову Петру Григорьевичу присвоено звание </a:t>
            </a:r>
            <a:r>
              <a:rPr lang="ru-RU" sz="1600" dirty="0">
                <a:hlinkClick r:id="rId13" tooltip="Герой Советского Союза"/>
              </a:rPr>
              <a:t>Героя Советского Союза</a:t>
            </a:r>
            <a:r>
              <a:rPr lang="ru-RU" sz="1600" dirty="0"/>
              <a:t> с вручением </a:t>
            </a:r>
            <a:r>
              <a:rPr lang="ru-RU" sz="1600" dirty="0">
                <a:hlinkClick r:id="rId14" tooltip="Орден Ленина"/>
              </a:rPr>
              <a:t>ордена Ленина</a:t>
            </a:r>
            <a:r>
              <a:rPr lang="ru-RU" sz="1600" dirty="0"/>
              <a:t> и </a:t>
            </a:r>
            <a:r>
              <a:rPr lang="ru-RU" sz="1600" dirty="0">
                <a:hlinkClick r:id="rId15" tooltip="Медаль «Золотая Звезда»"/>
              </a:rPr>
              <a:t>медали «Золотая Звезда»</a:t>
            </a:r>
            <a:r>
              <a:rPr lang="ru-RU" sz="1600" dirty="0"/>
              <a:t> (№ 768).</a:t>
            </a:r>
          </a:p>
          <a:p>
            <a:r>
              <a:rPr lang="ru-RU" sz="1600" dirty="0"/>
              <a:t>Отважный лётчик пал смертью храбрых в воздушном бою </a:t>
            </a:r>
            <a:r>
              <a:rPr lang="ru-RU" sz="1600" dirty="0">
                <a:hlinkClick r:id="rId16" tooltip="11 марта (такой страницы не существует)"/>
              </a:rPr>
              <a:t>11 марта</a:t>
            </a:r>
            <a:r>
              <a:rPr lang="ru-RU" sz="1600" dirty="0"/>
              <a:t> </a:t>
            </a:r>
            <a:r>
              <a:rPr lang="ru-RU" sz="1600" dirty="0">
                <a:hlinkClick r:id="rId17" tooltip="1943 год"/>
              </a:rPr>
              <a:t>1943 года</a:t>
            </a:r>
            <a:r>
              <a:rPr lang="ru-RU" sz="1600" dirty="0"/>
              <a:t>. Похоронен в </a:t>
            </a:r>
            <a:r>
              <a:rPr lang="ru-RU" sz="1600" dirty="0">
                <a:hlinkClick r:id="rId18" tooltip="Братская могила (такой страницы не существует)"/>
              </a:rPr>
              <a:t>братской могиле</a:t>
            </a:r>
            <a:r>
              <a:rPr lang="ru-RU" sz="1600" dirty="0"/>
              <a:t> в городе </a:t>
            </a:r>
            <a:r>
              <a:rPr lang="ru-RU" sz="1600" dirty="0">
                <a:hlinkClick r:id="rId19" tooltip="Феодосия"/>
              </a:rPr>
              <a:t>Феодосии</a:t>
            </a:r>
            <a:r>
              <a:rPr lang="ru-RU" sz="1600" dirty="0"/>
              <a:t> </a:t>
            </a:r>
            <a:r>
              <a:rPr lang="ru-RU" sz="1600" dirty="0">
                <a:hlinkClick r:id="rId20" tooltip="Крымская область"/>
              </a:rPr>
              <a:t>Крымской области</a:t>
            </a:r>
            <a:r>
              <a:rPr lang="ru-RU" sz="1600" dirty="0"/>
              <a:t>(</a:t>
            </a:r>
            <a:r>
              <a:rPr lang="ru-RU" sz="1600" dirty="0">
                <a:hlinkClick r:id="rId21" tooltip="УССР"/>
              </a:rPr>
              <a:t>УССР</a:t>
            </a:r>
            <a:r>
              <a:rPr lang="ru-RU" sz="1600" dirty="0"/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133</Words>
  <Application>Microsoft Office PowerPoint</Application>
  <PresentationFormat>Экран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11</cp:lastModifiedBy>
  <cp:revision>13</cp:revision>
  <dcterms:created xsi:type="dcterms:W3CDTF">2012-01-25T16:45:23Z</dcterms:created>
  <dcterms:modified xsi:type="dcterms:W3CDTF">2016-01-30T19:41:47Z</dcterms:modified>
</cp:coreProperties>
</file>