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1CA4-643C-4E14-AC35-235E33578DC4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79F3B-B59F-45AC-9E7A-8A9649171AF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1CA4-643C-4E14-AC35-235E33578DC4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9F3B-B59F-45AC-9E7A-8A9649171A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1CA4-643C-4E14-AC35-235E33578DC4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9F3B-B59F-45AC-9E7A-8A9649171A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DD1CA4-643C-4E14-AC35-235E33578DC4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B79F3B-B59F-45AC-9E7A-8A9649171AF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1CA4-643C-4E14-AC35-235E33578DC4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9F3B-B59F-45AC-9E7A-8A9649171AF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1CA4-643C-4E14-AC35-235E33578DC4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9F3B-B59F-45AC-9E7A-8A9649171AF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9F3B-B59F-45AC-9E7A-8A9649171AF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1CA4-643C-4E14-AC35-235E33578DC4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1CA4-643C-4E14-AC35-235E33578DC4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9F3B-B59F-45AC-9E7A-8A9649171AF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1CA4-643C-4E14-AC35-235E33578DC4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9F3B-B59F-45AC-9E7A-8A9649171A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DD1CA4-643C-4E14-AC35-235E33578DC4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B79F3B-B59F-45AC-9E7A-8A9649171AF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1CA4-643C-4E14-AC35-235E33578DC4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79F3B-B59F-45AC-9E7A-8A9649171AF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0DD1CA4-643C-4E14-AC35-235E33578DC4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B79F3B-B59F-45AC-9E7A-8A9649171AF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300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ru.wikipedia.org/wiki/%D0%90%D0%B2%D1%81%D1%82%D1%80%D0%B0%D0%BB%D0%B8%D1%8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ru.wikipedia.org/wiki/%D0%9C%D0%B8%D0%BD%D0%B5%D1%80%D0%B0%D0%BB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ru.wikipedia.org/wiki/%D0%A0%D0%BE%D1%81%D1%81%D0%B8%D1%8F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ru.wikipedia.org/wiki/%D0%90%D1%84%D1%80%D0%B8%D0%BA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ru.wikipedia.org/wiki/%D0%9A%D0%B0%D0%BD%D0%B0%D0%B4%D0%B0" TargetMode="External"/><Relationship Id="rId4" Type="http://schemas.openxmlformats.org/officeDocument/2006/relationships/hyperlink" Target="https://ru.wikipedia.org/wiki/%D0%90%D0%B2%D1%81%D1%82%D1%80%D0%B0%D0%BB%D0%B8%D1%8F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ru.wikipedia.org/wiki/%D0%90%D0%BD%D1%82%D0%B0%D1%80%D0%BA%D1%82%D0%B8%D0%B4%D0%B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ru.wikipedia.org/wiki/%D0%9C%D0%B5%D1%81%D1%82%D0%BE%D1%80%D0%BE%D0%B6%D0%B4%D0%B5%D0%BD%D0%B8%D0%B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0%D0%B4%D0%B0%D0%B3%D0%B0%D1%81%D0%BA%D0%B0%D1%80" TargetMode="External"/><Relationship Id="rId2" Type="http://schemas.openxmlformats.org/officeDocument/2006/relationships/hyperlink" Target="https://ru.wikipedia.org/wiki/%D0%91%D1%80%D0%B0%D0%B7%D0%B8%D0%BB%D0%B8%D1%8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/>
              <a:t>Разнообразие камней</a:t>
            </a:r>
            <a:endParaRPr lang="ru-RU" sz="7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80728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Опал</a:t>
            </a:r>
            <a:r>
              <a:rPr lang="ru-RU" dirty="0" smtClean="0"/>
              <a:t>. </a:t>
            </a:r>
            <a:r>
              <a:rPr lang="ru-RU" sz="2400" dirty="0" smtClean="0"/>
              <a:t>Белый</a:t>
            </a:r>
            <a:r>
              <a:rPr lang="ru-RU" sz="2400" dirty="0"/>
              <a:t>, жёлтый, красный, оранжевый, коричневый, голубой, зелёный, </a:t>
            </a:r>
            <a:r>
              <a:rPr lang="ru-RU" sz="2400" dirty="0" smtClean="0"/>
              <a:t>чёрный. </a:t>
            </a:r>
            <a:r>
              <a:rPr lang="ru-RU" sz="2400" dirty="0"/>
              <a:t>Опал считается национальным камнем </a:t>
            </a:r>
            <a:r>
              <a:rPr lang="ru-RU" sz="2400" u="sng" dirty="0">
                <a:hlinkClick r:id="rId2" tooltip="Австралия"/>
              </a:rPr>
              <a:t>Австралии</a:t>
            </a:r>
            <a:r>
              <a:rPr lang="ru-RU" sz="2400" dirty="0"/>
              <a:t>.</a:t>
            </a:r>
          </a:p>
        </p:txBody>
      </p:sp>
      <p:pic>
        <p:nvPicPr>
          <p:cNvPr id="59394" name="Picture 2" descr="https://upload.wikimedia.org/wikipedia/commons/thumb/c/c3/Opledefeu2.jpg/800px-Opledefeu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3779912" cy="2736304"/>
          </a:xfrm>
          <a:prstGeom prst="rect">
            <a:avLst/>
          </a:prstGeom>
          <a:noFill/>
        </p:spPr>
      </p:pic>
      <p:pic>
        <p:nvPicPr>
          <p:cNvPr id="59396" name="Picture 4" descr="Opal from Yowah, Queensland, Australia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836712"/>
            <a:ext cx="4269224" cy="2847539"/>
          </a:xfrm>
          <a:prstGeom prst="rect">
            <a:avLst/>
          </a:prstGeom>
          <a:noFill/>
        </p:spPr>
      </p:pic>
      <p:pic>
        <p:nvPicPr>
          <p:cNvPr id="59398" name="Picture 6" descr="http://jewellery.org.ua/all/opal/Op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05064"/>
            <a:ext cx="3860701" cy="250288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93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Строительные           камни.</a:t>
            </a:r>
            <a:r>
              <a:rPr lang="ru-RU" sz="6000" dirty="0"/>
              <a:t> </a:t>
            </a:r>
            <a:r>
              <a:rPr lang="ru-RU" sz="3200" dirty="0"/>
              <a:t>На протяжении столетий натуральный камень держит лидирующие позиции в строительстве. Природный камень прочен, устойчив и </a:t>
            </a:r>
            <a:r>
              <a:rPr lang="ru-RU" sz="3200" dirty="0" smtClean="0"/>
              <a:t>долговечен.</a:t>
            </a:r>
            <a:endParaRPr lang="ru-RU" sz="3200" dirty="0"/>
          </a:p>
        </p:txBody>
      </p:sp>
      <p:pic>
        <p:nvPicPr>
          <p:cNvPr id="60418" name="Picture 2" descr="http://strojkaremont.ru/images/stories/1-strojkaremont/kamennaya-kladka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933056"/>
            <a:ext cx="3333750" cy="250507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Природные камни: Асбе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1905000" cy="1905000"/>
          </a:xfrm>
          <a:prstGeom prst="rect">
            <a:avLst/>
          </a:prstGeom>
          <a:noFill/>
        </p:spPr>
      </p:pic>
      <p:pic>
        <p:nvPicPr>
          <p:cNvPr id="61444" name="Picture 4" descr="Природные камни: Гип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1905000" cy="1905000"/>
          </a:xfrm>
          <a:prstGeom prst="rect">
            <a:avLst/>
          </a:prstGeom>
          <a:noFill/>
        </p:spPr>
      </p:pic>
      <p:pic>
        <p:nvPicPr>
          <p:cNvPr id="61446" name="Picture 6" descr="Природные камни: Слю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764704"/>
            <a:ext cx="1905000" cy="1905000"/>
          </a:xfrm>
          <a:prstGeom prst="rect">
            <a:avLst/>
          </a:prstGeom>
          <a:noFill/>
        </p:spPr>
      </p:pic>
      <p:pic>
        <p:nvPicPr>
          <p:cNvPr id="61448" name="Picture 8" descr="Природные камни: Грани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1905000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4046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Асбест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Слюда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80526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Гипс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58052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Гранит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Природные камни: Пем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1905000" cy="190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Пемза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2468" name="Picture 4" descr="Природные камни: Базаль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052736"/>
            <a:ext cx="1905000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4046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Базальт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2472" name="AutoShape 8" descr="data:image/jpeg;base64,/9j/4AAQSkZJRgABAQAAAQABAAD/2wCEAAkGBxQTEhUUExQWFhUXFxkYGRgYGBwcGhwcGR4aGB8dGiAaHCogHB8lHBodITEhJSkrLi4uGx8zODMtNygtLisBCgoKDg0OGxAQGywkHyQsLCwsLCwsLCwsLCwsLCwsLCwsLCwsLCwsLCwsLCwsLCwsLCwsLCwsLCwsLCwsLCwsLP/AABEIALcBEwMBIgACEQEDEQH/xAAaAAACAwEBAAAAAAAAAAAAAAADBAACBQEG/8QANxAAAQIEBAQEBgEEAgMBAAAAAQIRAAMhMQQSQVEiYXGBBZGh8BMyscHR4UIUI1LxFWIGcqKS/8QAFwEBAQEBAAAAAAAAAAAAAAAAAQACA//EACERAQEAAgIDAAMBAQAAAAAAAAABAhEhMRJBUQMTYXEy/9oADAMBAAIRAxEAPwBuRiQ/LQxTFrbKoVAL0v5dYVwmBWqhUA/Xu21Ibl+HlKgAeTE8IHKznpGJbYuC48UBVlTQl6ns7ecM/wDGImCpCuor+4OsuopCXSBfR6inSK4eWUljvRmIb7QeP07XSySHbhFiH9TdxBp0924Q3uzfWA4zD5xduZ22PKCYaTlAZQIY6nTbaNQEMerDyqzEKL1ZLqI9XikqZLmlSBKUCNc1Q3vnGuJNSFEGpYXbq35gyMOkGxchvbxjx3eDtnJw0xDvNYUplFdKneGBJCmIdxqBXzhxcoA0cb3LjYGLrQosxFNDGtaGyqsKkhzwmtXc1tyjknCiWWBDM50La6awzlr9QS4DNvrA5ssVS6WJsNfURWFdZSAwbLztHK5SUJCj1YQnMKUglXGwpoB9/MwNPiyitEpMvIC1Saszlum8XlFozIVTMt8z8g3vaCfEFCxL8x9/tAllIfLfXUOaEijg0+sIYjCrUzFVwqxd3jFy0ZDq1gu1DSxr2ekcXLOU5l05i3RtjqI6Ja1B1JJJZyQKDsO8dXKJDImFO9Hpyc0+kEIaSivylxU5a7dTuYmGSQcoJJLhwadxprAcHnUGWlJVVwGcCznsNoNiCQB8MdvTQtEjUzDAuHIHLWEMMtKFqJWo1s35iiMWS6VJUlWju3bftBZeHSSy0ki6c1erbfWLe7wDaMVmOjGmtYLMSKOW70gRkJAAAFC7GKLkOCUsRQgklr25NvHTdnYGyJBv5GOTE1Z2+rdIRncKKh0i5Kh51u13jsrEkryZCQsP8QVAIoQrblB5rR+VMej12O3vWLGXqx2hSTIShRUHKzQkvalGdhDaJ51jpP6zVQDqKe94opFD+IaK9q6wJSQoM7P7pCC4FH0G/wCTEUWsYAUfDdOimDu1XsQY6y893T/9PtQNGfJrTuLwwWkixPv2YzDiZoSUmqhYvW50NO8a+KzMCF5Wuwd26sYwvC//ACGRiSUpPGNFJY092gynxR0B6qlBStSWc+sSCkzf8wOQQG7OYkc2mmElw3VnYF/XyaCnDBmLZb10/P7ivxQCElgeR+jUi5moDOW6msdmA0yksQAG1biIHkXgktFC2puQByFr7Wismeheb4ZBAoSLW00MWCipLpLaWDNz/EZIxA0bqz+oiolPyHX8QtiVLAuwpUUbp9IDL8WKVFKzQFrMYtz2tNR24e7D6+scWklPCGc9PQ/SBjEJIBDEaEXjhlknKQVNVyA3YGFCoStvlHO1uX7/AHESt7NdnZx5xP6JP8nUBYEqLW/yJ2iS8QgpdPymu3etortOfEqS1ft9ukRE9Oa1eX7Edlz0qLAtbofzFpmFcZkkuT/K3paDn0i8yXUkUfV/dt4XIQZgBdwC1CQHuXs/eGVyQpjVjQhgR61ESd4akyyhJKVEFjsemocRjVPBEYIIAAXm3Joo9GpDMqSH4VEECp9Br96wJPgxSUlRBZ8xWxJGhehelrVNNYtJSc2YWqAnMC7OekZmPPTVq81ZQMuYDPYkHTSFpEqakAEJb/IVd6wSblmuMwIDEBI1NLktfkI6tXDlKn5G56bGLsKKwoDFRJ4mu3ah5wT4DU0U4BDv77+UX/qkBWUJyqAvUiu516w2iYWDkO9YfCVbY2LnKWkcNUqerCo2rTrygYx0xOUrScpIe3p+I1VgImEkE6Ju1XtoDSFs4mDiljK4epJcUBIZ76wWclQ+IoU520av++UFE15aVS6Au4YF6a1YFwPOOCSnOFJSp93KWPlWGFGXJckhILOL1PIVfaHGX2LQZOESVAlJc3zHyAo5o9T+IYl4cIDAADYACKf8gFEgJPUinbeDZja/L2Y6YyM1Sak0YgH0ga0qHl7aGVSzHCjS3aHSLypitK7fiC0UKhjrW3lEIO1YglgnR9RCC3iOHJlqZTbk1pf/AEYz/DccKSWUkhOo8/XXnG0SCMpFPe0ZGKX8BnSoiwVRul384xlxdtT4b+IXZQcb84wVYTDycQJ3wiFpBByMkF9SHAUptmvq0aMrHZSRMllFaKIJBfsz+cdxC5alMpd8uVz03FHMVu+lIMnxTDGriu6C/wBIkCHhYGgPnEg3l8i1DKkAjKAQOYp0qa/6gYwyDp1/iPT6PDQUtmWUnnz829Yk9nbK5oQSpgfI6Rq6CsqSAGDNTn+j2gg/7EP1gEwZhRQST0J7NYQv/QKFDONqqyp7aMD3ilWmmmXRyX5jQfX0iiZAUOL5QXtfmYEmYEOVkkWAI1GvOsZHiONw5JrMzWISogdDlLWgtntSN2SkCiLEv0etIOx1r6GF5M4FIZTggN05GComnblzjcBbxCbNSMoTwEVW7tybTraE8QopACUg00IbvtGwlXQHcfqBz56EglbDVz9yIxlPe2pWJPE5YonKne5fypeNTA4jKgCZNJOwBDciQHLdoqJswlsyEoajAu3ImM/EyQgu7jcmOdtx57PfDel+IyzQHzoPO8JeJ4wlGZAyqFQWc0072jFLgPlJf16PDpUtSBlABpQ1oWOmsH7beD4wWV4qZiUomUzVCwbHTvyjTwakgAfN/wBqOTV7RkL8PzUITW4Deob1h2dh5qAPhoSpIFOK3ZvpG8be6KZJl5g1N2sW061hD+rlZqoWK0KwakXubvSB4XHBKyJik5vmUmmZN/lBtRo0VDOhVKFyHAzVJoRt75xdor8IKIIS3R6j9Q1nIYjTU0hWWFJQDVy9yUlg5o1InxlFIIOgVwEltqi8G9LQmKllRDnKRqNOoOnWLhw4YAO+agKiDdg9DC8jGlIZSrv81T+IPhpyEq5k6E8X/tZ76iHi1JMwxLZVqA5ADf67wOTgJYOYp4zdRJJpS5rbtD03Fhi6dNqfSAnGJ1TTqPsI14yDdXTKFx3ixIanSBqxYs1L+cVNbpP4jQdzkG3l+zFpc6tT2MU+KRQ/uLlQIrXmTeKJ0pB18o6JdBCsxS3o0clYkg28zDtaNzJdbwHFjgUFBx0f2YtLnvWo5RFzcrkkBIDklgGHOIMPwzGKmApypS3CFOa7liNm3vAsf4MVGrkEaDbyakAxmJKJgAbIuqSND15xt+HYjMhi1KRymsuK31yyP6hSOAhXDSuY25xI2zhEm/1ESL9eX1eULKVlBq4JoAK+YAF4t4dPMx2BDOGJFf1ziYZOUFkM9bFmNe3SmsVViKFEsZprUJBID2OZmtz3jWgZZJ4SgXck5QARqdYGrEKSM5AGlHVQ60+sUxc1YST8MHyLnzsYCJk0caUqJWzoP8SHDgmlRpB0gsdO+IKVFKCp96wkrwyrkmvIg941lSSKlL1YsBQ330ij5ic6nBIy5QWP1secYym61GalZljKhxlAok72JDw/h/FJjVZTcmftDysEcnyMVGhJDjq55mFZngyv4k00Nj5fqDWc6W5TCPFJZbiAVbKaF+9Y6rDmas5myZQ7Xfrp+4UT4VmVxFiwchrDSr1jYlICQwDDl946TeXbN46JT8JoU/EQGIAJcEUrV35jnGesqWtJloyjdSiLOHysyulPWnoXYVYNpSv4gc7FpssVFquX6xXD+qUurw1dHWlh/wBd+ZPpDMvCXGam7N190jMleKrQrKpJVcpIL08vtD2HxeZ3Qscsqi/R0xY+N6V2P/SJAIYBR/kDUnf60gAwDJCc5IDUJoerB+cBxPi8tHzBQ0dQKR5mkBPi+ZP9tJIB12GzXhvipseZ4QlQ5uSFA8Qq9CQ94UnKmoWxTR6LFja49DDOE8UzKIcNRgzaDfvDGNm8N3q4P7PKM2y48HnbM+IrMzOkhyCxIL/xfYtSsFxMolSVMAwfKXAJ3LH0jokkpfM71FuhaKy1ElnJUP40cDfnHP8A1pEIDk8IUWLOm9SzF2q9udIDigQpxRvdIOPDwQa8RDlTVJFAHNEnS28VxExZcO2gCS7dCQ8V/qEHjUtI/uKS1sytH3gqEJUnMgunRj79Y8zOrdPvn+IpgkKln+2spBqQ/Ce1alzWD9l9rxj1gDVyxf49iI80vErzOMwb/s/1pHP+UnIJ4wQdFJH2jf7YPF6NE1+Rjs1wKHv9o8qrHzpinzZQLBNPP3tSHUY6YxQTej6nd4Z+WLxC8V/8nyHLK4yKk/xHLmY5hP8AyA1M1GjunTz/ADAV4FKnIFvflWJhsMCD/wBDbltB5XZ1GqnxEEjIXercvZgWIxhVmRMdKaNZuldwQeoMLS5TNoK+XLvCmLwRfMhWZCWBJUNyOxD+6RW0ajQx3AlLl0mmYgOHtpd7bvHZcucg/wBtSVAu5KWalHD/AEgaklWRy4ZVKMDcEEpLEVgyZgSvMUGtHfgd2ADirxT6nJnic9Jb+nCuYmMD2YxIZXOILGXXqDEjXP0cLoxSwADLUSBXY6RwKnZkkKShJFczUOmXlyh5jUgqI/wDtTYmM+elK2yulZI4aC556a0a0arMXxeIXKFswaqrv2EXROKglgWNWt+4phZSkuVhwLFTMXuzaR345WhdGIKgAkmpG77xm8tOYqcRXKAaWoS1neCS5+qCepLlmDv6wvgQaJUau2U33sNoNNluCFAgONmoCNLQbqKr8SUCeF2cuT7PpCysfPmNUpG2Zz5j8QT4fEKhqkk0YA93/RgeYoOYsEkMNjSnOrmOe77a1G34fLyoSnNmLOXNS+vKDifVibW9/eEsNPcDNWgrDTjQAv7rHeXhgti8Wt2S4Ds7CtNIF8NbVLg7s8OqHIM/L6aQOatKBVgnpT9/uOVwu92t79aWkZqFmG4H1hwb8tIxkeLJSS6V1ZyA9+QrD/8AWooRMBdtWPl2jeGUZso+IwaZiWUHePOYmQuWpSAotYEXHPYho9KcSAnM9Bt+oxl4srWSU1+UO/Ih+0H5NLFmnECWrMSE2H4ptG2vFBSQRdrXBNbeUWXgJc1CqAkPQ3pA8PgMqGTqkMBRm+mkY8bGtuJlFAKi6qPlSSWJZiaOKvBGmEgpUXpmC0pIDbG5esdwoUopcgHUljzb9dY1ZawHqBa1O9o3jNs26ZGLVQncakk0s4+8BmocJIcuXIFDz/MPYmQVrJQoM3b/AHFJXhyUy1pD/Ld2JboRe0Ys5a9EZpSWSlKbsqtU0uR6RdMjKUnIlT372IJsLxEpWU5gCC1rqcbvdq84sqepiBnMwJOZg1x/jDJ7Di/CwSTQB+et9nELYnAAZU8JBUz1BFzzeD4bGTeAkAlex4U8lOfpYw7OmJIAWAR9+WsNxi5YqfDSA5FHYP8AY6UIg+HkPVvft4enYg5AEAMkOxpbryMZ8vFIBCghXESlRZgnK5IPJ7EOIzqSkZOHFQL6wKci4Yg/7huXKlrVmCnO/u4hqbIfrGpAwpiwDxAlrgA25bwXDpllKlJS6S4NLtWo118hGgcPXZtGv6e3hKctSDVeVFWYNq9dA0HXaJTAkgIStgptSaaq0IbZ4k9bIykGZlUATszcRrTK4OveG/gy/iBb/N8zFyo1I5akwb4aUZ1KyKRR0sXApXr0rSHGK1eVPCkghqgaH8RyAJThFVDgHQyiT5lLxI3tkJWJXmTmUC6aJS75j8oJ6P6xpInkF15UEbkHM/qIZwa6HMnZqUb7GBYtcokUr0I7GL0g8Wr4iWC8vMi35DQtKxEsqygFO6lBVLAkvXSkcx/jKUHhchgEi9a0a4LNvDWAxnxUZ3EtSrZwziz7GDi3ggokglRSsuqtA1aVc3oBtFcTjUhSZbh2cg1fvVjDGIm8XzdC4KbWoaREYBKzmZL2I/y1BBBHWsH8QWFXnUpIQsIKS6qNdmBFfLlFpkk/DUAEBP8AB9BZ62a7Qt/SfDmKUFLCW0AYG1d/e0Mz1oKAxKq3JL+ukEJNeNTRMtsySBl1rdnqRr2jQw2JcUpuDd4Fg8MXpZqVuwrpABhuNTuCd97weVi00500ByyX1jCnTCVkqUSHLBqBtj3jR+GlIqQSTrt7+8KSElReqhozbjeM5W0yEhh1u4PEdBesMr8KmgVDu1Dpo784LMmMqgBKWJ3YuC+lGNXu0aZxKMpClUPC1a6UaGYSxbsYuClLRwhuSSS9Kmn+rxpYRDFKVZSCTq9NqjtD8jAUGcq6AjyJArBkBKTwpY76+d41j+Oi5Kjw5JrkAozAMW/UcSsShRyBexIf0gqp2xjiJ3JzteOup6Y2yPEOPMUlSTnDG+iRYRdSZpFfloLVO7uaUjZ+Lu3RozfEPEAlkFi4cZreQ2jllPHluXastBloMsMEkEZnqHq3IvrFcLip2VScRLCF1y5XIUGuGev6gmFWlYdLM+zhtWfSGZqmSdQLPUnzinMRCdhZ2V0NcFLltbEttA1TZ6qL4SHoPq+sO+FzUrBKbgkKFg/toLjCEpJCijKHZn684fHjY3yBjpWRIIBUomnu/rGWZExTjMEub37decFXiFTmyKJsS9BYEMm5eHMJmpmSU2cEBtLNeD/qnpnrkKSnKpSgVBsyRXt72guFkywpRJUFAJzXY6ig5GNVMt34ixNQBQ+YjK8Q8OyLE6XmKQKoBJBOhZ+Jtu8PgNgYpJQpRBIRdNHPMDX9RaV4wUitdiAXPl7rA8J4iZqSlaWJOZO44t32bTWLp8PAfK4oWB+WvqIxd+mjCfE3BzJKRv8AnvF5awShSVAg35gvYawlKCacRch2DMNNRuDeK+LYlkOip0IFHBBrS/55Qz7Q0R4ajIHFUklJQkANzGrc47hCSkhaaM7tQ+VXG0Z8nFZwnKohZuHqGv6Roy5r0cjm9Y6RmhSJHCGAI3OavOJBFONU+X7jsKY2J8QxSj/ak/ESdaABrgbkbNBUrmKSFzZJQA1VFq3o5t6x3A/FRMTmYS8pKQGCXO+pNekW8d8RmpmS0hOZFSpQLMaXLUFfSOd6MNTZSSCoAKKQ7MxrZix135wQ4aYUugy0Fr6+eWkLZc7ELzOCGYAb0hqRNL6AakfSNRVQ4cqoRlU17g8zzjhlMAAxSbFy4o7BuUX/AKorWABwi7V7n6c47iynLonty9KRa+JySoALTXMAHBoHOlb82ijKqQAA4p30J3iiJwTYLLUOY1v6+cHM0qYFLiwSa+nQa7RnggiYszA0sApNSFCoU4oxrWDYzMFpTlul8xNBXXnA8ZKylKvhpSXA4S1H/wCtbwXDTAq6qgsA9Rp5UMWvSAw0jMvjKSTZIBDAGpPNj6w6rB/Mx4rhnoOYBrWKKDqAqKiz5iNjsHasNqkEuwIPMBtncPDINgS5ADlQ5WGuxJpBUIAOYGp01Y++0Ak4FQzOQeLM/wBrt6QVa/8AJocZ9VXTiHJGYP11+0SYLlvLWF1Xpft6waTNccQqNi/lG9haWoG7PyjkxTVca6xxBB0PWOzVgXpEEK6wLxCYgoIVozcL1pQjY6wNeJAsx984z5C/irzs0tLpqkhzfzp5PGLl6akauHXRwAH2FKU9ekLY9nCQogrcWqBqfe8MgPyG3v6QpgVvOmKcFjkSWsNfOKofGpKQlSbgBJG/bo8Y2IxykkgOSQegBanr5R6HFzkuUFQc236iMJcsmoABsQRvVw1dGPV4zn2YawGDQKZR/rSnX1jQTKLMCVAOANvKBSJySBw5Trap+jUhpFqH19KRvGTQqvxLC3tvZgwmcqcrfSKIGZxro8DmpIDbXvG2WfNwoEwcAMtetAxvV63qGpEliYgKMxSVEFwwfMGIY2ILtVjDK5aVJUhViKl25iosRQwl4VNCCJRcruS171Og7bCOdkagE/AyikcTEqJDGyj3tUlucO+HlATlYkVcsSCRrWB4vDf3AtbAtlSXcG6ntQsPSGELYg0dqb13gxnJtCxOAQs8JKFNYbU3tC0jCTAQykrSdy3NwawefiQFADmaGj6WhmUoAWZLU/UMk2N3RUonf4E9FBokaKJqWiR08f6ztiSsKvKUAJZVXUavuBoNgIZwOGY5cwUWCVOVFIGhbcwrjAuatOVeTKyiQgks7AbB2rAsb4gBMTRRcsWFHBapvX7Rzaa+HkFBADAfyDXZquOjVgE9TOq6BQ5Xd/ZiycUoBlKZ/wCJuNhSFZaRLYfEKwonhy3O16tAhsLijKJdPC1GJp5h9YaXOCqpN7AC3Ozwn4dPABGZRXYhe21NtSIdlykGhCQdz7f1hiWViEkXCmPfrGdmVM1ADum/FzDiDK8MCVH4ZL+6HWsOlOZKUVBSHBA26wd9onKwRNVAByxAG2tGArBZWARLUSlsxFdWcio23g0sTAkElOVnKmYlT/TrGd4ilYJIWVHLQGxqez9oLwY1UJU6rFIYWv1hkzCN/KMfw6dMWFZgxehoHpsNjB5uKWkMeIa+9I1jlJBYfUu8BmpF7e/rAZExKw4LF6g37wUkC36je9hFS2Hv11jiWewdrvFTM1PmPpzgasRqB0gtiHVXlyaOL994onEb0984HPxYCXNWpe8G4dF8XiAFBKdbnb28M4KYkI0IHpvCEzAK4lhBSpVVVv7+0Dw+DUoMSrLzjnuy9NcaNrx2YnIOEG707bwoSU56ipzFTbt7rDUrIAQCRlUEENrWwaDYwolJBmZWBcNfdjT6Rat7RbBPd8xIDECvQwxjE5R8RTJCQVZjyD010i6ZqZzFKylq8LVID1JBcD0MAky5oUpK+JLqyhn4epNCdtusPjobNYYpoQzkfMBfW8HSllUJ7bwPBABASkFIFgSG/ILw1NFnFWvp6HnHTHpmhpQXqxG4vFzNozl/tud2hdaymw7tp94s+a7X0pzqY1sOmSTqkF7EU82jMxeHJXReUpAty61vGtlzBjty84BNwwJSbEApBDOx0Li3SCzcMBwMklPEvPrp1YQHGS11FHZwRqNhHMMpUpeVRBeoUdQfrdiOkFxKwVocqYEksweljq1dGjOuCUdYACpLjU/t/rFkzilwpJItl02qTV/xDeI8TluUh0khwpm9YVOIr0Ny3XzvB1e0N/xqVVKUvrTtEjqcQGqodxEjpwzyQw4WSlXCFlnSonYm4DdvUwzgpGVQB+ZuNRsP/WlamFlYI1ShmzApUVEZVMKUuC2m5pHJPhq5udC1JQoEngU5rYuQCA0c9WNC+ISUrd1u1VKAoEipYdIsZMsZci3cfyfvUvs7xXwjEhK5kjKc0uoUlJOa4L8w3qICqcGWv4AG4UEh76Au8GuNo0cOFMs5d6Jet6M9edYWxUyYcqZfCoE3YuOYDkUhnGImhIEtCVcDvXKOXL/cEwySBKM0FJ1LMCTYA1OnrFpD4SQscSloUpmUA4AuQAXO/pC6nRMTmOZU1QS2wDk//Lw7NlhKgoOXcEP3B97x5nxrxTPMCkkFSCwSku25Jt2iysij2qg1gCNnblcRi+L43KsZhmSWSaWJPu8LyfFwoolh3mMKgkJJqXP4jbPh8sjIqtXL6lmje/KcDrtl+I4p5TIYKSoNyGvpCOGx5ciaRoyt3uKRvTPDkotUaDZtafMeZjz0yQspAUzihYUNef0jllLi1NUx8YBVBrQjT8xpImPVVD0jFRIJ+UkszPvB8bLmZcyjwgVy+TmM4XKdnLRyZMCnfTndoRSs5rPU6inq8M4HCISlMxVS1yS3F1eO4qRmdQT339iNZTfKhWYtRJBFfoPvBsF4c+VWZyH5jsBAlSC9wAeZ6DT0isoKSaPWo0I5EaRz1zyXohNYMah9mr3MKYiWAczkB65T7Z2gaMaAOMFzZ2AptCuOxGZOUBWY2FKNXeO+WU0xJdtWQCoZk5cuiVatSpApUbGM7FYQqUHylQc5CTQFiAGDKHOG/BZn9tIfcblxQv3GsCU5WoF8wYPuK29Ib0p2nwTlZAKEmoa6Tq1DvB8OgOeIgkN1bWvesKyxMqylGpypCS9NDVoU8N8WSrNmzBeYhlDKpuQNSDcQS/Uf8WAlo+IribWyTtaqesUwc/NZ9DxXrz9Hg6sWhqKAGvTvSBJyZiXFWAbpp1+sPtejYc0eu2u8DUDdmNauz9T+o4qXSnrFjNJFVOrbQxplxa91N9T7EC+IWYVY96+ggpQQLC1RX05RVBFgAO4hQeIl/ETlIZjw113DVHSMnHYfIP7rqcEAiuWxfn09I1lSyDUAO5oez8oTx4qEFJLuXv8ALGcoYUxSEzFSgFZchd97XOthSNHFEhKSlKVhwC9stqCM5eDSbBSVXzaA/bSG5GHypJWrNfXKGHIecZhoKkKFKf8A5jsOpxZSGSpIGgyk3rEi0ts+Zjk/LNOUvVSS1qa0B6w7KKVBShcAVe7ij+ULIlOlSiAoVUXbWv0gGGUSSoHKqgpqBYml2v0iBrDYKWlSylRKizJCi45U05xZXh4zhZKmeym8hoK784umfQKmqAKSA/M3blFsarOMiCzilvxYw8aRvDyBlOUh7BqClO9ow52JUQ0wFfzMlO4OpFm3PKB4nG4n5ZQSBmckEuBtT6xw4oglSEkqcZkuwNGu2hjNpkI8UxSQXSMrsKk31a33MMnw8oQrKwAFKUH/ALG5JjQlYhYqUcJao03an4gRlzFBSXKQ5aoY+WotGJGi/hslpks6A1JppoI9emcSLd48rgMOc4KzYvSoptyj0aFUdqekdPxs5DhTmo7xgSUEKUhRPzMCTcXjXnTsqVK4iUB21Meem4n4hljIJiFFy6bFyfrF+RYtRICDxUI4Q25Dm3QVi+MIKFJ3DdjRz2hsz0qDZUkD+LdoBJ+GFqSFEONToKMCa0eDG/FS2EwADBzlsBpXaC4iWRlGZhypHZhZRaqf8nDPsfzHJ7gEjQU1HQ+cE+F2RYpI4gAQqleQehrpHMQpKOJVioApf+XsRbB4mWVFqOOFzQkXbausReHObKtSSKqJIelttDDrgCYhcpSQCWBcs28LypSMtGJAILXo4GloZwcmWtx6EbbvyhrGMEEsAwLNyq1IvHfK36ZE2UoLaWGoFP8Ax3IHPWGZSksxBD0c8uesLIlrX/0AULAOX0Y6amHFOFfNmDFgwHmzPrBjDSYmrVMAolBBLvxkpoW3SXd9G50J4zJQqUUlIcsxF3sCDd6/WFvFcEuZPlqQtSWBdQNgPz6w3NwqlIICUliCMxvYkgtSNa40GX/4yPh5gVlSiRlzVoNiI18fNSoBLB+Yr+bQqfDkmmXIwDcRzAgasW1EVxpVKmJyNxAu5Zm3O0W7IuNmULYOSdn06XrBxMZgxfnT6wCTiSZYKwFOR8tRUsD2e8MzsxQHSCNSC7e+UaxoqihrY30Y1gSGOu9HiKcM+oowJ9vHAA5LhKqOQO14QsogGlQe9Iz5i1BVAGo3n5iGMVNypc+Y2drAbRJoFMp+bU1P684zlTCsyVQqUHLhyOoHaArmrK8ofIXZmzA9TeHsXLCWqHPmTC6ZyU3Ux7e7Rn2RZMhWUcST1Bf0LRISV4gh6JUrnSsSHeK1WjLlBL5VZQbhnFPpSF04lBfK2dra1D6cjHMatk5iqljTcfR7wGTMWEqIT8ynCmYNQdW+sNEFRJWtABYitNxze2sAR4PNCgcwZ7BWmz3jSw05gXBvU7m0C8Q8QQlJcuGsL+UXjNcrYvhmCUhLhmK3UGYszaCtW9YvisIG4XdwSxArZjy7xl+HeKgJdlglKamtO1hWLT8YpQYJLuK97+kZ40eT+HWgskqJ2Cv4sphTc89o7Myi3O3OM9KZlgWsz6O1Oj1MT+jmpqVEuHCQKBty3OM7IBllNS5JOmgqAw0Ah+T4+ElKFJLqeqbd4XlyVHKDQqLk5XAdwdaQHxbwdUtUtWexPdxtFzOYeK2P61EwFIJClcILUGgpahhfES0ZSF8KgHUA4cf5IIsQX8zGX4iAZafggguCFB7vc71jUVjZk1DLSHdnFO42hmX0aIYJU2aAoAB7mr+XrGzKwAIBWXI5/TaFJcvUOOVm7PUfmGZeLoXDc20O4hxmMVtN4hWVDscqWcC7a35ViqVpWAoPlWCwPzfkOzwCZjwEfKWbZvL6tHFIQliBU/4hhSp5xu8suqwodWUkKS9L31q7xyW6aKVmJav2ZmaBTfESFldbABk0LVNzXaKYrDGYykLL0UwpZvLSkcrWo74khTBSWzCopYAgqFNwIvLxqSkFNc1QeUHmklKSp8w2DA6exC2GVLKl1CFj6XHXZ94YjE+SAjMGBGrc7U/EIfGabUXSA4OoJoatqbQ9PQ6g5ATtzs5Y8/WO4rABIKiQRctU+sN3elP6WlYpBmkFJJSAzE635G2vOAzFz0FWZSQlShkUoGlLKIoD0pF0kIZUtOYkWH3NgYIjFTc5CkMGcC7vYbaxSp2RMK5ZC1Ov5CUqrm7efSBIwqgxHGSQk5i9ncVNv3BDLlSVBQKgFHKVBiAbsR3MFm4dOcHMsi5S9Ad2ar3iv0LicrMlGXImocM3CwYDavpC+JnI+MmUaqJzE2YNRuZb0jk4lcxLTQMocpKW6F7jXeF5+BeaJqSnMRkIzG1g1Ks5uNYr0YfSqZVNQ1QXNrX+0TMkdffrAsKJgcVd2LF25hoktLDToQx6c4cbxyLFcUHQoVFKDrrGZLzoCQtRYWKaE6MQBTzjZ/pypLPS4YsT0O/KOTiPhNY/5fkNTtDYCWHQlKcysxqVKBqovRgbkBx5R2ahOUDIMzOQQ1LMWi65qQkKVlegCi9iwDe2i2KmI4D/AAL2P76+UWuDtnf08zRIbqREjUSUmqcxGhC1N2akSD9a8imKBUb0J0G9NYezhCgCpSXoLNSpNokSGUKYnw74oHGRV8zX3BA6QqvwVCSopUVhw4NLaCOxIbjBumTJYKSE5dwOfpCipwS7GxA1cn6aRIkYrUN4wlYT8IcanIOzDid+1t4NJwhyuHzEMa0cDbX0iRI1JKNs/GKzJlrSAlZDdxf6GsGxGP8AihIYZkmo0tv3iRIxl21OncNjKBKwHFO8MiXQgbmuo/I/MSJGPZVlIZksAXptX6RbGzhKCSsuQWs7m1KBrtEiR1k4Z9mJSkqS5HURwzSFFgClu/4a/pEiQWopiSpSSkHKp6E8X15QMzSU5QcpFHvoTfTeJEjORFRiCVBFqO5NSXagFKivaLYTLMU4cEO5DUalHu5ESJDj3pUXxWTnRcqLhjaxFKc4DhApSapCatU3YtpEiRvXLPpMVNymqOEfNan5vFZOGKlAVytTMXs1KaddokSM75016GxUpJJStNTq7u9H5GIiUwdzmbMYkSK9j0CqrqQBlUOIG52NB13hdcuYpZzFKTlYFIegqweoeORIu4j2RcriSc1Q4sfq0STOM58/Cl6AaeXOOxI11dD+gFTNLXmZRCQQaGj11GvpFZ8oZi2ZNgS7jWwf7CJEgLmF+EQUOTlNtH006QFKmJJSxsTv5bxIkW+keQgEOaRIkSOj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74" name="Picture 10" descr="http://www.ua.all.biz/img/ua/catalog/139203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140968"/>
            <a:ext cx="3763177" cy="282238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4048" y="609329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Известняк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2476" name="Picture 12" descr="Природные камни: Мрамо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573016"/>
            <a:ext cx="1905000" cy="1905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43608" y="580526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Мрамор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24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24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24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24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Природные камни: Песча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1905000" cy="190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Песчаник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3492" name="Picture 4" descr="Природные камни: Ракушеч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980728"/>
            <a:ext cx="1905000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2160" y="26064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Ракушечник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3494" name="Picture 6" descr="Природные камни: Сланец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01008"/>
            <a:ext cx="1905000" cy="190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580526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Сланец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3496" name="Picture 8" descr="Природные камни: Крем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429000"/>
            <a:ext cx="1905000" cy="1905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80112" y="551723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Кремень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3498" name="Picture 10" descr="Природные камни: Мел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124744"/>
            <a:ext cx="1905000" cy="1905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491880" y="404664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Мел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836712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Драгоценные камни</a:t>
            </a:r>
            <a:r>
              <a:rPr lang="ru-RU" sz="3600" dirty="0"/>
              <a:t> — </a:t>
            </a:r>
            <a:r>
              <a:rPr lang="ru-RU" sz="3600" dirty="0">
                <a:hlinkClick r:id="rId2" tooltip="Минерал"/>
              </a:rPr>
              <a:t>минералы</a:t>
            </a:r>
            <a:r>
              <a:rPr lang="ru-RU" sz="3600" dirty="0"/>
              <a:t>, которые обладают красивым внешним видом </a:t>
            </a:r>
            <a:r>
              <a:rPr lang="ru-RU" sz="3600" dirty="0" smtClean="0"/>
              <a:t>, </a:t>
            </a:r>
            <a:r>
              <a:rPr lang="ru-RU" sz="3600" dirty="0"/>
              <a:t>достаточно </a:t>
            </a:r>
            <a:r>
              <a:rPr lang="ru-RU" sz="3600" dirty="0" smtClean="0"/>
              <a:t>редкие и дорогие.</a:t>
            </a:r>
            <a:endParaRPr lang="ru-RU" sz="3600" dirty="0"/>
          </a:p>
        </p:txBody>
      </p:sp>
      <p:pic>
        <p:nvPicPr>
          <p:cNvPr id="1026" name="Picture 2" descr="http://www.dragkamen.ru/images/jewels_russia_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996952"/>
            <a:ext cx="5286375" cy="367665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6840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u="sng" dirty="0" smtClean="0">
                <a:solidFill>
                  <a:srgbClr val="FF0000"/>
                </a:solidFill>
              </a:rPr>
              <a:t>Алмаз</a:t>
            </a:r>
            <a:r>
              <a:rPr lang="ru-RU" dirty="0" smtClean="0"/>
              <a:t>. </a:t>
            </a:r>
            <a:r>
              <a:rPr lang="ru-RU" sz="2400" dirty="0" smtClean="0"/>
              <a:t>Бесцветный</a:t>
            </a:r>
            <a:r>
              <a:rPr lang="ru-RU" sz="2400" dirty="0"/>
              <a:t>, жёлтый, коричневый, синий, голубой, зелёный, красный, розовый, </a:t>
            </a:r>
            <a:r>
              <a:rPr lang="ru-RU" sz="2400" dirty="0" smtClean="0"/>
              <a:t>чёрный. Он прозрачный и хрупкий.</a:t>
            </a:r>
            <a:r>
              <a:rPr lang="ru-RU" sz="2400" dirty="0"/>
              <a:t>  Основные месторождения </a:t>
            </a:r>
            <a:r>
              <a:rPr lang="ru-RU" sz="2400" dirty="0" smtClean="0"/>
              <a:t> </a:t>
            </a:r>
            <a:r>
              <a:rPr lang="ru-RU" sz="2400" dirty="0"/>
              <a:t>известны в </a:t>
            </a:r>
            <a:r>
              <a:rPr lang="ru-RU" sz="2400" u="sng" dirty="0">
                <a:hlinkClick r:id="rId2" tooltip="Африка"/>
              </a:rPr>
              <a:t>Африке</a:t>
            </a:r>
            <a:r>
              <a:rPr lang="ru-RU" sz="2400" u="sng" dirty="0"/>
              <a:t>, </a:t>
            </a:r>
            <a:r>
              <a:rPr lang="ru-RU" sz="2400" u="sng" dirty="0">
                <a:hlinkClick r:id="rId3" tooltip="Россия"/>
              </a:rPr>
              <a:t>России</a:t>
            </a:r>
            <a:r>
              <a:rPr lang="ru-RU" sz="2400" u="sng" dirty="0"/>
              <a:t>, </a:t>
            </a:r>
            <a:r>
              <a:rPr lang="ru-RU" sz="2400" u="sng" dirty="0">
                <a:hlinkClick r:id="rId4" tooltip="Австралия"/>
              </a:rPr>
              <a:t>Австралии</a:t>
            </a:r>
            <a:r>
              <a:rPr lang="ru-RU" sz="2400" u="sng" dirty="0"/>
              <a:t> и </a:t>
            </a:r>
            <a:r>
              <a:rPr lang="ru-RU" sz="2400" u="sng" dirty="0">
                <a:hlinkClick r:id="rId5" tooltip="Канада"/>
              </a:rPr>
              <a:t>Канаде</a:t>
            </a:r>
            <a:r>
              <a:rPr lang="ru-RU" sz="2400" dirty="0"/>
              <a:t>.</a:t>
            </a:r>
          </a:p>
        </p:txBody>
      </p:sp>
      <p:sp>
        <p:nvSpPr>
          <p:cNvPr id="52226" name="AutoShape 2" descr="Картинки по запросу алма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Картинки по запросу алма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0" name="Picture 6" descr="http://www.symbolsbook.ru/images/D/Alma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212976"/>
            <a:ext cx="2531825" cy="3212976"/>
          </a:xfrm>
          <a:prstGeom prst="rect">
            <a:avLst/>
          </a:prstGeom>
          <a:noFill/>
        </p:spPr>
      </p:pic>
      <p:pic>
        <p:nvPicPr>
          <p:cNvPr id="52232" name="Picture 8" descr="http://www.catalogmineralov.ru/pic/2007/0030000603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2060848"/>
            <a:ext cx="2051720" cy="2051720"/>
          </a:xfrm>
          <a:prstGeom prst="rect">
            <a:avLst/>
          </a:prstGeom>
          <a:noFill/>
        </p:spPr>
      </p:pic>
      <p:pic>
        <p:nvPicPr>
          <p:cNvPr id="52234" name="Picture 10" descr="http://ic.pics.livejournal.com/garmaded/47508019/3366/3366_9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3212976"/>
            <a:ext cx="2435056" cy="2545740"/>
          </a:xfrm>
          <a:prstGeom prst="rect">
            <a:avLst/>
          </a:prstGeom>
          <a:noFill/>
        </p:spPr>
      </p:pic>
      <p:pic>
        <p:nvPicPr>
          <p:cNvPr id="52236" name="Picture 12" descr="http://ru2.anyfad.com/items/t1@362840be-8335-41f8-89a0-43351ae2b20c/Siniy-almaz-300-ml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4653136"/>
            <a:ext cx="3246154" cy="189359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9208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</a:rPr>
              <a:t>Рубин</a:t>
            </a:r>
            <a:r>
              <a:rPr lang="ru-RU" dirty="0" smtClean="0"/>
              <a:t>. </a:t>
            </a:r>
            <a:r>
              <a:rPr lang="ru-RU" sz="3600" dirty="0" smtClean="0"/>
              <a:t>Красный</a:t>
            </a:r>
            <a:r>
              <a:rPr lang="ru-RU" sz="3600" dirty="0"/>
              <a:t>, красно-коричневый, красно-пурпурный, </a:t>
            </a:r>
            <a:r>
              <a:rPr lang="ru-RU" sz="3600" dirty="0" smtClean="0"/>
              <a:t>красно-розовый.</a:t>
            </a:r>
            <a:r>
              <a:rPr lang="ru-RU" sz="3600" dirty="0"/>
              <a:t> Кроме </a:t>
            </a:r>
            <a:r>
              <a:rPr lang="ru-RU" sz="3600" dirty="0">
                <a:hlinkClick r:id="rId2" tooltip="Антарктида"/>
              </a:rPr>
              <a:t>Антарктиды</a:t>
            </a:r>
            <a:r>
              <a:rPr lang="ru-RU" sz="3600" dirty="0"/>
              <a:t>, встречается на всех континентах.</a:t>
            </a:r>
          </a:p>
        </p:txBody>
      </p:sp>
      <p:pic>
        <p:nvPicPr>
          <p:cNvPr id="53250" name="Picture 2" descr="https://upload.wikimedia.org/wikipedia/commons/c/c4/Cut_Ru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140968"/>
            <a:ext cx="3619500" cy="3200401"/>
          </a:xfrm>
          <a:prstGeom prst="rect">
            <a:avLst/>
          </a:prstGeom>
          <a:noFill/>
        </p:spPr>
      </p:pic>
      <p:pic>
        <p:nvPicPr>
          <p:cNvPr id="53252" name="Picture 4" descr="http://www.catalogmineralov.ru/pic/2007/010335161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8232" y="3545632"/>
            <a:ext cx="2835696" cy="283569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800" u="sng" dirty="0" smtClean="0">
                <a:solidFill>
                  <a:srgbClr val="FF0000"/>
                </a:solidFill>
              </a:rPr>
              <a:t>Сапфир</a:t>
            </a:r>
            <a:r>
              <a:rPr lang="ru-RU" dirty="0" smtClean="0"/>
              <a:t>. </a:t>
            </a:r>
            <a:r>
              <a:rPr lang="ru-RU" sz="2400" dirty="0" smtClean="0"/>
              <a:t>Синий </a:t>
            </a:r>
            <a:r>
              <a:rPr lang="ru-RU" sz="2400" dirty="0"/>
              <a:t>и голубой различных оттенков; бесцветный, розовый, оранжевый, жёлтый, зелёный, фиолетовый, </a:t>
            </a:r>
            <a:r>
              <a:rPr lang="ru-RU" sz="2400" dirty="0" smtClean="0"/>
              <a:t>чёрный.</a:t>
            </a:r>
            <a:r>
              <a:rPr lang="ru-RU" sz="2400" dirty="0"/>
              <a:t> Наиболее известные </a:t>
            </a:r>
            <a:r>
              <a:rPr lang="ru-RU" sz="2400" dirty="0">
                <a:hlinkClick r:id="rId2" tooltip="Месторождение"/>
              </a:rPr>
              <a:t>месторождения</a:t>
            </a:r>
            <a:r>
              <a:rPr lang="ru-RU" sz="2400" dirty="0"/>
              <a:t> сапфира </a:t>
            </a:r>
            <a:r>
              <a:rPr lang="ru-RU" sz="2400" dirty="0" smtClean="0"/>
              <a:t>находятся </a:t>
            </a:r>
            <a:r>
              <a:rPr lang="ru-RU" sz="2400" dirty="0"/>
              <a:t>на территории США, Австралии, Мадагаскара, Индии, Шри-Ланки, Вьетнама, Бирмы, Таиланда и Китая. </a:t>
            </a:r>
          </a:p>
        </p:txBody>
      </p:sp>
      <p:pic>
        <p:nvPicPr>
          <p:cNvPr id="54274" name="Picture 2" descr="https://upload.wikimedia.org/wikipedia/commons/5/51/Zaffiro_taglia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40968"/>
            <a:ext cx="2181225" cy="1762126"/>
          </a:xfrm>
          <a:prstGeom prst="rect">
            <a:avLst/>
          </a:prstGeom>
          <a:noFill/>
        </p:spPr>
      </p:pic>
      <p:pic>
        <p:nvPicPr>
          <p:cNvPr id="54276" name="Picture 4" descr="http://stat18.privet.ru/lr/0a13473c0701fa0b69fb832325b18f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152055"/>
            <a:ext cx="4115062" cy="340778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908720"/>
            <a:ext cx="6840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u="sng" dirty="0" smtClean="0">
                <a:solidFill>
                  <a:srgbClr val="FF0000"/>
                </a:solidFill>
              </a:rPr>
              <a:t>Изумруд</a:t>
            </a:r>
            <a:r>
              <a:rPr lang="ru-RU" dirty="0" smtClean="0"/>
              <a:t>. </a:t>
            </a:r>
            <a:r>
              <a:rPr lang="ru-RU" sz="2400" dirty="0" smtClean="0"/>
              <a:t>Зелёный, желтовато-зелёный.</a:t>
            </a:r>
            <a:r>
              <a:rPr lang="ru-RU" sz="2400" dirty="0"/>
              <a:t> Изумруды </a:t>
            </a:r>
            <a:r>
              <a:rPr lang="ru-RU" sz="2400" dirty="0" smtClean="0"/>
              <a:t>добываются </a:t>
            </a:r>
            <a:r>
              <a:rPr lang="ru-RU" sz="2400" dirty="0"/>
              <a:t>в России, США, Канаде, Австралии, Испании, Франции, Швейцарии, Италии, Германии, Болгарии, Казахстане, Пакистане, Афганистане, Индии, Китае, Камбодже, </a:t>
            </a:r>
            <a:r>
              <a:rPr lang="ru-RU" sz="2400" dirty="0" smtClean="0"/>
              <a:t>Египте</a:t>
            </a:r>
            <a:r>
              <a:rPr lang="ru-RU" sz="2400" dirty="0"/>
              <a:t>.</a:t>
            </a:r>
          </a:p>
        </p:txBody>
      </p:sp>
      <p:pic>
        <p:nvPicPr>
          <p:cNvPr id="55298" name="Picture 2" descr="https://upload.wikimedia.org/wikipedia/commons/6/6a/Emera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35444">
            <a:off x="5084244" y="2437989"/>
            <a:ext cx="2765379" cy="489498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48680"/>
            <a:ext cx="64807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Александрит</a:t>
            </a:r>
            <a:r>
              <a:rPr lang="ru-RU" dirty="0" smtClean="0"/>
              <a:t> </a:t>
            </a:r>
            <a:r>
              <a:rPr lang="ru-RU" sz="2400" dirty="0" smtClean="0"/>
              <a:t>при </a:t>
            </a:r>
            <a:r>
              <a:rPr lang="ru-RU" sz="2400" dirty="0"/>
              <a:t>дневном свете: тёмно-сине-зелёный, голубовато-зелёный, </a:t>
            </a:r>
            <a:r>
              <a:rPr lang="ru-RU" sz="2400" dirty="0" err="1"/>
              <a:t>тёмно-травяно-зелёный</a:t>
            </a:r>
            <a:r>
              <a:rPr lang="ru-RU" sz="2400" dirty="0"/>
              <a:t>, оливково-зелёный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при вечернем или искусственном свете: розово-малиновый, красно-фиолетовый, </a:t>
            </a:r>
            <a:r>
              <a:rPr lang="ru-RU" sz="2400" dirty="0" smtClean="0"/>
              <a:t>пурпурный.</a:t>
            </a:r>
            <a:r>
              <a:rPr lang="ru-RU" sz="2400" dirty="0"/>
              <a:t> Месторождение александритов в 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России,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hlinkClick r:id="rId2" tooltip="Бразилия"/>
              </a:rPr>
              <a:t>Бразилии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Танзании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 и </a:t>
            </a:r>
            <a:r>
              <a:rPr lang="ru-RU" sz="2400" u="sng" dirty="0" smtClean="0">
                <a:solidFill>
                  <a:schemeClr val="accent5">
                    <a:lumMod val="75000"/>
                  </a:schemeClr>
                </a:solidFill>
                <a:hlinkClick r:id="rId3" tooltip="Мадагаскар"/>
              </a:rPr>
              <a:t>Мадагаскар</a:t>
            </a:r>
            <a:r>
              <a:rPr lang="ru-RU" sz="2400" u="sng" dirty="0" smtClean="0">
                <a:solidFill>
                  <a:schemeClr val="accent5">
                    <a:lumMod val="75000"/>
                  </a:schemeClr>
                </a:solidFill>
              </a:rPr>
              <a:t>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6322" name="Picture 2" descr="Александри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933056"/>
            <a:ext cx="4838700" cy="250507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6912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Гранат</a:t>
            </a:r>
            <a:r>
              <a:rPr lang="ru-RU" dirty="0" smtClean="0"/>
              <a:t> </a:t>
            </a:r>
            <a:r>
              <a:rPr lang="ru-RU" sz="2400" dirty="0" smtClean="0"/>
              <a:t>красный, ярко-красный, оранжевый, лиловый, зелёный, фиолетовый, чёрный, хамелеоны (при свете солнца — синевато-зелёный, под светом электрической лампы - лилово-зелёный).</a:t>
            </a:r>
            <a:r>
              <a:rPr lang="ru-RU" sz="2400" dirty="0"/>
              <a:t> Красивые сростки </a:t>
            </a:r>
            <a:r>
              <a:rPr lang="ru-RU" sz="2400" dirty="0" smtClean="0"/>
              <a:t>встречаются </a:t>
            </a:r>
            <a:r>
              <a:rPr lang="ru-RU" sz="2400" dirty="0"/>
              <a:t>в Карелии.</a:t>
            </a:r>
          </a:p>
        </p:txBody>
      </p:sp>
      <p:pic>
        <p:nvPicPr>
          <p:cNvPr id="57346" name="Picture 2" descr="https://upload.wikimedia.org/wikipedia/commons/0/01/Granat%2C_Madagask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84984"/>
            <a:ext cx="4211622" cy="3158717"/>
          </a:xfrm>
          <a:prstGeom prst="rect">
            <a:avLst/>
          </a:prstGeom>
          <a:noFill/>
        </p:spPr>
      </p:pic>
      <p:pic>
        <p:nvPicPr>
          <p:cNvPr id="57348" name="Picture 4" descr="http://azbukakamnej.ru/wp-content/uploads/2014/12/kamen_granat_3-504x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3779912" cy="247494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532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Аквамарин</a:t>
            </a:r>
            <a:r>
              <a:rPr lang="ru-RU" dirty="0" smtClean="0"/>
              <a:t>. </a:t>
            </a:r>
            <a:r>
              <a:rPr lang="ru-RU" sz="2400" dirty="0" smtClean="0"/>
              <a:t>Светло-голубой</a:t>
            </a:r>
            <a:r>
              <a:rPr lang="ru-RU" sz="2400" dirty="0"/>
              <a:t>, голубовато-зелёный, зеленовато-синий или </a:t>
            </a:r>
            <a:r>
              <a:rPr lang="ru-RU" sz="2400" dirty="0" smtClean="0"/>
              <a:t>серо-голубой.</a:t>
            </a:r>
            <a:r>
              <a:rPr lang="ru-RU" sz="2400" dirty="0"/>
              <a:t> Месторождения известны на всех материках, наиболее значительные: </a:t>
            </a:r>
            <a:r>
              <a:rPr lang="ru-RU" sz="2400" dirty="0" smtClean="0"/>
              <a:t>Бразилия, </a:t>
            </a:r>
            <a:r>
              <a:rPr lang="ru-RU" sz="2400" dirty="0"/>
              <a:t>Россия 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8370" name="Picture 2" descr="Beryl-gem7-6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0648"/>
            <a:ext cx="3048000" cy="61912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78</TotalTime>
  <Words>219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Разнообразие камней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камней</dc:title>
  <dc:creator>Home</dc:creator>
  <cp:lastModifiedBy>Home</cp:lastModifiedBy>
  <cp:revision>8</cp:revision>
  <dcterms:created xsi:type="dcterms:W3CDTF">2015-09-08T16:17:47Z</dcterms:created>
  <dcterms:modified xsi:type="dcterms:W3CDTF">2015-09-08T17:36:09Z</dcterms:modified>
</cp:coreProperties>
</file>