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49E1C-6EC9-41AE-8729-B371DE01B0A7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C736C-AEBE-4A13-B49E-597BDE199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B6594B-CF95-44EF-975E-9341034F96DD}" type="slidenum">
              <a:rPr lang="ru-RU" smtClean="0">
                <a:latin typeface="Arial" pitchFamily="34" charset="0"/>
              </a:rPr>
              <a:pPr/>
              <a:t>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39BEEC1-61BB-465F-A65B-8A3509C93D6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A4D642E-D470-47BE-A29D-A14614F82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EEC1-61BB-465F-A65B-8A3509C93D6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642E-D470-47BE-A29D-A14614F82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EEC1-61BB-465F-A65B-8A3509C93D6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642E-D470-47BE-A29D-A14614F82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39BEEC1-61BB-465F-A65B-8A3509C93D6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4D642E-D470-47BE-A29D-A14614F828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39BEEC1-61BB-465F-A65B-8A3509C93D6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A4D642E-D470-47BE-A29D-A14614F82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EEC1-61BB-465F-A65B-8A3509C93D6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642E-D470-47BE-A29D-A14614F828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EEC1-61BB-465F-A65B-8A3509C93D6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642E-D470-47BE-A29D-A14614F828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39BEEC1-61BB-465F-A65B-8A3509C93D6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4D642E-D470-47BE-A29D-A14614F828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EEC1-61BB-465F-A65B-8A3509C93D6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642E-D470-47BE-A29D-A14614F82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39BEEC1-61BB-465F-A65B-8A3509C93D6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4D642E-D470-47BE-A29D-A14614F828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39BEEC1-61BB-465F-A65B-8A3509C93D6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4D642E-D470-47BE-A29D-A14614F828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39BEEC1-61BB-465F-A65B-8A3509C93D6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A4D642E-D470-47BE-A29D-A14614F82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8" descr="гипофи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785813"/>
            <a:ext cx="351790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357158" y="1357298"/>
            <a:ext cx="45370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dirty="0" smtClean="0">
                <a:solidFill>
                  <a:srgbClr val="CC3300"/>
                </a:solidFill>
                <a:latin typeface="Calibri" pitchFamily="34" charset="0"/>
              </a:rPr>
              <a:t>Гормоны и их роль в обменных процессах</a:t>
            </a:r>
            <a:endParaRPr lang="ru-RU" sz="4800" dirty="0">
              <a:solidFill>
                <a:srgbClr val="CC330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450057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Анна Св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76250"/>
            <a:ext cx="37338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гигант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476250"/>
            <a:ext cx="28575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AutoShape 6"/>
          <p:cNvSpPr>
            <a:spLocks noChangeArrowheads="1"/>
          </p:cNvSpPr>
          <p:nvPr/>
        </p:nvSpPr>
        <p:spPr bwMode="auto">
          <a:xfrm rot="10800000">
            <a:off x="684213" y="5589588"/>
            <a:ext cx="3529012" cy="8636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2800">
                <a:latin typeface="Calibri" pitchFamily="34" charset="0"/>
              </a:rPr>
              <a:t>Анна Сванн</a:t>
            </a:r>
          </a:p>
        </p:txBody>
      </p:sp>
      <p:sp>
        <p:nvSpPr>
          <p:cNvPr id="19461" name="AutoShape 7"/>
          <p:cNvSpPr>
            <a:spLocks noChangeArrowheads="1"/>
          </p:cNvSpPr>
          <p:nvPr/>
        </p:nvSpPr>
        <p:spPr bwMode="auto">
          <a:xfrm rot="10800000">
            <a:off x="4859338" y="5589588"/>
            <a:ext cx="3529012" cy="8636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2800">
                <a:latin typeface="Calibri" pitchFamily="34" charset="0"/>
              </a:rPr>
              <a:t>Элла Эвинг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785813" y="142875"/>
            <a:ext cx="314325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FF0000"/>
                </a:solidFill>
                <a:latin typeface="Calibri" pitchFamily="34" charset="0"/>
              </a:rPr>
              <a:t>АКРОМЕГАЛИЯ</a:t>
            </a:r>
            <a:r>
              <a:rPr lang="ru-RU" sz="2000">
                <a:latin typeface="Calibri" pitchFamily="34" charset="0"/>
              </a:rPr>
              <a:t>  </a:t>
            </a:r>
          </a:p>
          <a:p>
            <a:endParaRPr lang="ru-RU" sz="20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Эндокринное заболевание, обусловленное избыточной </a:t>
            </a:r>
          </a:p>
          <a:p>
            <a:r>
              <a:rPr lang="ru-RU" sz="2400">
                <a:latin typeface="Calibri" pitchFamily="34" charset="0"/>
              </a:rPr>
              <a:t>продукцией </a:t>
            </a:r>
            <a:r>
              <a:rPr lang="ru-RU" sz="2400" u="sng">
                <a:latin typeface="Calibri" pitchFamily="34" charset="0"/>
              </a:rPr>
              <a:t>гормона роста</a:t>
            </a:r>
            <a:r>
              <a:rPr lang="ru-RU" sz="2400">
                <a:latin typeface="Calibri" pitchFamily="34" charset="0"/>
              </a:rPr>
              <a:t>, главным образом при </a:t>
            </a:r>
            <a:r>
              <a:rPr lang="ru-RU" sz="2400" u="sng">
                <a:latin typeface="Calibri" pitchFamily="34" charset="0"/>
              </a:rPr>
              <a:t>аденоме гипофиза</a:t>
            </a:r>
            <a:r>
              <a:rPr lang="ru-RU" sz="2400">
                <a:latin typeface="Calibri" pitchFamily="34" charset="0"/>
              </a:rPr>
              <a:t>. Возникает </a:t>
            </a:r>
          </a:p>
          <a:p>
            <a:r>
              <a:rPr lang="ru-RU" sz="2400">
                <a:latin typeface="Calibri" pitchFamily="34" charset="0"/>
              </a:rPr>
              <a:t>преимущественно после завершения роста организма: увеличение конечностей, </a:t>
            </a:r>
          </a:p>
          <a:p>
            <a:r>
              <a:rPr lang="ru-RU" sz="2400">
                <a:latin typeface="Calibri" pitchFamily="34" charset="0"/>
              </a:rPr>
              <a:t>нижней челюсти и т.д.</a:t>
            </a:r>
          </a:p>
        </p:txBody>
      </p:sp>
      <p:pic>
        <p:nvPicPr>
          <p:cNvPr id="20483" name="Picture 5" descr="акромегал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1428750"/>
            <a:ext cx="3929062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Регуляторные гормоны гипофиза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3600" smtClean="0">
                <a:latin typeface="Comic Sans MS" pitchFamily="66" charset="0"/>
              </a:rPr>
              <a:t>   Регулируют деятельность половых и щитовидной желез, надпочечников</a:t>
            </a:r>
          </a:p>
          <a:p>
            <a:pPr eaLnBrk="1" hangingPunct="1"/>
            <a:r>
              <a:rPr lang="ru-RU" sz="3600" smtClean="0">
                <a:solidFill>
                  <a:srgbClr val="FF0000"/>
                </a:solidFill>
                <a:latin typeface="Comic Sans MS" pitchFamily="66" charset="0"/>
              </a:rPr>
              <a:t>Гиперфункция:</a:t>
            </a:r>
            <a:r>
              <a:rPr lang="ru-RU" sz="3600" smtClean="0">
                <a:latin typeface="Comic Sans MS" pitchFamily="66" charset="0"/>
              </a:rPr>
              <a:t> усиливает гормональную активность всех желез</a:t>
            </a:r>
          </a:p>
          <a:p>
            <a:pPr eaLnBrk="1" hangingPunct="1"/>
            <a:r>
              <a:rPr lang="ru-RU" sz="3600" smtClean="0">
                <a:solidFill>
                  <a:srgbClr val="FF0000"/>
                </a:solidFill>
                <a:latin typeface="Comic Sans MS" pitchFamily="66" charset="0"/>
              </a:rPr>
              <a:t>Гипофункция: </a:t>
            </a:r>
            <a:r>
              <a:rPr lang="ru-RU" sz="3600" smtClean="0">
                <a:latin typeface="Comic Sans MS" pitchFamily="66" charset="0"/>
              </a:rPr>
              <a:t>усиливает отделение воды при образовании вторичной мочи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Питер </a:t>
            </a:r>
            <a:r>
              <a:rPr lang="ru-RU" dirty="0" err="1" smtClean="0">
                <a:solidFill>
                  <a:srgbClr val="FF0000"/>
                </a:solidFill>
              </a:rPr>
              <a:t>Пауль</a:t>
            </a:r>
            <a:r>
              <a:rPr lang="ru-RU" dirty="0" smtClean="0">
                <a:solidFill>
                  <a:srgbClr val="FF0000"/>
                </a:solidFill>
              </a:rPr>
              <a:t> Рубенс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Соломенная шляпка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2531" name="Picture 2" descr="C:\Users\Nastya\Pictures\sub_w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72125" y="1428750"/>
            <a:ext cx="3143250" cy="4811713"/>
          </a:xfrm>
          <a:noFill/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500063" y="1357313"/>
            <a:ext cx="485775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На шее красавицы видно зобовидное утолщение. Во времена Рубенса (художник жил и </a:t>
            </a:r>
            <a:r>
              <a:rPr lang="en-US"/>
              <a:t>X</a:t>
            </a:r>
            <a:r>
              <a:rPr lang="ru-RU"/>
              <a:t>VII веке) в почве Фландрии (ныне территория Бельгии), очевидно, недоставало йода. Этот элемент необходим для выработки гормона щитовидной железы — </a:t>
            </a:r>
            <a:r>
              <a:rPr lang="ru-RU">
                <a:solidFill>
                  <a:srgbClr val="FF0000"/>
                </a:solidFill>
              </a:rPr>
              <a:t>тироксина</a:t>
            </a:r>
            <a:r>
              <a:rPr lang="ru-RU"/>
              <a:t>. Недостаток йода вызывает увеличение тканей щитовидной железы, в результате чего и образуется зоб. Эти факты можно связать с экологическими условиями жизни людей. Знание причины болез­ни позволяет успешно предупреждать ее. Сейчас в состав поваренной соли во многих странах включают йодид калия. Эта простая процедура позволяет уберечь многих людей от заболевания щитовидной железы.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858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  <a:t>Щитовидная железа</a:t>
            </a:r>
            <a:br>
              <a:rPr lang="ru-RU" sz="54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554163"/>
            <a:ext cx="3910013" cy="4525962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600" dirty="0" smtClean="0"/>
              <a:t>Вырабатывает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600" dirty="0" smtClean="0"/>
              <a:t>Гормон – тироксин, 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600" dirty="0" smtClean="0"/>
              <a:t>который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600" dirty="0" smtClean="0"/>
              <a:t>регулирует обмен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600" dirty="0" smtClean="0"/>
              <a:t>веществ, повышает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600" dirty="0" smtClean="0"/>
              <a:t>возбудимость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600" dirty="0" smtClean="0"/>
              <a:t>нервной системы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					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23556" name="Picture 6" descr="Щитовид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1571625"/>
            <a:ext cx="3857625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214313" y="357188"/>
            <a:ext cx="854075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FF0000"/>
                </a:solidFill>
                <a:latin typeface="Calibri" pitchFamily="34" charset="0"/>
              </a:rPr>
              <a:t>Гиперфункция  щитовидной железы</a:t>
            </a:r>
          </a:p>
          <a:p>
            <a:endParaRPr lang="ru-RU" sz="2400">
              <a:latin typeface="Calibri" pitchFamily="34" charset="0"/>
            </a:endParaRPr>
          </a:p>
          <a:p>
            <a:endParaRPr lang="ru-RU" sz="2400">
              <a:latin typeface="Calibri" pitchFamily="34" charset="0"/>
            </a:endParaRPr>
          </a:p>
          <a:p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Базедова болезнь -  </a:t>
            </a:r>
            <a:r>
              <a:rPr lang="ru-RU" sz="2400">
                <a:latin typeface="Calibri" pitchFamily="34" charset="0"/>
              </a:rPr>
              <a:t>эндокринное</a:t>
            </a:r>
          </a:p>
          <a:p>
            <a:r>
              <a:rPr lang="ru-RU" sz="2400">
                <a:latin typeface="Calibri" pitchFamily="34" charset="0"/>
              </a:rPr>
              <a:t> заболевание, обусловленное </a:t>
            </a:r>
          </a:p>
          <a:p>
            <a:r>
              <a:rPr lang="ru-RU" sz="2400">
                <a:latin typeface="Calibri" pitchFamily="34" charset="0"/>
              </a:rPr>
              <a:t>повышенной функцией </a:t>
            </a:r>
            <a:r>
              <a:rPr lang="ru-RU" sz="2400" u="sng">
                <a:latin typeface="Calibri" pitchFamily="34" charset="0"/>
              </a:rPr>
              <a:t>щитовидной </a:t>
            </a:r>
          </a:p>
          <a:p>
            <a:r>
              <a:rPr lang="ru-RU" sz="2400" u="sng">
                <a:latin typeface="Calibri" pitchFamily="34" charset="0"/>
              </a:rPr>
              <a:t>железы</a:t>
            </a:r>
            <a:r>
              <a:rPr lang="ru-RU" sz="2400">
                <a:latin typeface="Calibri" pitchFamily="34" charset="0"/>
              </a:rPr>
              <a:t>, избыточно выделяющей</a:t>
            </a:r>
          </a:p>
          <a:p>
            <a:r>
              <a:rPr lang="ru-RU" sz="2400">
                <a:latin typeface="Calibri" pitchFamily="34" charset="0"/>
              </a:rPr>
              <a:t> тироксин, что  приводит к </a:t>
            </a:r>
          </a:p>
          <a:p>
            <a:r>
              <a:rPr lang="ru-RU" sz="2400">
                <a:latin typeface="Calibri" pitchFamily="34" charset="0"/>
              </a:rPr>
              <a:t>тиреотоксикозу.</a:t>
            </a:r>
          </a:p>
          <a:p>
            <a:r>
              <a:rPr lang="ru-RU" sz="2400">
                <a:latin typeface="Calibri" pitchFamily="34" charset="0"/>
              </a:rPr>
              <a:t> Основные симптомы: зоб, </a:t>
            </a:r>
          </a:p>
          <a:p>
            <a:r>
              <a:rPr lang="ru-RU" sz="2400">
                <a:latin typeface="Calibri" pitchFamily="34" charset="0"/>
              </a:rPr>
              <a:t>пучеглазие, тахикардия,</a:t>
            </a:r>
          </a:p>
          <a:p>
            <a:r>
              <a:rPr lang="ru-RU" sz="2400">
                <a:latin typeface="Calibri" pitchFamily="34" charset="0"/>
              </a:rPr>
              <a:t>повышение основного обмена, </a:t>
            </a:r>
          </a:p>
          <a:p>
            <a:r>
              <a:rPr lang="ru-RU" sz="2400">
                <a:latin typeface="Calibri" pitchFamily="34" charset="0"/>
              </a:rPr>
              <a:t>исхудание.</a:t>
            </a:r>
          </a:p>
        </p:txBody>
      </p:sp>
      <p:pic>
        <p:nvPicPr>
          <p:cNvPr id="12291" name="Picture 5" descr="базедова болез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1143000"/>
            <a:ext cx="3770313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C:\Users\Nastya\Pictures\d53ddb29f02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1143000"/>
            <a:ext cx="37147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C:\Users\Nastya\Pictures\919287e6e447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1143000"/>
            <a:ext cx="3857625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C:\Users\Nastya\Pictures\5f171b43f585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3" y="1143000"/>
            <a:ext cx="3857625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Гипофункция щитовидной железы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5603" name="Picture 3" descr="C:\Users\Nastya\Pictures\ris20-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3052762"/>
            <a:ext cx="2438400" cy="1968500"/>
          </a:xfrm>
          <a:noFill/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500063" y="1203325"/>
            <a:ext cx="464343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Микседема </a:t>
            </a:r>
            <a:r>
              <a:rPr lang="ru-RU" sz="2000" b="1">
                <a:solidFill>
                  <a:srgbClr val="484848"/>
                </a:solidFill>
                <a:latin typeface="Verdana" pitchFamily="34" charset="0"/>
                <a:cs typeface="Times New Roman" pitchFamily="18" charset="0"/>
              </a:rPr>
              <a:t>– развивается при пониженной функции щитовидной железы, сердце работает слабо, температура тела понижена. Сердце не может протолкнуть кровь от нижних конечностей вверх к сердцу. Она застаивается в капиллярах и в венах. Образуется много тканевой жидкости и начинается отек. Лицо у больных, страдающих микседемой, тупое, невыразительное, одутловатое, с узкими глазными щелями, с вялой мимикой и безразличным взглядом.</a:t>
            </a: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Nastya\Pictures\119642545378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72188" y="1643063"/>
            <a:ext cx="2500312" cy="4186237"/>
          </a:xfrm>
          <a:noFill/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571500" y="1285875"/>
            <a:ext cx="51435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Недостаток у детей гормонов щитовидной железы вызывает опасную болезнь – </a:t>
            </a:r>
            <a:r>
              <a:rPr lang="ru-RU" sz="2800">
                <a:solidFill>
                  <a:srgbClr val="FF0000"/>
                </a:solidFill>
              </a:rPr>
              <a:t>кретинизм.  </a:t>
            </a:r>
            <a:r>
              <a:rPr lang="ru-RU" sz="2800"/>
              <a:t>Больные этой болезнью страдают умственной и физической отсталостью. Они растут в ширину, но не в длину, что приводит к нарушению нормальных пропорций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77318" cy="14287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0000"/>
                </a:solidFill>
              </a:rPr>
              <a:t>Надпочечники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Picture 7" descr="Надпочечники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9125" y="1574800"/>
            <a:ext cx="4500563" cy="4484688"/>
          </a:xfrm>
          <a:noFill/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285750" y="1714500"/>
            <a:ext cx="40005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Название эти железы внутренней секреции получили по их положению. Они словно шапкой прикрывают верхушки правой и левой почек. Они вырабатывают  много разных гормонов.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FF0000"/>
                </a:solidFill>
              </a:rPr>
              <a:t>Кортикоиды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554163"/>
            <a:ext cx="5695950" cy="4525962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</a:t>
            </a:r>
            <a:r>
              <a:rPr lang="ru-RU" sz="3400" b="1" i="1" dirty="0" smtClean="0"/>
              <a:t>Регулируют обмен минеральных и органических веществ, выделение половых гормонов. При  гиперфункции  - раннее половое созревание с быстрым прекращением роста.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b="1" i="1" dirty="0" smtClean="0"/>
              <a:t>     При гипофункции -  бронзовая болезнь - впервые описана английским врачом Т. </a:t>
            </a:r>
            <a:r>
              <a:rPr lang="ru-RU" sz="3400" b="1" i="1" dirty="0" err="1" smtClean="0"/>
              <a:t>Аддисоном</a:t>
            </a:r>
            <a:r>
              <a:rPr lang="ru-RU" sz="3400" b="1" i="1" dirty="0" smtClean="0"/>
              <a:t>.</a:t>
            </a:r>
            <a:br>
              <a:rPr lang="ru-RU" sz="3400" b="1" i="1" dirty="0" smtClean="0"/>
            </a:br>
            <a:r>
              <a:rPr lang="ru-RU" sz="3400" b="1" i="1" dirty="0" smtClean="0"/>
              <a:t>Основной признак - темная бронзовая окраска кожи, наступающая в результате отложения особого пигмента (красящее вещество), </a:t>
            </a:r>
            <a:br>
              <a:rPr lang="ru-RU" sz="3400" b="1" i="1" dirty="0" smtClean="0"/>
            </a:br>
            <a:r>
              <a:rPr lang="ru-RU" sz="3400" b="1" i="1" dirty="0" smtClean="0"/>
              <a:t>мышечная слабость, необычайно легкая утомляемость и снижение кровяного давления</a:t>
            </a:r>
            <a:r>
              <a:rPr lang="ru-RU" b="1" i="1" dirty="0" smtClean="0"/>
              <a:t>. </a:t>
            </a:r>
            <a:endParaRPr lang="ru-RU" b="1" i="1" dirty="0"/>
          </a:p>
        </p:txBody>
      </p:sp>
      <p:pic>
        <p:nvPicPr>
          <p:cNvPr id="28676" name="Picture 2" descr="C:\Users\Nastya\Pictures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3" y="3000375"/>
            <a:ext cx="25003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357188" y="357188"/>
            <a:ext cx="835818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Рост и развитие организма обеспечивает работа </a:t>
            </a:r>
          </a:p>
          <a:p>
            <a:pPr algn="ctr"/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ряда желез внутренней секреции</a:t>
            </a:r>
          </a:p>
          <a:p>
            <a:pPr algn="ctr"/>
            <a:endParaRPr lang="ru-RU" sz="280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В процессе изучения темы мы заполним таблицу:</a:t>
            </a:r>
          </a:p>
          <a:p>
            <a:pPr algn="ctr"/>
            <a:endParaRPr lang="ru-RU" sz="280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ru-RU" sz="280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ru-RU" sz="280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ru-RU" sz="280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ru-RU" sz="280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ru-RU" sz="280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2500313"/>
          <a:ext cx="8358187" cy="3357563"/>
        </p:xfrm>
        <a:graphic>
          <a:graphicData uri="http://schemas.openxmlformats.org/drawingml/2006/table">
            <a:tbl>
              <a:tblPr/>
              <a:tblGrid>
                <a:gridCol w="1490662"/>
                <a:gridCol w="1490663"/>
                <a:gridCol w="1339850"/>
                <a:gridCol w="2054225"/>
                <a:gridCol w="1982787"/>
              </a:tblGrid>
              <a:tr h="5492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Железы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55" marR="242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Гормоны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55" marR="242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Воздействие на организм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55" marR="242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9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62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55" marR="242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гиперфункция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55" marR="242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гипофункция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55" marR="242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9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55" marR="242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" marR="0" lvl="0" indent="-3175" algn="l" defTabSz="914400" rtl="0" eaLnBrk="1" fontAlgn="base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55" marR="242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55" marR="242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" marR="0" lvl="0" indent="-3175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55" marR="242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" marR="0" lvl="0" indent="-3175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55" marR="242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250825" y="428625"/>
            <a:ext cx="87503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solidFill>
                  <a:srgbClr val="FF0000"/>
                </a:solidFill>
                <a:latin typeface="Calibri" pitchFamily="34" charset="0"/>
              </a:rPr>
              <a:t>АДРЕНАЛИН</a:t>
            </a:r>
            <a:r>
              <a:rPr lang="ru-RU" sz="2000">
                <a:latin typeface="Calibri" pitchFamily="34" charset="0"/>
              </a:rPr>
              <a:t> -  гормон мозгового слоя </a:t>
            </a:r>
            <a:r>
              <a:rPr lang="ru-RU" sz="2000" u="sng">
                <a:latin typeface="Calibri" pitchFamily="34" charset="0"/>
              </a:rPr>
              <a:t>надпочечников</a:t>
            </a:r>
            <a:r>
              <a:rPr lang="ru-RU" sz="2000">
                <a:latin typeface="Calibri" pitchFamily="34" charset="0"/>
              </a:rPr>
              <a:t> животных и человека.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latin typeface="Calibri" pitchFamily="34" charset="0"/>
              </a:rPr>
              <a:t>Поступая в кровь, повышает потребление кислорода и артериальное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latin typeface="Calibri" pitchFamily="34" charset="0"/>
              </a:rPr>
              <a:t>давление, содержание сахара в крови, стимулирует обмен веществ и т. д.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latin typeface="Calibri" pitchFamily="34" charset="0"/>
              </a:rPr>
              <a:t>При эмоциональных переживаниях, усиленной мышечной работе содержание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latin typeface="Calibri" pitchFamily="34" charset="0"/>
              </a:rPr>
              <a:t>адреналина в крови повышается. Количество регулируется нервной системой, поэтому его недостатка не бывает.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solidFill>
                  <a:srgbClr val="FF0000"/>
                </a:solidFill>
                <a:latin typeface="Calibri" pitchFamily="34" charset="0"/>
              </a:rPr>
              <a:t>НОРАДРЕНАЛИН -</a:t>
            </a:r>
            <a:r>
              <a:rPr lang="ru-RU" sz="2000">
                <a:latin typeface="Calibri" pitchFamily="34" charset="0"/>
              </a:rPr>
              <a:t>   осуществляет обратное адреналину действие.</a:t>
            </a:r>
          </a:p>
          <a:p>
            <a:endParaRPr lang="ru-RU" sz="2000">
              <a:latin typeface="Calibri" pitchFamily="34" charset="0"/>
            </a:endParaRPr>
          </a:p>
        </p:txBody>
      </p:sp>
      <p:pic>
        <p:nvPicPr>
          <p:cNvPr id="24585" name="Picture 9" descr="L01_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25" y="2928938"/>
            <a:ext cx="4429125" cy="36433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71500" y="192088"/>
            <a:ext cx="821531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  <a:latin typeface="Calibri" pitchFamily="34" charset="0"/>
              </a:rPr>
              <a:t>Поджелудочная железа</a:t>
            </a:r>
          </a:p>
          <a:p>
            <a:r>
              <a:rPr lang="ru-RU" sz="2000">
                <a:latin typeface="Calibri" pitchFamily="34" charset="0"/>
              </a:rPr>
              <a:t>Вырабатывает  </a:t>
            </a:r>
            <a:r>
              <a:rPr lang="ru-RU" sz="2000">
                <a:solidFill>
                  <a:srgbClr val="FF0000"/>
                </a:solidFill>
                <a:latin typeface="Calibri" pitchFamily="34" charset="0"/>
              </a:rPr>
              <a:t>ИНСУЛИН</a:t>
            </a:r>
            <a:r>
              <a:rPr lang="ru-RU" sz="2000">
                <a:latin typeface="Calibri" pitchFamily="34" charset="0"/>
              </a:rPr>
              <a:t>, белковый гормон животных и человека. Регулирует содержание сахара в крови, синтез гликогена. Недостаток инсулина приводит к сахарному диабету. Гиперфункция  к  шоку, судорогам, потере сознания.</a:t>
            </a:r>
          </a:p>
          <a:p>
            <a:r>
              <a:rPr lang="ru-RU" sz="2000">
                <a:solidFill>
                  <a:srgbClr val="FF0000"/>
                </a:solidFill>
                <a:latin typeface="Calibri" pitchFamily="34" charset="0"/>
              </a:rPr>
              <a:t>Глюкагон – </a:t>
            </a:r>
            <a:r>
              <a:rPr lang="ru-RU" sz="2000">
                <a:latin typeface="Calibri" pitchFamily="34" charset="0"/>
              </a:rPr>
              <a:t>гормон , оказывающий обратное действие.</a:t>
            </a:r>
          </a:p>
        </p:txBody>
      </p:sp>
      <p:pic>
        <p:nvPicPr>
          <p:cNvPr id="23560" name="Picture 8" descr="поджел ж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2357438"/>
            <a:ext cx="7265987" cy="4067175"/>
          </a:xfrm>
          <a:noFill/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071563" y="2214563"/>
            <a:ext cx="6886575" cy="4456112"/>
            <a:chOff x="657" y="935"/>
            <a:chExt cx="4536" cy="3267"/>
          </a:xfrm>
        </p:grpSpPr>
        <p:pic>
          <p:nvPicPr>
            <p:cNvPr id="30725" name="Picture 10" descr="К чаю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9" y="1026"/>
              <a:ext cx="4078" cy="3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6" name="Line 11"/>
            <p:cNvSpPr>
              <a:spLocks noChangeShapeType="1"/>
            </p:cNvSpPr>
            <p:nvPr/>
          </p:nvSpPr>
          <p:spPr bwMode="auto">
            <a:xfrm>
              <a:off x="748" y="935"/>
              <a:ext cx="4445" cy="326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7" name="Line 12"/>
            <p:cNvSpPr>
              <a:spLocks noChangeShapeType="1"/>
            </p:cNvSpPr>
            <p:nvPr/>
          </p:nvSpPr>
          <p:spPr bwMode="auto">
            <a:xfrm flipV="1">
              <a:off x="657" y="935"/>
              <a:ext cx="4355" cy="322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Половые железы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Семенники и яичники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554163"/>
            <a:ext cx="4838700" cy="45259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0000"/>
                </a:solidFill>
              </a:rPr>
              <a:t>Вырабатывают: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rgbClr val="FF0000"/>
                </a:solidFill>
              </a:rPr>
              <a:t>Семенники</a:t>
            </a:r>
            <a:r>
              <a:rPr lang="ru-RU" sz="2800" smtClean="0"/>
              <a:t> – андрогены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rgbClr val="FF0000"/>
                </a:solidFill>
              </a:rPr>
              <a:t>Яичники </a:t>
            </a:r>
            <a:r>
              <a:rPr lang="ru-RU" sz="2800" smtClean="0"/>
              <a:t>– эстрогены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i="1" smtClean="0"/>
              <a:t>    Влияют на развитие    половых признаков,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i="1" smtClean="0"/>
              <a:t>    на подготовку и функционирование репродуктивной системы и обменные процессы</a:t>
            </a:r>
            <a:endParaRPr lang="ru-RU" sz="2800" smtClean="0"/>
          </a:p>
        </p:txBody>
      </p:sp>
      <p:pic>
        <p:nvPicPr>
          <p:cNvPr id="31748" name="Picture 6" descr="сперматозои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1785938"/>
            <a:ext cx="383381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Закрепление знаний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Заполнение кроссворда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000" i="1" smtClean="0">
                <a:solidFill>
                  <a:srgbClr val="FF0000"/>
                </a:solidFill>
              </a:rPr>
              <a:t>По вертикали:      </a:t>
            </a:r>
            <a:r>
              <a:rPr lang="ru-RU" sz="2000" smtClean="0"/>
              <a:t>1. Гормон мозгового слоя надпочечников.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i="1" smtClean="0">
                <a:solidFill>
                  <a:srgbClr val="FF0000"/>
                </a:solidFill>
              </a:rPr>
              <a:t>По горизонтали:  </a:t>
            </a:r>
            <a:r>
              <a:rPr lang="ru-RU" sz="2000" smtClean="0"/>
              <a:t>2. Одно из проявлений недостатка гормона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щитовидной железы. 3. Животный крахмал. 4. Гормон щитовидной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железы. 5. Нарушение углеводного обмена. 6. Парная железа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внутренней секреции. 7. Гормон надпочечников. 8 Избыточная функция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железы внутренней секреции. 9 Гормон, регулирующий количество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сахара в крови. 10. Болезнь, возникающая при избыточном выделении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ростового гормона гипофиза. 11. Болезнь, связанная с нарушением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деятельности гипофиза. 12. Железа внутренней секреции,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расположенная в основании головного мозга. 13. Недостаточная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функция железы внутренней секреции.</a:t>
            </a:r>
          </a:p>
          <a:p>
            <a:pPr eaLnBrk="1" hangingPunct="1">
              <a:buFont typeface="Wingdings 2" pitchFamily="18" charset="2"/>
              <a:buNone/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5400" dirty="0" smtClean="0">
                <a:solidFill>
                  <a:srgbClr val="FF0000"/>
                </a:solidFill>
              </a:rPr>
              <a:t>Ответы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 eaLnBrk="1" hangingPunct="1">
              <a:buFont typeface="Wingdings 2" pitchFamily="18" charset="2"/>
              <a:buNone/>
            </a:pPr>
            <a:endParaRPr lang="ru-RU" sz="200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1397000"/>
          <a:ext cx="8715436" cy="4960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4960958">
                <a:tc>
                  <a:txBody>
                    <a:bodyPr/>
                    <a:lstStyle/>
                    <a:p>
                      <a:pPr marL="514350" indent="-514350">
                        <a:buNone/>
                      </a:pPr>
                      <a:r>
                        <a:rPr lang="ru-RU" sz="3600" b="0" dirty="0" smtClean="0"/>
                        <a:t>1. Норадреналин. 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ru-RU" sz="3600" b="0" dirty="0" smtClean="0"/>
                        <a:t>2. Кретинизм.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ru-RU" sz="3600" b="0" dirty="0" smtClean="0"/>
                        <a:t> 3. Гликоген. 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ru-RU" sz="3600" b="0" dirty="0" smtClean="0"/>
                        <a:t>4. Тироксин. 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ru-RU" sz="3600" b="0" dirty="0" smtClean="0"/>
                        <a:t>5. Диабет.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ru-RU" sz="3600" b="0" dirty="0" smtClean="0"/>
                        <a:t> 6. Надпочечник.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ru-RU" sz="3600" b="0" dirty="0" smtClean="0"/>
                        <a:t> 7. </a:t>
                      </a:r>
                      <a:r>
                        <a:rPr lang="ru-RU" sz="3600" b="0" dirty="0" err="1" smtClean="0"/>
                        <a:t>Кортикоид</a:t>
                      </a:r>
                      <a:r>
                        <a:rPr lang="ru-RU" sz="3600" b="0" dirty="0" smtClean="0"/>
                        <a:t>. </a:t>
                      </a:r>
                    </a:p>
                    <a:p>
                      <a:endParaRPr lang="ru-RU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None/>
                      </a:pPr>
                      <a:r>
                        <a:rPr lang="ru-RU" sz="3600" b="0" dirty="0" smtClean="0"/>
                        <a:t>8. Гиперфункция. 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ru-RU" sz="3600" b="0" dirty="0" smtClean="0"/>
                        <a:t>9. Инсулин. 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ru-RU" sz="3600" b="0" dirty="0" smtClean="0"/>
                        <a:t>10. Гигантизм. 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ru-RU" sz="3600" b="0" dirty="0" smtClean="0"/>
                        <a:t>11. Акромегалия. 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ru-RU" sz="3600" b="0" dirty="0" smtClean="0"/>
                        <a:t>12. Гипофиз. 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ru-RU" sz="3600" b="0" dirty="0" smtClean="0"/>
                        <a:t>13. Гипофункция</a:t>
                      </a:r>
                    </a:p>
                    <a:p>
                      <a:endParaRPr lang="ru-RU" sz="36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292100" y="142875"/>
            <a:ext cx="84613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u="sng">
                <a:solidFill>
                  <a:srgbClr val="FF0000"/>
                </a:solidFill>
                <a:latin typeface="Calibri" pitchFamily="34" charset="0"/>
              </a:rPr>
              <a:t>Гипофиз</a:t>
            </a:r>
          </a:p>
          <a:p>
            <a:r>
              <a:rPr lang="ru-RU" sz="2000">
                <a:latin typeface="Calibri" pitchFamily="34" charset="0"/>
              </a:rPr>
              <a:t> Вырабатывает несколько гормонов (ростовые и регуляторные).</a:t>
            </a:r>
          </a:p>
          <a:p>
            <a:r>
              <a:rPr lang="ru-RU" sz="2000">
                <a:latin typeface="Calibri" pitchFamily="34" charset="0"/>
              </a:rPr>
              <a:t> </a:t>
            </a:r>
            <a:r>
              <a:rPr lang="ru-RU" sz="2000" u="sng">
                <a:solidFill>
                  <a:srgbClr val="FF0000"/>
                </a:solidFill>
                <a:latin typeface="Calibri" pitchFamily="34" charset="0"/>
              </a:rPr>
              <a:t>Гормон роста </a:t>
            </a:r>
            <a:r>
              <a:rPr lang="ru-RU" sz="20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000">
                <a:latin typeface="Calibri" pitchFamily="34" charset="0"/>
              </a:rPr>
              <a:t>регулирует  рост человека, при недостатке этого гормона рост замедляется  и длина тела взрослого человека порой не превышает 120 см. Любопытно, что пропорции тела при этом остаются нормальными, умственные  способности сохраняются.</a:t>
            </a:r>
          </a:p>
        </p:txBody>
      </p:sp>
      <p:pic>
        <p:nvPicPr>
          <p:cNvPr id="12291" name="Picture 5" descr="гипофи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643188"/>
            <a:ext cx="5905500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203575" y="260350"/>
            <a:ext cx="2560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Карликовость</a:t>
            </a:r>
          </a:p>
        </p:txBody>
      </p:sp>
      <p:pic>
        <p:nvPicPr>
          <p:cNvPr id="13317" name="Picture 5" descr="карли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81075"/>
            <a:ext cx="3702050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203575" y="2060575"/>
            <a:ext cx="5467350" cy="4265613"/>
            <a:chOff x="1973" y="1525"/>
            <a:chExt cx="3444" cy="2687"/>
          </a:xfrm>
        </p:grpSpPr>
        <p:pic>
          <p:nvPicPr>
            <p:cNvPr id="3" name="Picture 8" descr="карлики на пони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3" y="1525"/>
              <a:ext cx="3444" cy="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8" name="AutoShape 10"/>
            <p:cNvSpPr>
              <a:spLocks noChangeArrowheads="1"/>
            </p:cNvSpPr>
            <p:nvPr/>
          </p:nvSpPr>
          <p:spPr bwMode="auto">
            <a:xfrm rot="10800000">
              <a:off x="3376" y="3612"/>
              <a:ext cx="1724" cy="600"/>
            </a:xfrm>
            <a:prstGeom prst="wedgeEllipseCallout">
              <a:avLst>
                <a:gd name="adj1" fmla="val -49199"/>
                <a:gd name="adj2" fmla="val 46954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pPr algn="ctr"/>
              <a:r>
                <a:rPr lang="ru-RU" sz="2000">
                  <a:latin typeface="Calibri" pitchFamily="34" charset="0"/>
                </a:rPr>
                <a:t>Карлики на пони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карли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628775"/>
            <a:ext cx="6096000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663575" y="423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179388" y="265113"/>
            <a:ext cx="88090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>
                <a:latin typeface="Calibri" pitchFamily="34" charset="0"/>
              </a:rPr>
              <a:t>Йоти Амгэ из индийского города Нагпур является самой маленькой девочкой </a:t>
            </a:r>
          </a:p>
          <a:p>
            <a:pPr>
              <a:spcBef>
                <a:spcPct val="20000"/>
              </a:spcBef>
            </a:pPr>
            <a:r>
              <a:rPr lang="ru-RU" sz="2000">
                <a:latin typeface="Calibri" pitchFamily="34" charset="0"/>
              </a:rPr>
              <a:t>в мире, согласно Индийской книге рекордов. 15-летняя школьница имеет рост </a:t>
            </a:r>
          </a:p>
          <a:p>
            <a:pPr>
              <a:spcBef>
                <a:spcPct val="20000"/>
              </a:spcBef>
            </a:pPr>
            <a:r>
              <a:rPr lang="ru-RU" sz="2000">
                <a:latin typeface="Calibri" pitchFamily="34" charset="0"/>
              </a:rPr>
              <a:t>всего 58 см и весит 5 кг.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Самая маленькая пара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Calibri" pitchFamily="34" charset="0"/>
              </a:rPr>
              <a:t>Ли Танюн (107,5 см) и Чэнь Гуйлань (70см) из Китая – самые низкие супруги в мире. Три года они откладывали свою свадьбу из – за возражения своих семей. Но 1 октября 2007г в составе 30 других пар они совершили бракосочетание в городском парке.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80988" y="25400"/>
            <a:ext cx="86010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ГИГАНТИЗМ</a:t>
            </a:r>
            <a:endParaRPr lang="ru-RU" sz="2000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> Аномальный рост человека или животного, превышающий</a:t>
            </a:r>
          </a:p>
          <a:p>
            <a:r>
              <a:rPr lang="ru-RU" sz="2000">
                <a:latin typeface="Calibri" pitchFamily="34" charset="0"/>
              </a:rPr>
              <a:t>характерную для вида норму. Вызывается нарушением деятельности желез</a:t>
            </a:r>
          </a:p>
          <a:p>
            <a:r>
              <a:rPr lang="ru-RU" sz="2000">
                <a:latin typeface="Calibri" pitchFamily="34" charset="0"/>
              </a:rPr>
              <a:t>внутренней секреции (главным образом гипофиза, щитовидной и половых </a:t>
            </a:r>
          </a:p>
          <a:p>
            <a:r>
              <a:rPr lang="ru-RU" sz="2000">
                <a:latin typeface="Calibri" pitchFamily="34" charset="0"/>
              </a:rPr>
              <a:t>желез). </a:t>
            </a:r>
          </a:p>
        </p:txBody>
      </p:sp>
      <p:pic>
        <p:nvPicPr>
          <p:cNvPr id="16387" name="Picture 5" descr="Гига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785938"/>
            <a:ext cx="3014662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гигант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1785938"/>
            <a:ext cx="3148012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07950" y="44450"/>
            <a:ext cx="88566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</a:rPr>
              <a:t>Рост  Роберта Вэдлоу составлял 2м74см. Это заболевание и привело к быстрой </a:t>
            </a:r>
          </a:p>
          <a:p>
            <a:r>
              <a:rPr lang="ru-RU" sz="2000">
                <a:latin typeface="Calibri" pitchFamily="34" charset="0"/>
              </a:rPr>
              <a:t>кончине, т.к. кровь плохо циркулировала по его телу и в последние годы </a:t>
            </a:r>
          </a:p>
          <a:p>
            <a:r>
              <a:rPr lang="ru-RU" sz="2000">
                <a:latin typeface="Calibri" pitchFamily="34" charset="0"/>
              </a:rPr>
              <a:t>жизни он вынужден был пользоваться костылями. Молодой человек отличался</a:t>
            </a:r>
          </a:p>
          <a:p>
            <a:r>
              <a:rPr lang="ru-RU" sz="2000">
                <a:latin typeface="Calibri" pitchFamily="34" charset="0"/>
              </a:rPr>
              <a:t>весьма спокойным и дружелюбным характером.</a:t>
            </a:r>
          </a:p>
        </p:txBody>
      </p:sp>
      <p:pic>
        <p:nvPicPr>
          <p:cNvPr id="15365" name="Picture 5" descr="гигант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84313"/>
            <a:ext cx="2998787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гигант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484313"/>
            <a:ext cx="3454400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859338" y="1484313"/>
            <a:ext cx="3810000" cy="5202237"/>
            <a:chOff x="3061" y="935"/>
            <a:chExt cx="2400" cy="3277"/>
          </a:xfrm>
        </p:grpSpPr>
        <p:pic>
          <p:nvPicPr>
            <p:cNvPr id="17414" name="Picture 7" descr="гигант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61" y="935"/>
              <a:ext cx="2400" cy="3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5" name="AutoShape 13"/>
            <p:cNvSpPr>
              <a:spLocks noChangeArrowheads="1"/>
            </p:cNvSpPr>
            <p:nvPr/>
          </p:nvSpPr>
          <p:spPr bwMode="auto">
            <a:xfrm rot="10800000">
              <a:off x="3376" y="3612"/>
              <a:ext cx="1724" cy="600"/>
            </a:xfrm>
            <a:prstGeom prst="wedgeEllipseCallout">
              <a:avLst>
                <a:gd name="adj1" fmla="val -49199"/>
                <a:gd name="adj2" fmla="val 46954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pPr algn="ctr"/>
              <a:r>
                <a:rPr lang="ru-RU" sz="2000">
                  <a:latin typeface="Calibri" pitchFamily="34" charset="0"/>
                </a:rPr>
                <a:t>Роберт Вэдлоу с бабушкой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268538" y="115888"/>
            <a:ext cx="4168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Гиганты у разных народов</a:t>
            </a:r>
          </a:p>
        </p:txBody>
      </p:sp>
      <p:pic>
        <p:nvPicPr>
          <p:cNvPr id="16390" name="Picture 6" descr="гигант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0713"/>
            <a:ext cx="44958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гигант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620713"/>
            <a:ext cx="3825875" cy="579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гигант и карлик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620713"/>
            <a:ext cx="38862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гигант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620713"/>
            <a:ext cx="3600450" cy="559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</TotalTime>
  <Words>956</Words>
  <Application>Microsoft Office PowerPoint</Application>
  <PresentationFormat>Экран (4:3)</PresentationFormat>
  <Paragraphs>130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Слайд 1</vt:lpstr>
      <vt:lpstr>Слайд 2</vt:lpstr>
      <vt:lpstr>Слайд 3</vt:lpstr>
      <vt:lpstr>Слайд 4</vt:lpstr>
      <vt:lpstr>Слайд 5</vt:lpstr>
      <vt:lpstr>Самая маленькая пара</vt:lpstr>
      <vt:lpstr>Слайд 7</vt:lpstr>
      <vt:lpstr>Слайд 8</vt:lpstr>
      <vt:lpstr>Слайд 9</vt:lpstr>
      <vt:lpstr>Слайд 10</vt:lpstr>
      <vt:lpstr>Слайд 11</vt:lpstr>
      <vt:lpstr>Регуляторные гормоны гипофиза</vt:lpstr>
      <vt:lpstr>Питер Пауль Рубенс  Соломенная шляпка </vt:lpstr>
      <vt:lpstr>Щитовидная железа </vt:lpstr>
      <vt:lpstr>Слайд 15</vt:lpstr>
      <vt:lpstr>Гипофункция щитовидной железы</vt:lpstr>
      <vt:lpstr>Слайд 17</vt:lpstr>
      <vt:lpstr>Надпочечники</vt:lpstr>
      <vt:lpstr>Кортикоиды</vt:lpstr>
      <vt:lpstr>Слайд 20</vt:lpstr>
      <vt:lpstr>Слайд 21</vt:lpstr>
      <vt:lpstr>Половые железы Семенники и яичники</vt:lpstr>
      <vt:lpstr>Закрепление знаний  Заполнение кроссворда</vt:lpstr>
      <vt:lpstr>Ответы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 Медведева</dc:creator>
  <cp:lastModifiedBy>eva00</cp:lastModifiedBy>
  <cp:revision>5</cp:revision>
  <dcterms:created xsi:type="dcterms:W3CDTF">2012-10-18T21:08:26Z</dcterms:created>
  <dcterms:modified xsi:type="dcterms:W3CDTF">2016-01-15T03:37:46Z</dcterms:modified>
</cp:coreProperties>
</file>