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2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D7C1F-D697-4D7E-9F6D-26DA076B46D2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E4AC2-4DF0-4A8F-81AF-46914EDEB0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D7C1F-D697-4D7E-9F6D-26DA076B46D2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E4AC2-4DF0-4A8F-81AF-46914EDEB0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D7C1F-D697-4D7E-9F6D-26DA076B46D2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E4AC2-4DF0-4A8F-81AF-46914EDEB0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D7C1F-D697-4D7E-9F6D-26DA076B46D2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E4AC2-4DF0-4A8F-81AF-46914EDEB0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D7C1F-D697-4D7E-9F6D-26DA076B46D2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E4AC2-4DF0-4A8F-81AF-46914EDEB0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D7C1F-D697-4D7E-9F6D-26DA076B46D2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E4AC2-4DF0-4A8F-81AF-46914EDEB0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D7C1F-D697-4D7E-9F6D-26DA076B46D2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E4AC2-4DF0-4A8F-81AF-46914EDEB0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D7C1F-D697-4D7E-9F6D-26DA076B46D2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E4AC2-4DF0-4A8F-81AF-46914EDEB0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D7C1F-D697-4D7E-9F6D-26DA076B46D2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E4AC2-4DF0-4A8F-81AF-46914EDEB0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D7C1F-D697-4D7E-9F6D-26DA076B46D2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E4AC2-4DF0-4A8F-81AF-46914EDEB0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D7C1F-D697-4D7E-9F6D-26DA076B46D2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51E4AC2-4DF0-4A8F-81AF-46914EDEB0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5FD7C1F-D697-4D7E-9F6D-26DA076B46D2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51E4AC2-4DF0-4A8F-81AF-46914EDEB0E3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065512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Причины возникновения речевых нарушений у детей.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340768"/>
            <a:ext cx="7854696" cy="3784384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864096"/>
          </a:xfrm>
        </p:spPr>
        <p:txBody>
          <a:bodyPr/>
          <a:lstStyle/>
          <a:p>
            <a:pPr algn="ctr"/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Причины речевых нарушений 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/>
          <a:lstStyle/>
          <a:p>
            <a:r>
              <a:rPr lang="ru-RU" dirty="0" smtClean="0"/>
              <a:t>Неблагоприятные воздействия на организм ребёнка </a:t>
            </a:r>
          </a:p>
          <a:p>
            <a:endParaRPr lang="ru-RU" dirty="0" smtClean="0"/>
          </a:p>
          <a:p>
            <a:r>
              <a:rPr lang="ru-RU" dirty="0" smtClean="0"/>
              <a:t>Общая физическая </a:t>
            </a:r>
            <a:r>
              <a:rPr lang="ru-RU" dirty="0" err="1" smtClean="0"/>
              <a:t>ослабленность</a:t>
            </a:r>
            <a:r>
              <a:rPr lang="ru-RU" dirty="0" smtClean="0"/>
              <a:t> (недоношенность, внутриутробная незрелость) </a:t>
            </a:r>
          </a:p>
          <a:p>
            <a:endParaRPr lang="ru-RU" dirty="0" smtClean="0"/>
          </a:p>
          <a:p>
            <a:r>
              <a:rPr lang="ru-RU" dirty="0" smtClean="0"/>
              <a:t>Различные заболевания внутренних органов рахит </a:t>
            </a:r>
          </a:p>
          <a:p>
            <a:endParaRPr lang="ru-RU" dirty="0" smtClean="0"/>
          </a:p>
          <a:p>
            <a:r>
              <a:rPr lang="ru-RU" dirty="0" smtClean="0"/>
              <a:t>Различные нарушения обмена веществ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92088"/>
          </a:xfrm>
        </p:spPr>
        <p:txBody>
          <a:bodyPr/>
          <a:lstStyle/>
          <a:p>
            <a:pPr algn="ctr"/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Причины речевых нарушений 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/>
          <a:lstStyle/>
          <a:p>
            <a:pPr algn="ctr">
              <a:buNone/>
            </a:pP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Органические 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факторы </a:t>
            </a:r>
            <a:endParaRPr lang="ru-RU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Инфекции 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Травмы 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Интоксикации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52128"/>
          </a:xfrm>
        </p:spPr>
        <p:txBody>
          <a:bodyPr/>
          <a:lstStyle/>
          <a:p>
            <a:pPr algn="ctr"/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Причины речевых нарушений 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Токсикозы </a:t>
            </a:r>
          </a:p>
          <a:p>
            <a:endParaRPr lang="ru-RU" dirty="0" smtClean="0"/>
          </a:p>
          <a:p>
            <a:r>
              <a:rPr lang="ru-RU" dirty="0" smtClean="0"/>
              <a:t>Кислородное </a:t>
            </a:r>
            <a:r>
              <a:rPr lang="ru-RU" dirty="0" smtClean="0"/>
              <a:t>голодание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Акушерская </a:t>
            </a:r>
            <a:r>
              <a:rPr lang="ru-RU" dirty="0" smtClean="0"/>
              <a:t>патология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52128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ДИЗАРТРИЯ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935480"/>
            <a:ext cx="7632848" cy="438912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нарушение 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произносительной стороны речи, обусловленное недостаточной работой нервов, обеспечивающих связь речевого аппарата с центральной нервной системой, то есть недостаточной иннервацией.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Основные проявления дизартрии: 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- </a:t>
            </a:r>
            <a:r>
              <a:rPr lang="ru-RU" dirty="0" smtClean="0"/>
              <a:t>расстройство артикуляции звуков (речь нечеткая, смазанная) </a:t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r>
              <a:rPr lang="ru-RU" dirty="0" smtClean="0"/>
              <a:t>  - нарушение </a:t>
            </a:r>
            <a:r>
              <a:rPr lang="ru-RU" dirty="0" smtClean="0"/>
              <a:t>голосообразования </a:t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r>
              <a:rPr lang="ru-RU" dirty="0" smtClean="0"/>
              <a:t>  - </a:t>
            </a:r>
            <a:r>
              <a:rPr lang="ru-RU" dirty="0" smtClean="0"/>
              <a:t>изменение темпа и ритма речи </a:t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- </a:t>
            </a:r>
            <a:r>
              <a:rPr lang="ru-RU" dirty="0" smtClean="0"/>
              <a:t>изменение интонации.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0" y="0"/>
            <a:ext cx="45719" cy="70408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8640"/>
            <a:ext cx="9144000" cy="666936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ДИЗАРТРИЯ ВОЗНИКАЕТ В РЕЗУЛЬТАТЕ ОРГАНИЧЕСКОГО ПОРАЖЕНИЯ ЦЕНТРАЛЬНОЙ НЕРВНОЙ СИСТЕМЫ, ГОЛОВНОГО МОЗГА ВО ВНУТРИУТРОБНОМ ИЛИ РАННЕМ ПЕРИОДЕ РАЗВИТИЯ РЕБЕНКА И ПРОЯВЛЯЕТСЯ В НАРУШЕНИИ ПРОИЗНОСИТЕЛЬНОЙ СТОРОНЫ РЕЧИ, ОБУСЛОВЛЕННОМ ПОВРЕЖДЕНИЕМ РЕЧЕДВИГАТЕЛЬНЫХ МЕХАНИЗМОВ ЦЕНТРАЛЬНОЙ НЕРВНОЙ СИСТЕМЫ </a:t>
            </a:r>
            <a:endParaRPr lang="ru-RU" sz="24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smtClean="0"/>
              <a:t>- </a:t>
            </a:r>
            <a:r>
              <a:rPr lang="ru-RU" sz="2400" dirty="0" smtClean="0"/>
              <a:t>активный и пассивный словарь значительно отличаются по объему (пассивный шире активного) </a:t>
            </a:r>
            <a:endParaRPr lang="ru-RU" sz="2400" dirty="0" smtClean="0"/>
          </a:p>
          <a:p>
            <a:pPr algn="just">
              <a:buNone/>
            </a:pPr>
            <a:r>
              <a:rPr lang="ru-RU" sz="2400" dirty="0" smtClean="0"/>
              <a:t>	-в </a:t>
            </a:r>
            <a:r>
              <a:rPr lang="ru-RU" sz="2400" dirty="0" smtClean="0"/>
              <a:t>грамматическом строе речи выделяется такая специфическая ошибка, как пропуск предлогов («</a:t>
            </a:r>
            <a:r>
              <a:rPr lang="ru-RU" sz="2400" dirty="0" err="1" smtClean="0"/>
              <a:t>кига</a:t>
            </a:r>
            <a:r>
              <a:rPr lang="ru-RU" sz="2400" dirty="0" smtClean="0"/>
              <a:t> </a:t>
            </a:r>
            <a:r>
              <a:rPr lang="ru-RU" sz="2400" dirty="0" err="1" smtClean="0"/>
              <a:t>езыт</a:t>
            </a:r>
            <a:r>
              <a:rPr lang="ru-RU" sz="2400" dirty="0" smtClean="0"/>
              <a:t> тое» - «книга лежит на столе) </a:t>
            </a:r>
            <a:endParaRPr lang="ru-RU" sz="2400" dirty="0" smtClean="0"/>
          </a:p>
          <a:p>
            <a:pPr algn="just">
              <a:buNone/>
            </a:pPr>
            <a:r>
              <a:rPr lang="ru-RU" sz="2400" dirty="0" smtClean="0"/>
              <a:t>	</a:t>
            </a:r>
            <a:r>
              <a:rPr lang="ru-RU" sz="2400" dirty="0" smtClean="0"/>
              <a:t>- </a:t>
            </a:r>
            <a:r>
              <a:rPr lang="ru-RU" sz="2400" dirty="0" smtClean="0"/>
              <a:t>в вегетативной нервной системе изменения проявляются в потливости верхних и нижних конечностей, повышенном слюноотделении и </a:t>
            </a:r>
            <a:r>
              <a:rPr lang="ru-RU" sz="2400" dirty="0" err="1" smtClean="0"/>
              <a:t>слюнетечении</a:t>
            </a:r>
            <a:endParaRPr lang="ru-R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2776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СХЕМА РАЗВИТИЯ РЕЧИ РЕБЁНКА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первый 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год 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жизни:</a:t>
            </a:r>
          </a:p>
          <a:p>
            <a:r>
              <a:rPr lang="ru-RU" dirty="0" smtClean="0"/>
              <a:t>Повторяет </a:t>
            </a:r>
            <a:r>
              <a:rPr lang="ru-RU" dirty="0" smtClean="0"/>
              <a:t>за окружающими слоги, говорит </a:t>
            </a:r>
            <a:r>
              <a:rPr lang="ru-RU" dirty="0" err="1" smtClean="0"/>
              <a:t>ма-ма</a:t>
            </a:r>
            <a:r>
              <a:rPr lang="ru-RU" dirty="0" smtClean="0"/>
              <a:t>, </a:t>
            </a:r>
            <a:r>
              <a:rPr lang="ru-RU" dirty="0" err="1" smtClean="0"/>
              <a:t>да-да,ба-ба</a:t>
            </a:r>
            <a:r>
              <a:rPr lang="ru-RU" dirty="0" smtClean="0"/>
              <a:t>. </a:t>
            </a:r>
            <a:endParaRPr lang="ru-RU" dirty="0" smtClean="0"/>
          </a:p>
          <a:p>
            <a:r>
              <a:rPr lang="ru-RU" dirty="0" smtClean="0"/>
              <a:t>Произносит </a:t>
            </a:r>
            <a:r>
              <a:rPr lang="ru-RU" dirty="0" smtClean="0"/>
              <a:t>5-6 </a:t>
            </a:r>
            <a:r>
              <a:rPr lang="ru-RU" dirty="0" err="1" smtClean="0"/>
              <a:t>лепетных</a:t>
            </a:r>
            <a:r>
              <a:rPr lang="ru-RU" dirty="0" smtClean="0"/>
              <a:t> слов. Копирует интонацию, воспроизводит мелодическую схему знакомых фраз </a:t>
            </a:r>
            <a:endParaRPr lang="ru-RU" dirty="0" smtClean="0"/>
          </a:p>
          <a:p>
            <a:r>
              <a:rPr lang="ru-RU" dirty="0" smtClean="0"/>
              <a:t>Голосом </a:t>
            </a:r>
            <a:r>
              <a:rPr lang="ru-RU" dirty="0" smtClean="0"/>
              <a:t>выражает свои потребности. Отвечает действиями на словесные просьбы.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8012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СХЕМА РАЗВИТИЯ РЕЧИ РЕБЁНКА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Второй 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год жизни 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dirty="0" smtClean="0"/>
              <a:t>Узнаёт </a:t>
            </a:r>
            <a:r>
              <a:rPr lang="ru-RU" dirty="0" smtClean="0"/>
              <a:t>имена и названия предметов. Понимает слова «здесь», «сейчас». Понимает обращённую речь. 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Говорит </a:t>
            </a:r>
            <a:r>
              <a:rPr lang="ru-RU" dirty="0" smtClean="0"/>
              <a:t>50-70 слов; более половины употребляемых слов – существительные. 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Начинает </a:t>
            </a:r>
            <a:r>
              <a:rPr lang="ru-RU" dirty="0" smtClean="0"/>
              <a:t>произносить двух- и трёхсложные предложения. </a:t>
            </a:r>
            <a:r>
              <a:rPr lang="ru-RU" dirty="0" smtClean="0"/>
              <a:t>Появляются </a:t>
            </a:r>
            <a:r>
              <a:rPr lang="ru-RU" dirty="0" smtClean="0"/>
              <a:t>личные местоимения.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52128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СХЕМА РАЗВИТИЯ РЕЧИ РЕБЁНКА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/>
          <a:lstStyle/>
          <a:p>
            <a:pPr algn="ctr">
              <a:buNone/>
            </a:pPr>
            <a:r>
              <a:rPr lang="ru-RU" sz="3200" dirty="0" smtClean="0">
                <a:solidFill>
                  <a:srgbClr val="FF0000"/>
                </a:solidFill>
              </a:rPr>
              <a:t>Третий </a:t>
            </a:r>
            <a:r>
              <a:rPr lang="ru-RU" sz="3200" dirty="0" smtClean="0">
                <a:solidFill>
                  <a:srgbClr val="FF0000"/>
                </a:solidFill>
              </a:rPr>
              <a:t>год жизни </a:t>
            </a:r>
            <a:r>
              <a:rPr lang="ru-RU" sz="3200" dirty="0" smtClean="0">
                <a:solidFill>
                  <a:srgbClr val="FF0000"/>
                </a:solidFill>
              </a:rPr>
              <a:t>:</a:t>
            </a:r>
          </a:p>
          <a:p>
            <a:r>
              <a:rPr lang="ru-RU" dirty="0" smtClean="0"/>
              <a:t>Ребёнок </a:t>
            </a:r>
            <a:r>
              <a:rPr lang="ru-RU" dirty="0" smtClean="0"/>
              <a:t>оперирует развёрнутыми фразами.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Понимает </a:t>
            </a:r>
            <a:r>
              <a:rPr lang="ru-RU" dirty="0" smtClean="0"/>
              <a:t>обиходную речь и содержание сказок.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Активно </a:t>
            </a:r>
            <a:r>
              <a:rPr lang="ru-RU" dirty="0" smtClean="0"/>
              <a:t>общается с окружающими при помощи речи.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0811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 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Развитие речи ребёнка С 3 до 5 лет 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Увеличение </a:t>
            </a:r>
            <a:r>
              <a:rPr lang="ru-RU" dirty="0" smtClean="0"/>
              <a:t>словарного запаса.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Использование </a:t>
            </a:r>
            <a:r>
              <a:rPr lang="ru-RU" dirty="0" smtClean="0"/>
              <a:t>в речи простых, распространённых предложений, некоторых видов сложных предложений.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Понимает </a:t>
            </a:r>
            <a:r>
              <a:rPr lang="ru-RU" dirty="0" smtClean="0"/>
              <a:t>и может сам образовывать новые слова.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08112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Схема развития речи ребёнка с 6 до 7 лет 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Словарный </a:t>
            </a:r>
            <a:r>
              <a:rPr lang="ru-RU" dirty="0" smtClean="0"/>
              <a:t>запас у ребёнка 6 лет – 3,5 тыс.слов.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Произношение </a:t>
            </a:r>
            <a:r>
              <a:rPr lang="ru-RU" dirty="0" smtClean="0"/>
              <a:t>полностью сформировано.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Свободно </a:t>
            </a:r>
            <a:r>
              <a:rPr lang="ru-RU" dirty="0" smtClean="0"/>
              <a:t>общается. Умеет выражать свои мысли.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Высокая </a:t>
            </a:r>
            <a:r>
              <a:rPr lang="ru-RU" dirty="0" smtClean="0"/>
              <a:t>речевая активность.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Речевые нарушения</a:t>
            </a:r>
            <a:endParaRPr lang="ru-RU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915816" y="1196752"/>
            <a:ext cx="3672408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Виды речевых нарушений</a:t>
            </a:r>
            <a:endParaRPr lang="ru-RU" sz="28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67544" y="2852936"/>
            <a:ext cx="2448272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органические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67544" y="4581128"/>
            <a:ext cx="2448272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ru-RU" dirty="0" smtClean="0"/>
              <a:t>Алалия</a:t>
            </a:r>
          </a:p>
          <a:p>
            <a:pPr marL="342900" indent="-342900" algn="ctr">
              <a:buAutoNum type="arabicPeriod"/>
            </a:pPr>
            <a:r>
              <a:rPr lang="ru-RU" dirty="0" smtClean="0"/>
              <a:t> </a:t>
            </a:r>
            <a:r>
              <a:rPr lang="ru-RU" dirty="0" smtClean="0"/>
              <a:t>Дизартрия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635896" y="2852936"/>
            <a:ext cx="2376264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функциональные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491880" y="4653136"/>
            <a:ext cx="2664296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ru-RU" dirty="0" err="1" smtClean="0"/>
              <a:t>Дислалия</a:t>
            </a:r>
            <a:endParaRPr lang="ru-RU" dirty="0" smtClean="0"/>
          </a:p>
          <a:p>
            <a:pPr marL="342900" indent="-342900" algn="ctr">
              <a:buAutoNum type="arabicPeriod"/>
            </a:pPr>
            <a:r>
              <a:rPr lang="ru-RU" dirty="0" smtClean="0"/>
              <a:t> </a:t>
            </a:r>
            <a:r>
              <a:rPr lang="ru-RU" dirty="0" smtClean="0"/>
              <a:t>Заикание 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300192" y="2852936"/>
            <a:ext cx="2843808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/>
              <a:t>психоневрологические</a:t>
            </a:r>
            <a:endParaRPr lang="ru-RU" sz="17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300192" y="4653136"/>
            <a:ext cx="2843808" cy="20162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ru-RU" sz="1600" dirty="0" smtClean="0"/>
              <a:t>1.Нарушения внимания</a:t>
            </a:r>
          </a:p>
          <a:p>
            <a:pPr marL="342900" indent="-342900" algn="ctr"/>
            <a:r>
              <a:rPr lang="ru-RU" sz="1600" dirty="0" smtClean="0"/>
              <a:t>2.Интеллектуальная </a:t>
            </a:r>
            <a:r>
              <a:rPr lang="ru-RU" sz="1600" dirty="0" smtClean="0"/>
              <a:t>недостаточность </a:t>
            </a:r>
            <a:endParaRPr lang="ru-RU" sz="1600" dirty="0" smtClean="0"/>
          </a:p>
          <a:p>
            <a:pPr marL="342900" indent="-342900" algn="ctr"/>
            <a:r>
              <a:rPr lang="ru-RU" sz="1600" dirty="0" smtClean="0"/>
              <a:t>3</a:t>
            </a:r>
            <a:r>
              <a:rPr lang="ru-RU" sz="1600" dirty="0" smtClean="0"/>
              <a:t>. Нарушения памяти </a:t>
            </a:r>
            <a:endParaRPr lang="ru-RU" sz="1600" dirty="0"/>
          </a:p>
        </p:txBody>
      </p:sp>
      <p:cxnSp>
        <p:nvCxnSpPr>
          <p:cNvPr id="16" name="Прямая соединительная линия 15"/>
          <p:cNvCxnSpPr>
            <a:stCxn id="5" idx="0"/>
          </p:cNvCxnSpPr>
          <p:nvPr/>
        </p:nvCxnSpPr>
        <p:spPr>
          <a:xfrm flipV="1">
            <a:off x="1691680" y="2636912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9" idx="0"/>
          </p:cNvCxnSpPr>
          <p:nvPr/>
        </p:nvCxnSpPr>
        <p:spPr>
          <a:xfrm flipV="1">
            <a:off x="7722096" y="2636912"/>
            <a:ext cx="18256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1691680" y="2636912"/>
            <a:ext cx="60486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endCxn id="6" idx="0"/>
          </p:cNvCxnSpPr>
          <p:nvPr/>
        </p:nvCxnSpPr>
        <p:spPr>
          <a:xfrm>
            <a:off x="1691680" y="4221088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endCxn id="10" idx="0"/>
          </p:cNvCxnSpPr>
          <p:nvPr/>
        </p:nvCxnSpPr>
        <p:spPr>
          <a:xfrm flipH="1">
            <a:off x="7722096" y="4221088"/>
            <a:ext cx="18256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>
            <a:stCxn id="7" idx="2"/>
            <a:endCxn id="8" idx="0"/>
          </p:cNvCxnSpPr>
          <p:nvPr/>
        </p:nvCxnSpPr>
        <p:spPr>
          <a:xfrm>
            <a:off x="4824028" y="4221088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flipV="1">
            <a:off x="4860032" y="2420888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4096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Причины речевых нарушений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Неблагоприятные внешние условия </a:t>
            </a:r>
            <a:endParaRPr lang="ru-RU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dirty="0" smtClean="0"/>
          </a:p>
          <a:p>
            <a:pPr algn="ctr">
              <a:buFont typeface="Arial" pitchFamily="34" charset="0"/>
              <a:buChar char="•"/>
            </a:pPr>
            <a:r>
              <a:rPr lang="ru-RU" dirty="0" smtClean="0"/>
              <a:t>Отсутствие </a:t>
            </a:r>
            <a:r>
              <a:rPr lang="ru-RU" dirty="0" smtClean="0"/>
              <a:t>эмоционально положительного окружения </a:t>
            </a: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Font typeface="Arial" pitchFamily="34" charset="0"/>
              <a:buChar char="•"/>
            </a:pPr>
            <a:r>
              <a:rPr lang="ru-RU" dirty="0" smtClean="0"/>
              <a:t>Развитие </a:t>
            </a:r>
            <a:r>
              <a:rPr lang="ru-RU" dirty="0" smtClean="0"/>
              <a:t>речи по подражанию (нечёткость произношения, заикание, нарушение темпа речи)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52128"/>
          </a:xfrm>
        </p:spPr>
        <p:txBody>
          <a:bodyPr/>
          <a:lstStyle/>
          <a:p>
            <a:pPr algn="ctr"/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Причины речевых нарушений 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Психические </a:t>
            </a:r>
            <a:r>
              <a:rPr lang="ru-RU" dirty="0" smtClean="0"/>
              <a:t>травмы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Испуг </a:t>
            </a:r>
          </a:p>
          <a:p>
            <a:endParaRPr lang="ru-RU" dirty="0" smtClean="0"/>
          </a:p>
          <a:p>
            <a:r>
              <a:rPr lang="ru-RU" dirty="0" smtClean="0"/>
              <a:t>Разлука </a:t>
            </a:r>
            <a:r>
              <a:rPr lang="ru-RU" dirty="0" smtClean="0"/>
              <a:t>с близкими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Длительная </a:t>
            </a:r>
            <a:r>
              <a:rPr lang="ru-RU" dirty="0" smtClean="0"/>
              <a:t>психотравмирующая ситуация в семье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590</TotalTime>
  <Words>371</Words>
  <Application>Microsoft Office PowerPoint</Application>
  <PresentationFormat>Экран (4:3)</PresentationFormat>
  <Paragraphs>94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Причины возникновения речевых нарушений у детей.</vt:lpstr>
      <vt:lpstr>СХЕМА РАЗВИТИЯ РЕЧИ РЕБЁНКА </vt:lpstr>
      <vt:lpstr>СХЕМА РАЗВИТИЯ РЕЧИ РЕБЁНКА </vt:lpstr>
      <vt:lpstr>СХЕМА РАЗВИТИЯ РЕЧИ РЕБЁНКА </vt:lpstr>
      <vt:lpstr> Развитие речи ребёнка С 3 до 5 лет </vt:lpstr>
      <vt:lpstr>Схема развития речи ребёнка с 6 до 7 лет </vt:lpstr>
      <vt:lpstr>Речевые нарушения</vt:lpstr>
      <vt:lpstr>Причины речевых нарушений</vt:lpstr>
      <vt:lpstr>Причины речевых нарушений </vt:lpstr>
      <vt:lpstr>Причины речевых нарушений </vt:lpstr>
      <vt:lpstr>Причины речевых нарушений </vt:lpstr>
      <vt:lpstr>Причины речевых нарушений </vt:lpstr>
      <vt:lpstr>ДИЗАРТРИЯ</vt:lpstr>
      <vt:lpstr>Основные проявления дизартрии: </vt:lpstr>
      <vt:lpstr>Слайд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Ольга</cp:lastModifiedBy>
  <cp:revision>50</cp:revision>
  <dcterms:created xsi:type="dcterms:W3CDTF">2014-10-22T11:33:41Z</dcterms:created>
  <dcterms:modified xsi:type="dcterms:W3CDTF">2014-10-23T06:10:44Z</dcterms:modified>
</cp:coreProperties>
</file>