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81" r:id="rId4"/>
    <p:sldId id="282" r:id="rId5"/>
    <p:sldId id="283" r:id="rId6"/>
    <p:sldId id="284" r:id="rId7"/>
    <p:sldId id="285" r:id="rId8"/>
    <p:sldId id="286" r:id="rId9"/>
    <p:sldId id="258" r:id="rId10"/>
    <p:sldId id="259" r:id="rId11"/>
    <p:sldId id="260" r:id="rId12"/>
    <p:sldId id="262" r:id="rId13"/>
    <p:sldId id="264" r:id="rId14"/>
    <p:sldId id="265" r:id="rId15"/>
    <p:sldId id="280" r:id="rId16"/>
    <p:sldId id="266" r:id="rId17"/>
    <p:sldId id="267" r:id="rId18"/>
    <p:sldId id="268" r:id="rId19"/>
    <p:sldId id="271" r:id="rId20"/>
    <p:sldId id="277" r:id="rId21"/>
    <p:sldId id="272" r:id="rId22"/>
    <p:sldId id="273" r:id="rId23"/>
    <p:sldId id="274" r:id="rId24"/>
    <p:sldId id="275" r:id="rId25"/>
    <p:sldId id="276"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2145"/>
            <a:ext cx="9144000" cy="6862289"/>
          </a:xfrm>
          <a:prstGeom prst="rect">
            <a:avLst/>
          </a:prstGeom>
          <a:noFill/>
          <a:ln w="9525">
            <a:noFill/>
            <a:miter lim="800000"/>
            <a:headEnd/>
            <a:tailEnd/>
          </a:ln>
          <a:effectLst/>
        </p:spPr>
      </p:pic>
      <p:sp>
        <p:nvSpPr>
          <p:cNvPr id="2" name="Заголовок 1"/>
          <p:cNvSpPr>
            <a:spLocks noGrp="1"/>
          </p:cNvSpPr>
          <p:nvPr>
            <p:ph type="ctrTitle"/>
          </p:nvPr>
        </p:nvSpPr>
        <p:spPr>
          <a:xfrm>
            <a:off x="214282" y="1000108"/>
            <a:ext cx="7772400" cy="2638153"/>
          </a:xfrm>
        </p:spPr>
        <p:txBody>
          <a:bodyPr>
            <a:normAutofit/>
          </a:bodyPr>
          <a:lstStyle/>
          <a:p>
            <a:r>
              <a:rPr lang="ru-RU" b="1" dirty="0" smtClean="0">
                <a:latin typeface="Georgia" pitchFamily="18" charset="0"/>
              </a:rPr>
              <a:t>Особенности речевого и психического развития </a:t>
            </a:r>
            <a:br>
              <a:rPr lang="ru-RU" b="1" dirty="0" smtClean="0">
                <a:latin typeface="Georgia" pitchFamily="18" charset="0"/>
              </a:rPr>
            </a:br>
            <a:r>
              <a:rPr lang="ru-RU" b="1" dirty="0" smtClean="0">
                <a:latin typeface="Georgia" pitchFamily="18" charset="0"/>
              </a:rPr>
              <a:t>детей 4-5 лет</a:t>
            </a:r>
            <a:endParaRPr lang="ru-RU" b="1" dirty="0">
              <a:latin typeface="Georgia" pitchFamily="18" charset="0"/>
            </a:endParaRPr>
          </a:p>
        </p:txBody>
      </p:sp>
      <p:sp>
        <p:nvSpPr>
          <p:cNvPr id="3" name="Подзаголовок 2"/>
          <p:cNvSpPr>
            <a:spLocks noGrp="1"/>
          </p:cNvSpPr>
          <p:nvPr>
            <p:ph type="subTitle" idx="1"/>
          </p:nvPr>
        </p:nvSpPr>
        <p:spPr>
          <a:xfrm>
            <a:off x="3071802" y="3786190"/>
            <a:ext cx="5643602" cy="2286016"/>
          </a:xfrm>
        </p:spPr>
        <p:txBody>
          <a:bodyPr>
            <a:normAutofit/>
          </a:bodyPr>
          <a:lstStyle/>
          <a:p>
            <a:pPr algn="l">
              <a:spcBef>
                <a:spcPts val="0"/>
              </a:spcBef>
            </a:pPr>
            <a:r>
              <a:rPr lang="ru-RU" sz="2400" dirty="0" smtClean="0">
                <a:solidFill>
                  <a:schemeClr val="tx1"/>
                </a:solidFill>
                <a:latin typeface="Georgia" pitchFamily="18" charset="0"/>
              </a:rPr>
              <a:t>Педагог-психолог:</a:t>
            </a:r>
          </a:p>
          <a:p>
            <a:pPr algn="l">
              <a:spcBef>
                <a:spcPts val="0"/>
              </a:spcBef>
            </a:pPr>
            <a:r>
              <a:rPr lang="ru-RU" sz="2400" dirty="0" smtClean="0">
                <a:solidFill>
                  <a:schemeClr val="tx1"/>
                </a:solidFill>
                <a:latin typeface="Georgia" pitchFamily="18" charset="0"/>
              </a:rPr>
              <a:t>Горяева Елена Александровна</a:t>
            </a:r>
          </a:p>
          <a:p>
            <a:pPr algn="l">
              <a:spcBef>
                <a:spcPts val="0"/>
              </a:spcBef>
            </a:pPr>
            <a:r>
              <a:rPr lang="ru-RU" sz="2400" dirty="0" smtClean="0">
                <a:solidFill>
                  <a:schemeClr val="tx1"/>
                </a:solidFill>
                <a:latin typeface="Georgia" pitchFamily="18" charset="0"/>
              </a:rPr>
              <a:t>Учитель-логопед: </a:t>
            </a:r>
          </a:p>
          <a:p>
            <a:pPr algn="l">
              <a:spcBef>
                <a:spcPts val="0"/>
              </a:spcBef>
            </a:pPr>
            <a:r>
              <a:rPr lang="ru-RU" sz="2400" dirty="0" smtClean="0">
                <a:solidFill>
                  <a:schemeClr val="tx1"/>
                </a:solidFill>
                <a:latin typeface="Georgia" pitchFamily="18" charset="0"/>
              </a:rPr>
              <a:t>Попова Татьяна Александровна</a:t>
            </a:r>
            <a:endParaRPr lang="ru-RU"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srcRect/>
          <a:stretch>
            <a:fillRect/>
          </a:stretch>
        </p:blipFill>
        <p:spPr bwMode="auto">
          <a:xfrm>
            <a:off x="0" y="-40"/>
            <a:ext cx="9144001" cy="6915173"/>
          </a:xfrm>
          <a:prstGeom prst="rect">
            <a:avLst/>
          </a:prstGeom>
          <a:noFill/>
          <a:ln w="9525">
            <a:noFill/>
            <a:miter lim="800000"/>
            <a:headEnd/>
            <a:tailEnd/>
          </a:ln>
          <a:effectLst/>
        </p:spPr>
      </p:pic>
      <p:sp>
        <p:nvSpPr>
          <p:cNvPr id="3" name="Заголовок 1"/>
          <p:cNvSpPr txBox="1">
            <a:spLocks/>
          </p:cNvSpPr>
          <p:nvPr/>
        </p:nvSpPr>
        <p:spPr>
          <a:xfrm>
            <a:off x="428596" y="571480"/>
            <a:ext cx="8229600" cy="928694"/>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1" i="0" u="none" strike="noStrike" kern="1200" cap="none" spc="0" normalizeH="0" baseline="0" noProof="0" dirty="0" smtClean="0">
                <a:ln>
                  <a:noFill/>
                </a:ln>
                <a:solidFill>
                  <a:schemeClr val="tx1"/>
                </a:solidFill>
                <a:effectLst/>
                <a:uLnTx/>
                <a:uFillTx/>
                <a:latin typeface="Georgia" pitchFamily="18" charset="0"/>
                <a:ea typeface="+mj-ea"/>
                <a:cs typeface="+mj-cs"/>
              </a:rPr>
              <a:t>Вам как родителям нужно :</a:t>
            </a:r>
            <a:endParaRPr kumimoji="0" lang="ru-RU" sz="3600" b="0" i="0" u="none" strike="noStrike" kern="1200" cap="none" spc="0" normalizeH="0" baseline="0" noProof="0" dirty="0">
              <a:ln>
                <a:noFill/>
              </a:ln>
              <a:solidFill>
                <a:schemeClr val="tx1"/>
              </a:solidFill>
              <a:effectLst/>
              <a:uLnTx/>
              <a:uFillTx/>
              <a:latin typeface="Georgia" pitchFamily="18" charset="0"/>
              <a:ea typeface="+mj-ea"/>
              <a:cs typeface="+mj-cs"/>
            </a:endParaRPr>
          </a:p>
        </p:txBody>
      </p:sp>
      <p:sp>
        <p:nvSpPr>
          <p:cNvPr id="4" name="Содержимое 2"/>
          <p:cNvSpPr txBox="1">
            <a:spLocks/>
          </p:cNvSpPr>
          <p:nvPr/>
        </p:nvSpPr>
        <p:spPr>
          <a:xfrm>
            <a:off x="357158" y="1643050"/>
            <a:ext cx="8429684" cy="5000660"/>
          </a:xfrm>
          <a:prstGeom prst="rect">
            <a:avLst/>
          </a:prstGeom>
        </p:spPr>
        <p:txBody>
          <a:bodyPr>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Говорить ребёнку о своих чувствах, чтобы он лучше понимал, какую реакцию в другом человеке рождают те или иные его поступки (Я рассердилась, потому что ты капризничаешь)</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Не перегружать совесть ребёнка</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Предоставлять ребёнку возможности для проявления его творчества и самовыражения</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Понимать, что ребёнок уже способен достаточно долго и увлечённо заниматься тем, что ему нравится, и ему бывает очень трудно прервать игру, поэтому о необходимости её заканчивать стоит предупреждать его заранее</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ru-RU" sz="2400" b="0" i="0" u="none" strike="noStrike" kern="1200" cap="none" spc="0" normalizeH="0" baseline="0" noProof="0" dirty="0">
              <a:ln>
                <a:noFill/>
              </a:ln>
              <a:solidFill>
                <a:schemeClr val="tx1"/>
              </a:solidFill>
              <a:effectLst/>
              <a:uLnTx/>
              <a:uFillTx/>
              <a:latin typeface="Georgia"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Заголовок 1"/>
          <p:cNvSpPr>
            <a:spLocks noGrp="1"/>
          </p:cNvSpPr>
          <p:nvPr>
            <p:ph type="ctrTitle"/>
          </p:nvPr>
        </p:nvSpPr>
        <p:spPr>
          <a:xfrm>
            <a:off x="285720" y="571481"/>
            <a:ext cx="7772400" cy="1285884"/>
          </a:xfrm>
        </p:spPr>
        <p:txBody>
          <a:bodyPr>
            <a:normAutofit/>
          </a:bodyPr>
          <a:lstStyle/>
          <a:p>
            <a:r>
              <a:rPr lang="ru-RU" sz="5400" b="1" u="sng" dirty="0" smtClean="0">
                <a:latin typeface="Georgia" pitchFamily="18" charset="0"/>
              </a:rPr>
              <a:t>Логопедия</a:t>
            </a:r>
            <a:endParaRPr lang="ru-RU" sz="5400" b="1" u="sng" dirty="0">
              <a:latin typeface="Georgia" pitchFamily="18" charset="0"/>
            </a:endParaRPr>
          </a:p>
        </p:txBody>
      </p:sp>
      <p:sp>
        <p:nvSpPr>
          <p:cNvPr id="3" name="Подзаголовок 2"/>
          <p:cNvSpPr>
            <a:spLocks noGrp="1"/>
          </p:cNvSpPr>
          <p:nvPr>
            <p:ph type="subTitle" idx="1"/>
          </p:nvPr>
        </p:nvSpPr>
        <p:spPr>
          <a:xfrm>
            <a:off x="214282" y="1643050"/>
            <a:ext cx="8429684" cy="3995750"/>
          </a:xfrm>
        </p:spPr>
        <p:txBody>
          <a:bodyPr>
            <a:normAutofit/>
          </a:bodyPr>
          <a:lstStyle/>
          <a:p>
            <a:pPr>
              <a:spcBef>
                <a:spcPts val="0"/>
              </a:spcBef>
            </a:pPr>
            <a:r>
              <a:rPr lang="ru-RU" sz="4000" b="1" dirty="0" smtClean="0">
                <a:solidFill>
                  <a:schemeClr val="tx1"/>
                </a:solidFill>
                <a:latin typeface="Georgia" pitchFamily="18" charset="0"/>
              </a:rPr>
              <a:t>наука о нарушениях речи, </a:t>
            </a:r>
          </a:p>
          <a:p>
            <a:pPr>
              <a:spcBef>
                <a:spcPts val="0"/>
              </a:spcBef>
            </a:pPr>
            <a:r>
              <a:rPr lang="ru-RU" sz="4000" b="1" dirty="0" smtClean="0">
                <a:solidFill>
                  <a:schemeClr val="tx1"/>
                </a:solidFill>
                <a:latin typeface="Georgia" pitchFamily="18" charset="0"/>
              </a:rPr>
              <a:t>Их преодолении </a:t>
            </a:r>
          </a:p>
          <a:p>
            <a:pPr>
              <a:spcBef>
                <a:spcPts val="0"/>
              </a:spcBef>
            </a:pPr>
            <a:r>
              <a:rPr lang="ru-RU" sz="4000" b="1" dirty="0" smtClean="0">
                <a:solidFill>
                  <a:schemeClr val="tx1"/>
                </a:solidFill>
                <a:latin typeface="Georgia" pitchFamily="18" charset="0"/>
              </a:rPr>
              <a:t>и предупреждении </a:t>
            </a:r>
          </a:p>
          <a:p>
            <a:pPr>
              <a:spcBef>
                <a:spcPts val="0"/>
              </a:spcBef>
            </a:pPr>
            <a:r>
              <a:rPr lang="ru-RU" sz="4000" b="1" dirty="0" smtClean="0">
                <a:solidFill>
                  <a:schemeClr val="tx1"/>
                </a:solidFill>
                <a:latin typeface="Georgia" pitchFamily="18" charset="0"/>
              </a:rPr>
              <a:t>средствами коррекционного </a:t>
            </a:r>
          </a:p>
          <a:p>
            <a:pPr>
              <a:spcBef>
                <a:spcPts val="0"/>
              </a:spcBef>
            </a:pPr>
            <a:r>
              <a:rPr lang="ru-RU" sz="4000" b="1" dirty="0" smtClean="0">
                <a:solidFill>
                  <a:schemeClr val="tx1"/>
                </a:solidFill>
                <a:latin typeface="Georgia" pitchFamily="18" charset="0"/>
              </a:rPr>
              <a:t>обучения и воспитания</a:t>
            </a:r>
            <a:endParaRPr lang="ru-RU" sz="4000" b="1"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srcRect/>
          <a:stretch>
            <a:fillRect/>
          </a:stretch>
        </p:blipFill>
        <p:spPr bwMode="auto">
          <a:xfrm>
            <a:off x="0" y="-40"/>
            <a:ext cx="9144001" cy="6915173"/>
          </a:xfrm>
          <a:prstGeom prst="rect">
            <a:avLst/>
          </a:prstGeom>
          <a:noFill/>
          <a:ln w="9525">
            <a:noFill/>
            <a:miter lim="800000"/>
            <a:headEnd/>
            <a:tailEnd/>
          </a:ln>
          <a:effectLst/>
        </p:spPr>
      </p:pic>
      <p:sp>
        <p:nvSpPr>
          <p:cNvPr id="3" name="Содержимое 2"/>
          <p:cNvSpPr>
            <a:spLocks noGrp="1"/>
          </p:cNvSpPr>
          <p:nvPr>
            <p:ph sz="half" idx="1"/>
          </p:nvPr>
        </p:nvSpPr>
        <p:spPr>
          <a:xfrm>
            <a:off x="0" y="428604"/>
            <a:ext cx="8501090" cy="6215106"/>
          </a:xfrm>
        </p:spPr>
        <p:txBody>
          <a:bodyPr/>
          <a:lstStyle/>
          <a:p>
            <a:pPr algn="just">
              <a:buNone/>
            </a:pPr>
            <a:r>
              <a:rPr lang="ru-RU" sz="3600" dirty="0" smtClean="0">
                <a:latin typeface="Georgia" pitchFamily="18" charset="0"/>
              </a:rPr>
              <a:t>	</a:t>
            </a:r>
            <a:r>
              <a:rPr lang="ru-RU" sz="3200" b="1" u="sng" dirty="0" smtClean="0">
                <a:latin typeface="Georgia" pitchFamily="18" charset="0"/>
              </a:rPr>
              <a:t>ОНР (общее недоразвитие речи)  </a:t>
            </a:r>
            <a:r>
              <a:rPr lang="ru-RU" sz="2400" b="1" dirty="0" smtClean="0">
                <a:latin typeface="Georgia" pitchFamily="18" charset="0"/>
              </a:rPr>
              <a:t>различные сложные речевые расстройства, при которых нарушено формирование </a:t>
            </a:r>
            <a:r>
              <a:rPr lang="ru-RU" sz="2400" b="1" u="sng" dirty="0" smtClean="0">
                <a:latin typeface="Georgia" pitchFamily="18" charset="0"/>
              </a:rPr>
              <a:t>всех</a:t>
            </a:r>
            <a:r>
              <a:rPr lang="ru-RU" sz="2400" b="1" dirty="0" smtClean="0">
                <a:latin typeface="Georgia" pitchFamily="18" charset="0"/>
              </a:rPr>
              <a:t> компонентов речевой системы, т.е. звуковой стороны (фонетики) и смысловой стороны (лексики, грамматики)</a:t>
            </a:r>
          </a:p>
          <a:p>
            <a:pPr>
              <a:buNone/>
            </a:pPr>
            <a:endParaRPr lang="ru-RU" dirty="0"/>
          </a:p>
        </p:txBody>
      </p:sp>
      <p:sp>
        <p:nvSpPr>
          <p:cNvPr id="7" name="Прямоугольник 6"/>
          <p:cNvSpPr/>
          <p:nvPr/>
        </p:nvSpPr>
        <p:spPr>
          <a:xfrm>
            <a:off x="357158" y="3071810"/>
            <a:ext cx="8429684" cy="3416320"/>
          </a:xfrm>
          <a:prstGeom prst="rect">
            <a:avLst/>
          </a:prstGeom>
        </p:spPr>
        <p:txBody>
          <a:bodyPr wrap="square">
            <a:spAutoFit/>
          </a:bodyPr>
          <a:lstStyle/>
          <a:p>
            <a:pPr algn="just"/>
            <a:r>
              <a:rPr lang="ru-RU" sz="3200" b="1" u="sng" dirty="0" smtClean="0">
                <a:latin typeface="Georgia" pitchFamily="18" charset="0"/>
              </a:rPr>
              <a:t>I уровень</a:t>
            </a:r>
            <a:r>
              <a:rPr lang="ru-RU" sz="3200" b="1" dirty="0" smtClean="0">
                <a:latin typeface="Georgia" pitchFamily="18" charset="0"/>
              </a:rPr>
              <a:t> </a:t>
            </a:r>
            <a:r>
              <a:rPr lang="ru-RU" sz="2400" b="1" dirty="0" smtClean="0">
                <a:latin typeface="Georgia" pitchFamily="18" charset="0"/>
              </a:rPr>
              <a:t>— отсутствие общеупотребительной  </a:t>
            </a:r>
          </a:p>
          <a:p>
            <a:pPr algn="just"/>
            <a:r>
              <a:rPr lang="ru-RU" sz="2400" b="1" dirty="0" smtClean="0">
                <a:latin typeface="Georgia" pitchFamily="18" charset="0"/>
              </a:rPr>
              <a:t>                                 речи</a:t>
            </a:r>
          </a:p>
          <a:p>
            <a:pPr algn="just"/>
            <a:r>
              <a:rPr lang="ru-RU" sz="3200" b="1" u="sng" dirty="0" smtClean="0">
                <a:latin typeface="Georgia" pitchFamily="18" charset="0"/>
              </a:rPr>
              <a:t>II уровень</a:t>
            </a:r>
            <a:r>
              <a:rPr lang="ru-RU" sz="3200" b="1" dirty="0" smtClean="0">
                <a:latin typeface="Georgia" pitchFamily="18" charset="0"/>
              </a:rPr>
              <a:t> </a:t>
            </a:r>
            <a:r>
              <a:rPr lang="ru-RU" sz="2400" b="1" dirty="0" smtClean="0">
                <a:latin typeface="Georgia" pitchFamily="18" charset="0"/>
              </a:rPr>
              <a:t>— начало общеупотребительной </a:t>
            </a:r>
          </a:p>
          <a:p>
            <a:pPr algn="just"/>
            <a:r>
              <a:rPr lang="ru-RU" sz="2400" b="1" dirty="0" smtClean="0">
                <a:latin typeface="Georgia" pitchFamily="18" charset="0"/>
              </a:rPr>
              <a:t>                                   речи</a:t>
            </a:r>
          </a:p>
          <a:p>
            <a:pPr algn="just"/>
            <a:r>
              <a:rPr lang="ru-RU" sz="3200" b="1" u="sng" dirty="0" smtClean="0">
                <a:latin typeface="Georgia" pitchFamily="18" charset="0"/>
              </a:rPr>
              <a:t>III уровень</a:t>
            </a:r>
            <a:r>
              <a:rPr lang="ru-RU" sz="3200" b="1" dirty="0" smtClean="0">
                <a:latin typeface="Georgia" pitchFamily="18" charset="0"/>
              </a:rPr>
              <a:t> </a:t>
            </a:r>
            <a:r>
              <a:rPr lang="ru-RU" sz="2400" b="1" dirty="0" smtClean="0">
                <a:latin typeface="Georgia" pitchFamily="18" charset="0"/>
              </a:rPr>
              <a:t>— фразовая речь с элементами </a:t>
            </a:r>
          </a:p>
          <a:p>
            <a:pPr algn="just"/>
            <a:r>
              <a:rPr lang="ru-RU" sz="2400" b="1" dirty="0" smtClean="0">
                <a:latin typeface="Georgia" pitchFamily="18" charset="0"/>
              </a:rPr>
              <a:t>                                     фонетико-фонематического и </a:t>
            </a:r>
          </a:p>
          <a:p>
            <a:pPr algn="just"/>
            <a:r>
              <a:rPr lang="ru-RU" sz="2400" b="1" dirty="0" smtClean="0">
                <a:latin typeface="Georgia" pitchFamily="18" charset="0"/>
              </a:rPr>
              <a:t>                                     лексико-грамматического </a:t>
            </a:r>
          </a:p>
          <a:p>
            <a:pPr algn="just"/>
            <a:r>
              <a:rPr lang="ru-RU" sz="2400" b="1" dirty="0" smtClean="0">
                <a:latin typeface="Georgia" pitchFamily="18" charset="0"/>
              </a:rPr>
              <a:t>                                     недоразвития</a:t>
            </a:r>
            <a:endParaRPr lang="ru-RU"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40"/>
            <a:ext cx="9144001" cy="6915173"/>
          </a:xfrm>
          <a:prstGeom prst="rect">
            <a:avLst/>
          </a:prstGeom>
          <a:noFill/>
          <a:ln w="9525">
            <a:noFill/>
            <a:miter lim="800000"/>
            <a:headEnd/>
            <a:tailEnd/>
          </a:ln>
          <a:effectLst/>
        </p:spPr>
      </p:pic>
      <p:sp>
        <p:nvSpPr>
          <p:cNvPr id="3" name="Прямоугольник 2"/>
          <p:cNvSpPr/>
          <p:nvPr/>
        </p:nvSpPr>
        <p:spPr>
          <a:xfrm>
            <a:off x="357158" y="357166"/>
            <a:ext cx="8358246" cy="2616101"/>
          </a:xfrm>
          <a:prstGeom prst="rect">
            <a:avLst/>
          </a:prstGeom>
        </p:spPr>
        <p:txBody>
          <a:bodyPr wrap="square">
            <a:spAutoFit/>
          </a:bodyPr>
          <a:lstStyle/>
          <a:p>
            <a:pPr algn="ctr"/>
            <a:r>
              <a:rPr lang="ru-RU" sz="3600" b="1" u="sng" dirty="0" smtClean="0">
                <a:latin typeface="Georgia" pitchFamily="18" charset="0"/>
              </a:rPr>
              <a:t>Дизартрия</a:t>
            </a:r>
          </a:p>
          <a:p>
            <a:pPr algn="just"/>
            <a:r>
              <a:rPr lang="ru-RU" sz="3200" b="1" dirty="0" smtClean="0">
                <a:latin typeface="Georgia" pitchFamily="18" charset="0"/>
              </a:rPr>
              <a:t>нарушение </a:t>
            </a:r>
            <a:r>
              <a:rPr lang="ru-RU" sz="3200" b="1" dirty="0" err="1" smtClean="0">
                <a:latin typeface="Georgia" pitchFamily="18" charset="0"/>
              </a:rPr>
              <a:t>звукопроизносительной</a:t>
            </a:r>
            <a:r>
              <a:rPr lang="ru-RU" sz="3200" b="1" dirty="0" smtClean="0">
                <a:latin typeface="Georgia" pitchFamily="18" charset="0"/>
              </a:rPr>
              <a:t> стороны речи, обусловленное органической недостаточностью иннервации речевого аппарата</a:t>
            </a:r>
          </a:p>
        </p:txBody>
      </p:sp>
      <p:sp>
        <p:nvSpPr>
          <p:cNvPr id="4" name="Прямоугольник 3"/>
          <p:cNvSpPr/>
          <p:nvPr/>
        </p:nvSpPr>
        <p:spPr>
          <a:xfrm>
            <a:off x="357158" y="3143248"/>
            <a:ext cx="8358246" cy="3600986"/>
          </a:xfrm>
          <a:prstGeom prst="rect">
            <a:avLst/>
          </a:prstGeom>
        </p:spPr>
        <p:txBody>
          <a:bodyPr wrap="square">
            <a:spAutoFit/>
          </a:bodyPr>
          <a:lstStyle/>
          <a:p>
            <a:pPr algn="ctr">
              <a:spcBef>
                <a:spcPts val="0"/>
              </a:spcBef>
            </a:pPr>
            <a:r>
              <a:rPr lang="ru-RU" sz="3600" b="1" u="sng" dirty="0" smtClean="0">
                <a:latin typeface="Georgia" pitchFamily="18" charset="0"/>
              </a:rPr>
              <a:t>Моторная алалия</a:t>
            </a:r>
          </a:p>
          <a:p>
            <a:pPr algn="just">
              <a:spcBef>
                <a:spcPts val="0"/>
              </a:spcBef>
            </a:pPr>
            <a:r>
              <a:rPr lang="ru-RU" sz="3200" b="1" dirty="0" smtClean="0">
                <a:latin typeface="Georgia" pitchFamily="18" charset="0"/>
              </a:rPr>
              <a:t>недоразвитие экспрессивной речи, выраженное затруднениями в овладении активным словарем и грамматическим строем языка при достаточно сохранном понимании речи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40"/>
            <a:ext cx="9144001" cy="6915173"/>
          </a:xfrm>
          <a:prstGeom prst="rect">
            <a:avLst/>
          </a:prstGeom>
          <a:noFill/>
          <a:ln w="9525">
            <a:noFill/>
            <a:miter lim="800000"/>
            <a:headEnd/>
            <a:tailEnd/>
          </a:ln>
          <a:effectLst/>
        </p:spPr>
      </p:pic>
      <p:sp>
        <p:nvSpPr>
          <p:cNvPr id="3" name="Прямоугольник 2"/>
          <p:cNvSpPr/>
          <p:nvPr/>
        </p:nvSpPr>
        <p:spPr>
          <a:xfrm>
            <a:off x="285720" y="357166"/>
            <a:ext cx="8501122" cy="1446550"/>
          </a:xfrm>
          <a:prstGeom prst="rect">
            <a:avLst/>
          </a:prstGeom>
        </p:spPr>
        <p:txBody>
          <a:bodyPr wrap="square">
            <a:spAutoFit/>
          </a:bodyPr>
          <a:lstStyle/>
          <a:p>
            <a:pPr algn="ctr"/>
            <a:r>
              <a:rPr lang="ru-RU" sz="4400" b="1" u="sng" dirty="0" smtClean="0">
                <a:latin typeface="Georgia" pitchFamily="18" charset="0"/>
              </a:rPr>
              <a:t>Норма развития</a:t>
            </a:r>
            <a:br>
              <a:rPr lang="ru-RU" sz="4400" b="1" u="sng" dirty="0" smtClean="0">
                <a:latin typeface="Georgia" pitchFamily="18" charset="0"/>
              </a:rPr>
            </a:br>
            <a:r>
              <a:rPr lang="ru-RU" sz="4400" b="1" u="sng" dirty="0" smtClean="0">
                <a:latin typeface="Georgia" pitchFamily="18" charset="0"/>
              </a:rPr>
              <a:t>звуковой стороны речи</a:t>
            </a:r>
            <a:endParaRPr lang="ru-RU" sz="4400" dirty="0"/>
          </a:p>
        </p:txBody>
      </p:sp>
      <p:graphicFrame>
        <p:nvGraphicFramePr>
          <p:cNvPr id="4" name="Содержимое 10"/>
          <p:cNvGraphicFramePr>
            <a:graphicFrameLocks/>
          </p:cNvGraphicFramePr>
          <p:nvPr/>
        </p:nvGraphicFramePr>
        <p:xfrm>
          <a:off x="428596" y="2071678"/>
          <a:ext cx="8286809" cy="3988755"/>
        </p:xfrm>
        <a:graphic>
          <a:graphicData uri="http://schemas.openxmlformats.org/drawingml/2006/table">
            <a:tbl>
              <a:tblPr firstRow="1" bandRow="1">
                <a:tableStyleId>{5940675A-B579-460E-94D1-54222C63F5DA}</a:tableStyleId>
              </a:tblPr>
              <a:tblGrid>
                <a:gridCol w="2305113"/>
                <a:gridCol w="2420423"/>
                <a:gridCol w="2054580"/>
                <a:gridCol w="1506693"/>
              </a:tblGrid>
              <a:tr h="567401">
                <a:tc rowSpan="2">
                  <a:txBody>
                    <a:bodyPr/>
                    <a:lstStyle/>
                    <a:p>
                      <a:pPr algn="ctr">
                        <a:lnSpc>
                          <a:spcPct val="115000"/>
                        </a:lnSpc>
                        <a:spcAft>
                          <a:spcPts val="0"/>
                        </a:spcAft>
                      </a:pPr>
                      <a:r>
                        <a:rPr lang="ru-RU" sz="2000" b="1" dirty="0" err="1" smtClean="0">
                          <a:latin typeface="Georgia" pitchFamily="18" charset="0"/>
                        </a:rPr>
                        <a:t>Звукопроизно</a:t>
                      </a:r>
                      <a:endParaRPr lang="ru-RU" sz="2000" b="1" dirty="0" smtClean="0">
                        <a:latin typeface="Georgia" pitchFamily="18" charset="0"/>
                      </a:endParaRPr>
                    </a:p>
                    <a:p>
                      <a:pPr algn="ctr">
                        <a:lnSpc>
                          <a:spcPct val="115000"/>
                        </a:lnSpc>
                        <a:spcAft>
                          <a:spcPts val="0"/>
                        </a:spcAft>
                      </a:pPr>
                      <a:r>
                        <a:rPr lang="ru-RU" sz="2000" b="1" dirty="0" err="1" smtClean="0">
                          <a:latin typeface="Georgia" pitchFamily="18" charset="0"/>
                        </a:rPr>
                        <a:t>шение</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3">
                  <a:txBody>
                    <a:bodyPr/>
                    <a:lstStyle/>
                    <a:p>
                      <a:pPr algn="ctr">
                        <a:lnSpc>
                          <a:spcPct val="115000"/>
                        </a:lnSpc>
                        <a:spcAft>
                          <a:spcPts val="0"/>
                        </a:spcAft>
                      </a:pPr>
                      <a:r>
                        <a:rPr lang="ru-RU" sz="2000" b="1" dirty="0">
                          <a:latin typeface="Georgia" pitchFamily="18" charset="0"/>
                        </a:rPr>
                        <a:t>Возраст детей</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567401">
                <a:tc vMerge="1">
                  <a:txBody>
                    <a:bodyPr/>
                    <a:lstStyle/>
                    <a:p>
                      <a:endParaRPr lang="ru-RU"/>
                    </a:p>
                  </a:txBody>
                  <a:tcPr/>
                </a:tc>
                <a:tc>
                  <a:txBody>
                    <a:bodyPr/>
                    <a:lstStyle/>
                    <a:p>
                      <a:pPr algn="ctr">
                        <a:lnSpc>
                          <a:spcPct val="115000"/>
                        </a:lnSpc>
                        <a:spcAft>
                          <a:spcPts val="0"/>
                        </a:spcAft>
                      </a:pPr>
                      <a:r>
                        <a:rPr lang="ru-RU" sz="2000" b="1" dirty="0">
                          <a:latin typeface="Georgia" pitchFamily="18" charset="0"/>
                        </a:rPr>
                        <a:t>3-4 года</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dirty="0">
                          <a:latin typeface="Georgia" pitchFamily="18" charset="0"/>
                        </a:rPr>
                        <a:t>4-5 лет</a:t>
                      </a:r>
                      <a:endParaRPr lang="ru-RU" sz="2000" b="1" dirty="0">
                        <a:latin typeface="Georgia" pitchFamily="18"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dirty="0">
                          <a:latin typeface="Georgia" pitchFamily="18" charset="0"/>
                        </a:rPr>
                        <a:t>5-6 лет</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1900578">
                <a:tc>
                  <a:txBody>
                    <a:bodyPr/>
                    <a:lstStyle/>
                    <a:p>
                      <a:pPr algn="ctr">
                        <a:lnSpc>
                          <a:spcPct val="115000"/>
                        </a:lnSpc>
                        <a:spcAft>
                          <a:spcPts val="0"/>
                        </a:spcAft>
                      </a:pPr>
                      <a:r>
                        <a:rPr lang="ru-RU" sz="2000" b="1" dirty="0">
                          <a:latin typeface="Georgia" pitchFamily="18" charset="0"/>
                        </a:rPr>
                        <a:t>Норма </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dirty="0">
                          <a:latin typeface="Georgia" pitchFamily="18" charset="0"/>
                        </a:rPr>
                        <a:t>Гласные,</a:t>
                      </a:r>
                    </a:p>
                    <a:p>
                      <a:pPr algn="ctr">
                        <a:lnSpc>
                          <a:spcPct val="115000"/>
                        </a:lnSpc>
                        <a:spcAft>
                          <a:spcPts val="0"/>
                        </a:spcAft>
                      </a:pPr>
                      <a:r>
                        <a:rPr lang="ru-RU" sz="2000" b="1" dirty="0">
                          <a:latin typeface="Georgia" pitchFamily="18" charset="0"/>
                        </a:rPr>
                        <a:t>м, </a:t>
                      </a:r>
                      <a:r>
                        <a:rPr lang="ru-RU" sz="2000" b="1" dirty="0" err="1">
                          <a:latin typeface="Georgia" pitchFamily="18" charset="0"/>
                        </a:rPr>
                        <a:t>н</a:t>
                      </a:r>
                      <a:r>
                        <a:rPr lang="ru-RU" sz="2000" b="1" dirty="0">
                          <a:latin typeface="Georgia" pitchFamily="18" charset="0"/>
                        </a:rPr>
                        <a:t>, </a:t>
                      </a:r>
                      <a:r>
                        <a:rPr lang="ru-RU" sz="2000" b="1" dirty="0" err="1">
                          <a:latin typeface="Georgia" pitchFamily="18" charset="0"/>
                        </a:rPr>
                        <a:t>п</a:t>
                      </a:r>
                      <a:r>
                        <a:rPr lang="ru-RU" sz="2000" b="1" dirty="0">
                          <a:latin typeface="Georgia" pitchFamily="18" charset="0"/>
                        </a:rPr>
                        <a:t>, б, к, г, </a:t>
                      </a:r>
                      <a:r>
                        <a:rPr lang="ru-RU" sz="2000" b="1" dirty="0" err="1">
                          <a:latin typeface="Georgia" pitchFamily="18" charset="0"/>
                        </a:rPr>
                        <a:t>х</a:t>
                      </a:r>
                      <a:r>
                        <a:rPr lang="ru-RU" sz="2000" b="1" dirty="0">
                          <a:latin typeface="Georgia" pitchFamily="18" charset="0"/>
                        </a:rPr>
                        <a:t>, </a:t>
                      </a:r>
                      <a:r>
                        <a:rPr lang="ru-RU" sz="2000" b="1" dirty="0" err="1">
                          <a:latin typeface="Georgia" pitchFamily="18" charset="0"/>
                        </a:rPr>
                        <a:t>д</a:t>
                      </a:r>
                      <a:r>
                        <a:rPr lang="ru-RU" sz="2000" b="1" dirty="0">
                          <a:latin typeface="Georgia" pitchFamily="18" charset="0"/>
                        </a:rPr>
                        <a:t>, т, в, </a:t>
                      </a:r>
                      <a:r>
                        <a:rPr lang="ru-RU" sz="2000" b="1" dirty="0" err="1">
                          <a:latin typeface="Georgia" pitchFamily="18" charset="0"/>
                        </a:rPr>
                        <a:t>ф</a:t>
                      </a:r>
                      <a:r>
                        <a:rPr lang="ru-RU" sz="2000" b="1" dirty="0">
                          <a:latin typeface="Georgia" pitchFamily="18" charset="0"/>
                        </a:rPr>
                        <a:t> – и их мягкие варианты, </a:t>
                      </a:r>
                      <a:r>
                        <a:rPr lang="ru-RU" sz="2000" b="1" dirty="0" err="1">
                          <a:latin typeface="Georgia" pitchFamily="18" charset="0"/>
                        </a:rPr>
                        <a:t>й</a:t>
                      </a:r>
                      <a:r>
                        <a:rPr lang="ru-RU" sz="2000" b="1" dirty="0">
                          <a:latin typeface="Georgia" pitchFamily="18" charset="0"/>
                        </a:rPr>
                        <a:t>, ль, </a:t>
                      </a:r>
                      <a:r>
                        <a:rPr lang="ru-RU" sz="2000" b="1" dirty="0" err="1">
                          <a:latin typeface="Georgia" pitchFamily="18" charset="0"/>
                        </a:rPr>
                        <a:t>сь</a:t>
                      </a:r>
                      <a:r>
                        <a:rPr lang="ru-RU" sz="2000" b="1" dirty="0">
                          <a:latin typeface="Georgia" pitchFamily="18" charset="0"/>
                        </a:rPr>
                        <a:t>, </a:t>
                      </a:r>
                      <a:r>
                        <a:rPr lang="ru-RU" sz="2000" b="1" dirty="0" err="1">
                          <a:latin typeface="Georgia" pitchFamily="18" charset="0"/>
                        </a:rPr>
                        <a:t>зь</a:t>
                      </a:r>
                      <a:r>
                        <a:rPr lang="ru-RU" sz="2000" b="1" dirty="0">
                          <a:latin typeface="Georgia" pitchFamily="18" charset="0"/>
                        </a:rPr>
                        <a:t>, </a:t>
                      </a:r>
                      <a:r>
                        <a:rPr lang="ru-RU" sz="2000" b="1" u="sng" dirty="0">
                          <a:latin typeface="Georgia" pitchFamily="18" charset="0"/>
                        </a:rPr>
                        <a:t>с, </a:t>
                      </a:r>
                      <a:r>
                        <a:rPr lang="ru-RU" sz="2000" b="1" u="sng" dirty="0" err="1">
                          <a:latin typeface="Georgia" pitchFamily="18" charset="0"/>
                        </a:rPr>
                        <a:t>з</a:t>
                      </a:r>
                      <a:r>
                        <a:rPr lang="ru-RU" sz="2000" b="1" u="sng" dirty="0">
                          <a:latin typeface="Georgia" pitchFamily="18" charset="0"/>
                        </a:rPr>
                        <a:t>, </a:t>
                      </a:r>
                      <a:r>
                        <a:rPr lang="ru-RU" sz="2000" b="1" u="sng" dirty="0" err="1">
                          <a:latin typeface="Georgia" pitchFamily="18" charset="0"/>
                        </a:rPr>
                        <a:t>ц</a:t>
                      </a:r>
                      <a:r>
                        <a:rPr lang="ru-RU" sz="2000" b="1" u="sng" dirty="0">
                          <a:latin typeface="Georgia" pitchFamily="18" charset="0"/>
                        </a:rPr>
                        <a:t>,</a:t>
                      </a:r>
                      <a:r>
                        <a:rPr lang="ru-RU" sz="2000" b="1" dirty="0">
                          <a:latin typeface="Georgia" pitchFamily="18" charset="0"/>
                        </a:rPr>
                        <a:t> </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dirty="0" err="1">
                          <a:latin typeface="Georgia" pitchFamily="18" charset="0"/>
                        </a:rPr>
                        <a:t>ш</a:t>
                      </a:r>
                      <a:r>
                        <a:rPr lang="ru-RU" sz="2000" b="1" dirty="0">
                          <a:latin typeface="Georgia" pitchFamily="18" charset="0"/>
                        </a:rPr>
                        <a:t>, ж,</a:t>
                      </a:r>
                    </a:p>
                    <a:p>
                      <a:pPr algn="ctr">
                        <a:lnSpc>
                          <a:spcPct val="115000"/>
                        </a:lnSpc>
                        <a:spcAft>
                          <a:spcPts val="0"/>
                        </a:spcAft>
                      </a:pPr>
                      <a:r>
                        <a:rPr lang="ru-RU" sz="2000" b="1" dirty="0">
                          <a:latin typeface="Georgia" pitchFamily="18" charset="0"/>
                        </a:rPr>
                        <a:t>ч, </a:t>
                      </a:r>
                      <a:r>
                        <a:rPr lang="ru-RU" sz="2000" b="1" dirty="0" err="1">
                          <a:latin typeface="Georgia" pitchFamily="18" charset="0"/>
                        </a:rPr>
                        <a:t>щ</a:t>
                      </a:r>
                      <a:r>
                        <a:rPr lang="ru-RU" sz="2000" b="1" dirty="0">
                          <a:latin typeface="Georgia" pitchFamily="18" charset="0"/>
                        </a:rPr>
                        <a:t>,</a:t>
                      </a:r>
                    </a:p>
                    <a:p>
                      <a:pPr algn="ctr">
                        <a:lnSpc>
                          <a:spcPct val="115000"/>
                        </a:lnSpc>
                        <a:spcAft>
                          <a:spcPts val="0"/>
                        </a:spcAft>
                      </a:pPr>
                      <a:r>
                        <a:rPr lang="ru-RU" sz="2000" b="1" u="sng" dirty="0">
                          <a:latin typeface="Georgia" pitchFamily="18" charset="0"/>
                        </a:rPr>
                        <a:t>л, </a:t>
                      </a:r>
                      <a:r>
                        <a:rPr lang="ru-RU" sz="2000" b="1" u="sng" dirty="0" err="1">
                          <a:latin typeface="Georgia" pitchFamily="18" charset="0"/>
                        </a:rPr>
                        <a:t>р</a:t>
                      </a:r>
                      <a:r>
                        <a:rPr lang="ru-RU" sz="2000" b="1" u="sng" dirty="0">
                          <a:latin typeface="Georgia" pitchFamily="18" charset="0"/>
                        </a:rPr>
                        <a:t>, </a:t>
                      </a:r>
                      <a:r>
                        <a:rPr lang="ru-RU" sz="2000" b="1" u="sng" dirty="0" err="1">
                          <a:latin typeface="Georgia" pitchFamily="18" charset="0"/>
                        </a:rPr>
                        <a:t>рь</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dirty="0">
                          <a:latin typeface="Georgia" pitchFamily="18" charset="0"/>
                        </a:rPr>
                        <a:t>л, </a:t>
                      </a:r>
                      <a:r>
                        <a:rPr lang="ru-RU" sz="2000" b="1" dirty="0" err="1">
                          <a:latin typeface="Georgia" pitchFamily="18" charset="0"/>
                        </a:rPr>
                        <a:t>р</a:t>
                      </a:r>
                      <a:r>
                        <a:rPr lang="ru-RU" sz="2000" b="1" dirty="0">
                          <a:latin typeface="Georgia" pitchFamily="18" charset="0"/>
                        </a:rPr>
                        <a:t>, </a:t>
                      </a:r>
                      <a:r>
                        <a:rPr lang="ru-RU" sz="2000" b="1" dirty="0" err="1">
                          <a:latin typeface="Georgia" pitchFamily="18" charset="0"/>
                        </a:rPr>
                        <a:t>рь</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750833">
                <a:tc>
                  <a:txBody>
                    <a:bodyPr/>
                    <a:lstStyle/>
                    <a:p>
                      <a:pPr algn="ctr">
                        <a:lnSpc>
                          <a:spcPct val="115000"/>
                        </a:lnSpc>
                        <a:spcAft>
                          <a:spcPts val="0"/>
                        </a:spcAft>
                      </a:pPr>
                      <a:r>
                        <a:rPr lang="ru-RU" sz="2000" b="1" dirty="0">
                          <a:latin typeface="Georgia" pitchFamily="18" charset="0"/>
                        </a:rPr>
                        <a:t>Могут отсутствовать</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dirty="0">
                          <a:latin typeface="Georgia" pitchFamily="18" charset="0"/>
                        </a:rPr>
                        <a:t>с, </a:t>
                      </a:r>
                      <a:r>
                        <a:rPr lang="ru-RU" sz="2000" b="1" dirty="0" err="1">
                          <a:latin typeface="Georgia" pitchFamily="18" charset="0"/>
                        </a:rPr>
                        <a:t>з</a:t>
                      </a:r>
                      <a:r>
                        <a:rPr lang="ru-RU" sz="2000" b="1" dirty="0">
                          <a:latin typeface="Georgia" pitchFamily="18" charset="0"/>
                        </a:rPr>
                        <a:t>, </a:t>
                      </a:r>
                      <a:r>
                        <a:rPr lang="ru-RU" sz="2000" b="1" dirty="0" err="1">
                          <a:latin typeface="Georgia" pitchFamily="18" charset="0"/>
                        </a:rPr>
                        <a:t>ц</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dirty="0">
                          <a:latin typeface="Georgia" pitchFamily="18" charset="0"/>
                        </a:rPr>
                        <a:t>л, </a:t>
                      </a:r>
                      <a:r>
                        <a:rPr lang="ru-RU" sz="2000" b="1" dirty="0" err="1">
                          <a:latin typeface="Georgia" pitchFamily="18" charset="0"/>
                        </a:rPr>
                        <a:t>р</a:t>
                      </a:r>
                      <a:r>
                        <a:rPr lang="ru-RU" sz="2000" b="1" dirty="0">
                          <a:latin typeface="Georgia" pitchFamily="18" charset="0"/>
                        </a:rPr>
                        <a:t>, </a:t>
                      </a:r>
                      <a:r>
                        <a:rPr lang="ru-RU" sz="2000" b="1" dirty="0" err="1">
                          <a:latin typeface="Georgia" pitchFamily="18" charset="0"/>
                        </a:rPr>
                        <a:t>рь</a:t>
                      </a: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b="1" dirty="0">
                        <a:latin typeface="Georgia" pitchFamily="18" charset="0"/>
                        <a:ea typeface="Times New Roman"/>
                        <a:cs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0" tmFilter="0, 0; .2, .5; .8, .5; 1, 0"/>
                                        <p:tgtEl>
                                          <p:spTgt spid="4"/>
                                        </p:tgtEl>
                                      </p:cBhvr>
                                    </p:animEffect>
                                    <p:animScale>
                                      <p:cBhvr>
                                        <p:cTn id="12" dur="25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1" y="0"/>
            <a:ext cx="9144001" cy="6915173"/>
          </a:xfrm>
          <a:prstGeom prst="rect">
            <a:avLst/>
          </a:prstGeom>
          <a:noFill/>
          <a:ln w="9525">
            <a:noFill/>
            <a:miter lim="800000"/>
            <a:headEnd/>
            <a:tailEnd/>
          </a:ln>
          <a:effectLst/>
        </p:spPr>
      </p:pic>
      <p:sp>
        <p:nvSpPr>
          <p:cNvPr id="3" name="Заголовок 1"/>
          <p:cNvSpPr txBox="1">
            <a:spLocks/>
          </p:cNvSpPr>
          <p:nvPr/>
        </p:nvSpPr>
        <p:spPr>
          <a:xfrm>
            <a:off x="500034" y="357166"/>
            <a:ext cx="8229600" cy="100013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800" b="1" i="0" u="none" strike="noStrike" kern="1200" cap="none" spc="0" normalizeH="0" baseline="0" noProof="0" dirty="0" smtClean="0">
                <a:ln>
                  <a:noFill/>
                </a:ln>
                <a:solidFill>
                  <a:schemeClr val="tx1"/>
                </a:solidFill>
                <a:effectLst/>
                <a:uLnTx/>
                <a:uFillTx/>
                <a:latin typeface="Georgia" pitchFamily="18" charset="0"/>
                <a:ea typeface="+mj-ea"/>
                <a:cs typeface="+mj-cs"/>
              </a:rPr>
              <a:t>Звукопроизношение</a:t>
            </a:r>
            <a:endParaRPr kumimoji="0" lang="ru-RU" sz="4800" b="0" i="0" u="none" strike="noStrike" kern="1200" cap="none" spc="0" normalizeH="0" baseline="0" noProof="0" dirty="0">
              <a:ln>
                <a:noFill/>
              </a:ln>
              <a:solidFill>
                <a:schemeClr val="tx1"/>
              </a:solidFill>
              <a:effectLst/>
              <a:uLnTx/>
              <a:uFillTx/>
              <a:latin typeface="Georgia" pitchFamily="18" charset="0"/>
              <a:ea typeface="+mj-ea"/>
              <a:cs typeface="+mj-cs"/>
            </a:endParaRPr>
          </a:p>
        </p:txBody>
      </p:sp>
      <p:sp>
        <p:nvSpPr>
          <p:cNvPr id="4" name="Содержимое 2"/>
          <p:cNvSpPr txBox="1">
            <a:spLocks/>
          </p:cNvSpPr>
          <p:nvPr/>
        </p:nvSpPr>
        <p:spPr>
          <a:xfrm>
            <a:off x="0" y="1357298"/>
            <a:ext cx="8686800" cy="5286412"/>
          </a:xfrm>
          <a:prstGeom prst="rect">
            <a:avLst/>
          </a:prstGeom>
        </p:spPr>
        <p:txBody>
          <a:bodyPr>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600" b="0" i="0" u="none" strike="noStrike" kern="1200" cap="none" spc="0" normalizeH="0" baseline="0" noProof="0" dirty="0" smtClean="0">
                <a:ln>
                  <a:noFill/>
                </a:ln>
                <a:solidFill>
                  <a:schemeClr val="tx1"/>
                </a:solidFill>
                <a:effectLst/>
                <a:uLnTx/>
                <a:uFillTx/>
                <a:latin typeface="Georgia" pitchFamily="18" charset="0"/>
                <a:ea typeface="+mn-ea"/>
                <a:cs typeface="+mn-cs"/>
              </a:rPr>
              <a:t>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Дети 4-5 лет овладевают чётким и чистым произношением шипящих звуков [</a:t>
            </a:r>
            <a:r>
              <a:rPr kumimoji="0" lang="ru-RU" sz="2400" b="1" i="0" u="none" strike="noStrike" kern="1200" cap="none" spc="0" normalizeH="0" baseline="0" noProof="0" dirty="0" err="1" smtClean="0">
                <a:ln>
                  <a:noFill/>
                </a:ln>
                <a:solidFill>
                  <a:schemeClr val="tx1"/>
                </a:solidFill>
                <a:effectLst/>
                <a:uLnTx/>
                <a:uFillTx/>
                <a:latin typeface="Georgia" pitchFamily="18" charset="0"/>
                <a:ea typeface="+mn-ea"/>
                <a:cs typeface="+mn-cs"/>
              </a:rPr>
              <a:t>ш</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[ж], [ч’], [</a:t>
            </a:r>
            <a:r>
              <a:rPr kumimoji="0" lang="ru-RU" sz="2400" b="1" i="0" u="none" strike="noStrike" kern="1200" cap="none" spc="0" normalizeH="0" baseline="0" noProof="0" dirty="0" err="1" smtClean="0">
                <a:ln>
                  <a:noFill/>
                </a:ln>
                <a:solidFill>
                  <a:schemeClr val="tx1"/>
                </a:solidFill>
                <a:effectLst/>
                <a:uLnTx/>
                <a:uFillTx/>
                <a:latin typeface="Georgia" pitchFamily="18" charset="0"/>
                <a:ea typeface="+mn-ea"/>
                <a:cs typeface="+mn-cs"/>
              </a:rPr>
              <a:t>щ</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многие начинают верно произносить звуки [</a:t>
            </a:r>
            <a:r>
              <a:rPr kumimoji="0" lang="ru-RU" sz="2400" b="1" i="0" u="none" strike="noStrike" kern="1200" cap="none" spc="0" normalizeH="0" baseline="0" noProof="0" dirty="0" err="1" smtClean="0">
                <a:ln>
                  <a:noFill/>
                </a:ln>
                <a:solidFill>
                  <a:schemeClr val="tx1"/>
                </a:solidFill>
                <a:effectLst/>
                <a:uLnTx/>
                <a:uFillTx/>
                <a:latin typeface="Georgia" pitchFamily="18" charset="0"/>
                <a:ea typeface="+mn-ea"/>
                <a:cs typeface="+mn-cs"/>
              </a:rPr>
              <a:t>р</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a:t>
            </a:r>
            <a:r>
              <a:rPr kumimoji="0" lang="ru-RU" sz="2400" b="1" i="0" u="none" strike="noStrike" kern="1200" cap="none" spc="0" normalizeH="0" baseline="0" noProof="0" dirty="0" err="1" smtClean="0">
                <a:ln>
                  <a:noFill/>
                </a:ln>
                <a:solidFill>
                  <a:schemeClr val="tx1"/>
                </a:solidFill>
                <a:effectLst/>
                <a:uLnTx/>
                <a:uFillTx/>
                <a:latin typeface="Georgia" pitchFamily="18" charset="0"/>
                <a:ea typeface="+mn-ea"/>
                <a:cs typeface="+mn-cs"/>
              </a:rPr>
              <a:t>р</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[л], но ещё не всегда умеют употреблять их во всех словах. Так, например, ребёнок правильно произнесёт звук [</a:t>
            </a:r>
            <a:r>
              <a:rPr kumimoji="0" lang="ru-RU" sz="2400" b="1" i="0" u="none" strike="noStrike" kern="1200" cap="none" spc="0" normalizeH="0" baseline="0" noProof="0" dirty="0" err="1" smtClean="0">
                <a:ln>
                  <a:noFill/>
                </a:ln>
                <a:solidFill>
                  <a:schemeClr val="tx1"/>
                </a:solidFill>
                <a:effectLst/>
                <a:uLnTx/>
                <a:uFillTx/>
                <a:latin typeface="Georgia" pitchFamily="18" charset="0"/>
                <a:ea typeface="+mn-ea"/>
                <a:cs typeface="+mn-cs"/>
              </a:rPr>
              <a:t>р</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в слове </a:t>
            </a:r>
            <a:r>
              <a:rPr kumimoji="0" lang="ru-RU" sz="2400" b="1" i="1" u="none" strike="noStrike" kern="1200" cap="none" spc="0" normalizeH="0" baseline="0" noProof="0" dirty="0" smtClean="0">
                <a:ln>
                  <a:noFill/>
                </a:ln>
                <a:solidFill>
                  <a:schemeClr val="tx1"/>
                </a:solidFill>
                <a:effectLst/>
                <a:uLnTx/>
                <a:uFillTx/>
                <a:latin typeface="Georgia" pitchFamily="18" charset="0"/>
                <a:ea typeface="+mn-ea"/>
                <a:cs typeface="+mn-cs"/>
              </a:rPr>
              <a:t>сарай</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и в то же время этот же звук в слове крыша может произнести как [л]: </a:t>
            </a:r>
            <a:r>
              <a:rPr kumimoji="0" lang="ru-RU" sz="2400" b="1" i="1" u="none" strike="noStrike" kern="1200" cap="none" spc="0" normalizeH="0" baseline="0" noProof="0" dirty="0" err="1" smtClean="0">
                <a:ln>
                  <a:noFill/>
                </a:ln>
                <a:solidFill>
                  <a:schemeClr val="tx1"/>
                </a:solidFill>
                <a:effectLst/>
                <a:uLnTx/>
                <a:uFillTx/>
                <a:latin typeface="Georgia" pitchFamily="18" charset="0"/>
                <a:ea typeface="+mn-ea"/>
                <a:cs typeface="+mn-cs"/>
              </a:rPr>
              <a:t>клыша</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a:t>
            </a:r>
            <a:r>
              <a:rPr kumimoji="0" lang="ru-RU" sz="2400" b="1" i="0" u="sng" strike="noStrike" kern="1200" cap="none" spc="0" normalizeH="0" baseline="0" noProof="0" dirty="0" smtClean="0">
                <a:ln>
                  <a:noFill/>
                </a:ln>
                <a:solidFill>
                  <a:schemeClr val="tx1"/>
                </a:solidFill>
                <a:effectLst/>
                <a:uLnTx/>
                <a:uFillTx/>
                <a:latin typeface="Georgia" pitchFamily="18" charset="0"/>
                <a:ea typeface="+mn-ea"/>
                <a:cs typeface="+mn-cs"/>
              </a:rPr>
              <a:t>В норме пятилетние дети должны научиться чётко произносить все звуки в составе слов и предложений</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chemeClr val="tx1"/>
                </a:solidFill>
                <a:effectLst/>
                <a:uLnTx/>
                <a:uFillTx/>
                <a:latin typeface="+mn-lt"/>
                <a:ea typeface="+mn-ea"/>
                <a:cs typeface="+mn-cs"/>
              </a:rPr>
              <a:t>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У части детей наблюдаются смешения свистящих и шипящих, если они недавно появились в речи</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srcRect/>
          <a:stretch>
            <a:fillRect/>
          </a:stretch>
        </p:blipFill>
        <p:spPr bwMode="auto">
          <a:xfrm>
            <a:off x="0" y="-40"/>
            <a:ext cx="9144001" cy="6915173"/>
          </a:xfrm>
          <a:prstGeom prst="rect">
            <a:avLst/>
          </a:prstGeom>
          <a:noFill/>
          <a:ln w="9525">
            <a:noFill/>
            <a:miter lim="800000"/>
            <a:headEnd/>
            <a:tailEnd/>
          </a:ln>
          <a:effectLst/>
        </p:spPr>
      </p:pic>
      <p:sp>
        <p:nvSpPr>
          <p:cNvPr id="2" name="Прямоугольник 1"/>
          <p:cNvSpPr/>
          <p:nvPr/>
        </p:nvSpPr>
        <p:spPr>
          <a:xfrm>
            <a:off x="357158" y="357166"/>
            <a:ext cx="8429684" cy="2062103"/>
          </a:xfrm>
          <a:prstGeom prst="rect">
            <a:avLst/>
          </a:prstGeom>
        </p:spPr>
        <p:txBody>
          <a:bodyPr wrap="square">
            <a:spAutoFit/>
          </a:bodyPr>
          <a:lstStyle/>
          <a:p>
            <a:pPr algn="ctr"/>
            <a:r>
              <a:rPr lang="ru-RU" sz="3200" b="1" u="sng" dirty="0" smtClean="0">
                <a:latin typeface="Georgia" pitchFamily="18" charset="0"/>
              </a:rPr>
              <a:t>Артикуляционный аппарат </a:t>
            </a:r>
          </a:p>
          <a:p>
            <a:pPr algn="just"/>
            <a:r>
              <a:rPr lang="ru-RU" sz="2400" b="1" dirty="0" smtClean="0">
                <a:latin typeface="Georgia" pitchFamily="18" charset="0"/>
              </a:rPr>
              <a:t>анатомо-физиологическая система органов,</a:t>
            </a:r>
          </a:p>
          <a:p>
            <a:pPr algn="just"/>
            <a:r>
              <a:rPr lang="ru-RU" sz="2400" b="1" dirty="0" smtClean="0">
                <a:latin typeface="Georgia" pitchFamily="18" charset="0"/>
              </a:rPr>
              <a:t>включающая гортань, голосовые складки,</a:t>
            </a:r>
          </a:p>
          <a:p>
            <a:pPr algn="just"/>
            <a:r>
              <a:rPr lang="ru-RU" sz="2400" b="1" dirty="0" smtClean="0">
                <a:latin typeface="Georgia" pitchFamily="18" charset="0"/>
              </a:rPr>
              <a:t>язык, мягкое и твердое небо, зубы верхней и</a:t>
            </a:r>
          </a:p>
          <a:p>
            <a:pPr algn="just"/>
            <a:r>
              <a:rPr lang="ru-RU" sz="2400" b="1" dirty="0" smtClean="0">
                <a:latin typeface="Georgia" pitchFamily="18" charset="0"/>
              </a:rPr>
              <a:t>нижней челюсти, губы, носоглотку</a:t>
            </a:r>
          </a:p>
        </p:txBody>
      </p:sp>
      <p:pic>
        <p:nvPicPr>
          <p:cNvPr id="4" name="Содержимое 8" descr="http://upload.wikimedia.org/wikipedia/ru/9/9d/Profilarticul.jpg"/>
          <p:cNvPicPr>
            <a:picLocks/>
          </p:cNvPicPr>
          <p:nvPr/>
        </p:nvPicPr>
        <p:blipFill>
          <a:blip r:embed="rId3"/>
          <a:srcRect/>
          <a:stretch>
            <a:fillRect/>
          </a:stretch>
        </p:blipFill>
        <p:spPr bwMode="auto">
          <a:xfrm>
            <a:off x="2643174" y="2428868"/>
            <a:ext cx="4000528" cy="407196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3000" fill="hold"/>
                                        <p:tgtEl>
                                          <p:spTgt spid="4"/>
                                        </p:tgtEl>
                                        <p:attrNameLst>
                                          <p:attrName>ppt_y</p:attrName>
                                        </p:attrNameLst>
                                      </p:cBhvr>
                                      <p:tavLst>
                                        <p:tav tm="0">
                                          <p:val>
                                            <p:strVal val="#ppt_y"/>
                                          </p:val>
                                        </p:tav>
                                        <p:tav tm="100000">
                                          <p:val>
                                            <p:strVal val="#ppt_y"/>
                                          </p:val>
                                        </p:tav>
                                      </p:tavLst>
                                    </p:anim>
                                    <p:anim calcmode="lin" valueType="num">
                                      <p:cBhvr>
                                        <p:cTn id="9" dur="3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3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30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mph" presetSubtype="0" fill="hold" nodeType="clickEffect">
                                  <p:stCondLst>
                                    <p:cond delay="0"/>
                                  </p:stCondLst>
                                  <p:iterate type="lt">
                                    <p:tmPct val="0"/>
                                  </p:iterate>
                                  <p:childTnLst>
                                    <p:animClr clrSpc="rgb">
                                      <p:cBhvr override="childStyle">
                                        <p:cTn id="15" dur="1900" fill="hold">
                                          <p:stCondLst>
                                            <p:cond delay="100"/>
                                          </p:stCondLst>
                                        </p:cTn>
                                        <p:tgtEl>
                                          <p:spTgt spid="4"/>
                                        </p:tgtEl>
                                        <p:attrNameLst>
                                          <p:attrName>style.color</p:attrName>
                                        </p:attrNameLst>
                                      </p:cBhvr>
                                      <p:to>
                                        <a:schemeClr val="accent2"/>
                                      </p:to>
                                    </p:animClr>
                                    <p:animClr clrSpc="rgb">
                                      <p:cBhvr>
                                        <p:cTn id="16" dur="1900" fill="hold">
                                          <p:stCondLst>
                                            <p:cond delay="100"/>
                                          </p:stCondLst>
                                        </p:cTn>
                                        <p:tgtEl>
                                          <p:spTgt spid="4"/>
                                        </p:tgtEl>
                                        <p:attrNameLst>
                                          <p:attrName>fillColor</p:attrName>
                                        </p:attrNameLst>
                                      </p:cBhvr>
                                      <p:to>
                                        <a:schemeClr val="accent2"/>
                                      </p:to>
                                    </p:animClr>
                                    <p:set>
                                      <p:cBhvr>
                                        <p:cTn id="17" dur="1900" fill="hold">
                                          <p:stCondLst>
                                            <p:cond delay="100"/>
                                          </p:stCondLst>
                                        </p:cTn>
                                        <p:tgtEl>
                                          <p:spTgt spid="4"/>
                                        </p:tgtEl>
                                        <p:attrNameLst>
                                          <p:attrName>fill.type</p:attrName>
                                        </p:attrNameLst>
                                      </p:cBhvr>
                                      <p:to>
                                        <p:strVal val="solid"/>
                                      </p:to>
                                    </p:set>
                                    <p:set>
                                      <p:cBhvr>
                                        <p:cTn id="18" dur="1900" fill="hold">
                                          <p:stCondLst>
                                            <p:cond delay="100"/>
                                          </p:stCondLst>
                                        </p:cTn>
                                        <p:tgtEl>
                                          <p:spTgt spid="4"/>
                                        </p:tgtEl>
                                        <p:attrNameLst>
                                          <p:attrName>fill.on</p:attrName>
                                        </p:attrNameLst>
                                      </p:cBhvr>
                                      <p:to>
                                        <p:strVal val="true"/>
                                      </p:to>
                                    </p:set>
                                    <p:animScale>
                                      <p:cBhvr>
                                        <p:cTn id="19" dur="200" fill="hold">
                                          <p:stCondLst>
                                            <p:cond delay="0"/>
                                          </p:stCondLst>
                                        </p:cTn>
                                        <p:tgtEl>
                                          <p:spTgt spid="4"/>
                                        </p:tgtEl>
                                      </p:cBhvr>
                                      <p:from x="100000" y="100000"/>
                                      <p:to x="100000" y="5000"/>
                                    </p:animScale>
                                    <p:animScale>
                                      <p:cBhvr>
                                        <p:cTn id="20" dur="200" fill="hold">
                                          <p:stCondLst>
                                            <p:cond delay="200"/>
                                          </p:stCondLst>
                                        </p:cTn>
                                        <p:tgtEl>
                                          <p:spTgt spid="4"/>
                                        </p:tgtEl>
                                      </p:cBhvr>
                                      <p:from x="100000" y="5000"/>
                                      <p:to x="120000" y="150000"/>
                                    </p:animScale>
                                    <p:animScale>
                                      <p:cBhvr>
                                        <p:cTn id="21" dur="600" fill="hold">
                                          <p:stCondLst>
                                            <p:cond delay="1400"/>
                                          </p:stCondLst>
                                        </p:cTn>
                                        <p:tgtEl>
                                          <p:spTgt spid="4"/>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40"/>
            <a:ext cx="9144001" cy="6915173"/>
          </a:xfrm>
          <a:prstGeom prst="rect">
            <a:avLst/>
          </a:prstGeom>
          <a:noFill/>
          <a:ln w="9525">
            <a:noFill/>
            <a:miter lim="800000"/>
            <a:headEnd/>
            <a:tailEnd/>
          </a:ln>
          <a:effectLst/>
        </p:spPr>
      </p:pic>
      <p:sp>
        <p:nvSpPr>
          <p:cNvPr id="3" name="Прямоугольник 2"/>
          <p:cNvSpPr/>
          <p:nvPr/>
        </p:nvSpPr>
        <p:spPr>
          <a:xfrm>
            <a:off x="357158" y="357166"/>
            <a:ext cx="8429684" cy="1323439"/>
          </a:xfrm>
          <a:prstGeom prst="rect">
            <a:avLst/>
          </a:prstGeom>
        </p:spPr>
        <p:txBody>
          <a:bodyPr wrap="square">
            <a:spAutoFit/>
          </a:bodyPr>
          <a:lstStyle/>
          <a:p>
            <a:pPr algn="ctr"/>
            <a:r>
              <a:rPr lang="ru-RU" sz="4000" b="1" u="sng" dirty="0" smtClean="0">
                <a:latin typeface="Georgia" pitchFamily="18" charset="0"/>
              </a:rPr>
              <a:t>Выявление проблем в работе артикуляционного аппарата</a:t>
            </a:r>
            <a:endParaRPr lang="ru-RU" sz="4000" dirty="0"/>
          </a:p>
        </p:txBody>
      </p:sp>
      <p:sp>
        <p:nvSpPr>
          <p:cNvPr id="4" name="Прямоугольник 3"/>
          <p:cNvSpPr/>
          <p:nvPr/>
        </p:nvSpPr>
        <p:spPr>
          <a:xfrm>
            <a:off x="357158" y="2143116"/>
            <a:ext cx="8358246" cy="4154984"/>
          </a:xfrm>
          <a:prstGeom prst="rect">
            <a:avLst/>
          </a:prstGeom>
        </p:spPr>
        <p:txBody>
          <a:bodyPr wrap="square">
            <a:spAutoFit/>
          </a:bodyPr>
          <a:lstStyle/>
          <a:p>
            <a:pPr>
              <a:buFont typeface="Wingdings" pitchFamily="2" charset="2"/>
              <a:buChar char="Ø"/>
            </a:pPr>
            <a:r>
              <a:rPr lang="ru-RU" dirty="0" smtClean="0">
                <a:latin typeface="Georgia" pitchFamily="18" charset="0"/>
              </a:rPr>
              <a:t> </a:t>
            </a:r>
            <a:r>
              <a:rPr lang="ru-RU" sz="2400" b="1" dirty="0" smtClean="0">
                <a:latin typeface="Georgia" pitchFamily="18" charset="0"/>
              </a:rPr>
              <a:t>Речевые органы не могут сохранять одно и то   </a:t>
            </a:r>
          </a:p>
          <a:p>
            <a:r>
              <a:rPr lang="ru-RU" sz="2400" b="1" dirty="0" smtClean="0">
                <a:latin typeface="Georgia" pitchFamily="18" charset="0"/>
              </a:rPr>
              <a:t>  же положение в течении 5-6 секунд</a:t>
            </a:r>
          </a:p>
          <a:p>
            <a:pPr>
              <a:buFont typeface="Wingdings" pitchFamily="2" charset="2"/>
              <a:buChar char="Ø"/>
            </a:pPr>
            <a:r>
              <a:rPr lang="ru-RU" sz="2400" b="1" dirty="0" smtClean="0">
                <a:latin typeface="Georgia" pitchFamily="18" charset="0"/>
              </a:rPr>
              <a:t> Синеватый оттенок языка</a:t>
            </a:r>
          </a:p>
          <a:p>
            <a:pPr>
              <a:buFont typeface="Wingdings" pitchFamily="2" charset="2"/>
              <a:buChar char="Ø"/>
            </a:pPr>
            <a:r>
              <a:rPr lang="ru-RU" sz="2400" b="1" dirty="0" smtClean="0">
                <a:latin typeface="Georgia" pitchFamily="18" charset="0"/>
              </a:rPr>
              <a:t> Повышенное слюноотделение</a:t>
            </a:r>
          </a:p>
          <a:p>
            <a:pPr>
              <a:buFont typeface="Wingdings" pitchFamily="2" charset="2"/>
              <a:buChar char="Ø"/>
            </a:pPr>
            <a:r>
              <a:rPr lang="ru-RU" sz="2400" b="1" dirty="0" smtClean="0">
                <a:latin typeface="Georgia" pitchFamily="18" charset="0"/>
              </a:rPr>
              <a:t> Невозможность выполнить многие простые  </a:t>
            </a:r>
          </a:p>
          <a:p>
            <a:r>
              <a:rPr lang="ru-RU" sz="2400" b="1" dirty="0" smtClean="0">
                <a:latin typeface="Georgia" pitchFamily="18" charset="0"/>
              </a:rPr>
              <a:t>   движения</a:t>
            </a:r>
          </a:p>
          <a:p>
            <a:pPr>
              <a:buFont typeface="Wingdings" pitchFamily="2" charset="2"/>
              <a:buChar char="Ø"/>
            </a:pPr>
            <a:r>
              <a:rPr lang="ru-RU" sz="2400" b="1" dirty="0" smtClean="0">
                <a:latin typeface="Georgia" pitchFamily="18" charset="0"/>
              </a:rPr>
              <a:t> Асимметрия в работе мышц</a:t>
            </a:r>
          </a:p>
          <a:p>
            <a:pPr>
              <a:buFont typeface="Wingdings" pitchFamily="2" charset="2"/>
              <a:buChar char="Ø"/>
            </a:pPr>
            <a:r>
              <a:rPr lang="ru-RU" sz="2400" b="1" dirty="0" smtClean="0">
                <a:latin typeface="Georgia" pitchFamily="18" charset="0"/>
              </a:rPr>
              <a:t> Нарушения тонуса мышц</a:t>
            </a:r>
          </a:p>
          <a:p>
            <a:pPr>
              <a:buFont typeface="Wingdings" pitchFamily="2" charset="2"/>
              <a:buChar char="Ø"/>
            </a:pPr>
            <a:r>
              <a:rPr lang="ru-RU" sz="2400" b="1" dirty="0" smtClean="0">
                <a:latin typeface="Georgia" pitchFamily="18" charset="0"/>
              </a:rPr>
              <a:t> Подергивания, дрожание в различных группах </a:t>
            </a:r>
          </a:p>
          <a:p>
            <a:r>
              <a:rPr lang="ru-RU" sz="2400" b="1" dirty="0" smtClean="0">
                <a:latin typeface="Georgia" pitchFamily="18" charset="0"/>
              </a:rPr>
              <a:t>   мышц</a:t>
            </a:r>
          </a:p>
          <a:p>
            <a:pPr>
              <a:buFont typeface="Wingdings" pitchFamily="2" charset="2"/>
              <a:buChar char="Ø"/>
            </a:pPr>
            <a:r>
              <a:rPr lang="ru-RU" sz="2400" b="1" dirty="0" smtClean="0">
                <a:latin typeface="Georgia" pitchFamily="18" charset="0"/>
              </a:rPr>
              <a:t> Назализация голоса (гнусавость) </a:t>
            </a:r>
            <a:endParaRPr lang="ru-RU" sz="2400" b="1" dirty="0">
              <a:latin typeface="Georg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0"/>
            <a:ext cx="9144001" cy="6915173"/>
          </a:xfrm>
          <a:prstGeom prst="rect">
            <a:avLst/>
          </a:prstGeom>
          <a:noFill/>
          <a:ln w="9525">
            <a:noFill/>
            <a:miter lim="800000"/>
            <a:headEnd/>
            <a:tailEnd/>
          </a:ln>
          <a:effectLst/>
        </p:spPr>
      </p:pic>
      <p:sp>
        <p:nvSpPr>
          <p:cNvPr id="3" name="Прямоугольник 2"/>
          <p:cNvSpPr/>
          <p:nvPr/>
        </p:nvSpPr>
        <p:spPr>
          <a:xfrm>
            <a:off x="3000364" y="357166"/>
            <a:ext cx="5786478" cy="3416320"/>
          </a:xfrm>
          <a:prstGeom prst="rect">
            <a:avLst/>
          </a:prstGeom>
        </p:spPr>
        <p:txBody>
          <a:bodyPr wrap="square">
            <a:spAutoFit/>
          </a:bodyPr>
          <a:lstStyle/>
          <a:p>
            <a:pPr algn="ctr"/>
            <a:r>
              <a:rPr lang="ru-RU" sz="3200" b="1" u="sng" dirty="0" smtClean="0">
                <a:latin typeface="Georgia" pitchFamily="18" charset="0"/>
              </a:rPr>
              <a:t>Артикуляционная гимнастика</a:t>
            </a:r>
          </a:p>
          <a:p>
            <a:pPr algn="ctr"/>
            <a:r>
              <a:rPr lang="ru-RU" sz="3200" b="1" u="sng" dirty="0" smtClean="0">
                <a:latin typeface="Georgia" pitchFamily="18" charset="0"/>
              </a:rPr>
              <a:t> </a:t>
            </a:r>
          </a:p>
          <a:p>
            <a:pPr algn="just"/>
            <a:r>
              <a:rPr lang="ru-RU" sz="2400" b="1" dirty="0" smtClean="0">
                <a:latin typeface="Georgia" pitchFamily="18" charset="0"/>
              </a:rPr>
              <a:t>это комплекс специально подобранных упражнений для органов артикуляции, направленных на исправление недостатков произношения </a:t>
            </a:r>
          </a:p>
        </p:txBody>
      </p:sp>
      <p:sp>
        <p:nvSpPr>
          <p:cNvPr id="4" name="Прямоугольник 3"/>
          <p:cNvSpPr/>
          <p:nvPr/>
        </p:nvSpPr>
        <p:spPr>
          <a:xfrm>
            <a:off x="357158" y="4000504"/>
            <a:ext cx="8429684" cy="2554545"/>
          </a:xfrm>
          <a:prstGeom prst="rect">
            <a:avLst/>
          </a:prstGeom>
        </p:spPr>
        <p:txBody>
          <a:bodyPr wrap="square">
            <a:spAutoFit/>
          </a:bodyPr>
          <a:lstStyle/>
          <a:p>
            <a:pPr algn="ctr"/>
            <a:r>
              <a:rPr lang="ru-RU" sz="3200" b="1" u="sng" dirty="0" smtClean="0">
                <a:latin typeface="Georgia" pitchFamily="18" charset="0"/>
              </a:rPr>
              <a:t>Цель артикуляционной гимнастики</a:t>
            </a:r>
          </a:p>
          <a:p>
            <a:pPr algn="ctr"/>
            <a:r>
              <a:rPr lang="ru-RU" sz="3200" b="1" u="sng" dirty="0" smtClean="0">
                <a:latin typeface="Georgia" pitchFamily="18" charset="0"/>
              </a:rPr>
              <a:t> </a:t>
            </a:r>
          </a:p>
          <a:p>
            <a:pPr algn="just"/>
            <a:r>
              <a:rPr lang="ru-RU" sz="2400" b="1" dirty="0" smtClean="0">
                <a:latin typeface="Georgia" pitchFamily="18" charset="0"/>
              </a:rPr>
              <a:t>выработка полноценных движений и определенных положений органов артикуляционного аппарата, необходимых для правильного произношения звуков</a:t>
            </a:r>
            <a:endParaRPr lang="ru-RU" sz="2400" b="1" dirty="0"/>
          </a:p>
        </p:txBody>
      </p:sp>
      <p:pic>
        <p:nvPicPr>
          <p:cNvPr id="5" name="Содержимое 3" descr="http://kinder.revda09.ru/files/a/a/a3vlym2i259wfx1qnpxi5ms2z.jpg"/>
          <p:cNvPicPr>
            <a:picLocks/>
          </p:cNvPicPr>
          <p:nvPr/>
        </p:nvPicPr>
        <p:blipFill>
          <a:blip r:embed="rId3"/>
          <a:srcRect/>
          <a:stretch>
            <a:fillRect/>
          </a:stretch>
        </p:blipFill>
        <p:spPr bwMode="auto">
          <a:xfrm>
            <a:off x="500034" y="1071546"/>
            <a:ext cx="2500330" cy="235745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3" presetClass="emph" presetSubtype="0" fill="remove" nodeType="clickEffect">
                                  <p:stCondLst>
                                    <p:cond delay="0"/>
                                  </p:stCondLst>
                                  <p:iterate type="lt">
                                    <p:tmPct val="0"/>
                                  </p:iterate>
                                  <p:childTnLst>
                                    <p:animClr clrSpc="rgb">
                                      <p:cBhvr override="childStyle">
                                        <p:cTn id="11" dur="1500" accel="50000" autoRev="1" fill="hold" tmFilter="0, 0; .33333, 1; 1, 1">
                                          <p:stCondLst>
                                            <p:cond delay="0"/>
                                          </p:stCondLst>
                                        </p:cTn>
                                        <p:tgtEl>
                                          <p:spTgt spid="5"/>
                                        </p:tgtEl>
                                        <p:attrNameLst>
                                          <p:attrName>style.color</p:attrName>
                                        </p:attrNameLst>
                                      </p:cBhvr>
                                      <p:to>
                                        <a:schemeClr val="accent2"/>
                                      </p:to>
                                    </p:animClr>
                                    <p:animClr clrSpc="rgb">
                                      <p:cBhvr>
                                        <p:cTn id="12" dur="1500" accel="50000" autoRev="1" fill="hold" tmFilter="0, 0; .33333, 1; 1, 1">
                                          <p:stCondLst>
                                            <p:cond delay="0"/>
                                          </p:stCondLst>
                                        </p:cTn>
                                        <p:tgtEl>
                                          <p:spTgt spid="5"/>
                                        </p:tgtEl>
                                        <p:attrNameLst>
                                          <p:attrName>fillcolor</p:attrName>
                                        </p:attrNameLst>
                                      </p:cBhvr>
                                      <p:to>
                                        <a:schemeClr val="accent2"/>
                                      </p:to>
                                    </p:animClr>
                                    <p:set>
                                      <p:cBhvr>
                                        <p:cTn id="13" dur="3000" fill="hold"/>
                                        <p:tgtEl>
                                          <p:spTgt spid="5"/>
                                        </p:tgtEl>
                                        <p:attrNameLst>
                                          <p:attrName>fill.type</p:attrName>
                                        </p:attrNameLst>
                                      </p:cBhvr>
                                      <p:to>
                                        <p:strVal val="solid"/>
                                      </p:to>
                                    </p:set>
                                    <p:set>
                                      <p:cBhvr>
                                        <p:cTn id="14" dur="3000" fill="hold"/>
                                        <p:tgtEl>
                                          <p:spTgt spid="5"/>
                                        </p:tgtEl>
                                        <p:attrNameLst>
                                          <p:attrName>fill.on</p:attrName>
                                        </p:attrNameLst>
                                      </p:cBhvr>
                                      <p:to>
                                        <p:strVal val="true"/>
                                      </p:to>
                                    </p:set>
                                    <p:animScale>
                                      <p:cBhvr>
                                        <p:cTn id="15" dur="1500" accel="50000" autoRev="1" fill="hold" tmFilter="0, 0; .33333, 1; 1, 1">
                                          <p:stCondLst>
                                            <p:cond delay="0"/>
                                          </p:stCondLst>
                                        </p:cTn>
                                        <p:tgtEl>
                                          <p:spTgt spid="5"/>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0"/>
            <a:ext cx="9144001" cy="6915173"/>
          </a:xfrm>
          <a:prstGeom prst="rect">
            <a:avLst/>
          </a:prstGeom>
          <a:noFill/>
          <a:ln w="9525">
            <a:noFill/>
            <a:miter lim="800000"/>
            <a:headEnd/>
            <a:tailEnd/>
          </a:ln>
          <a:effectLst/>
        </p:spPr>
      </p:pic>
      <p:sp>
        <p:nvSpPr>
          <p:cNvPr id="3" name="Заголовок 1"/>
          <p:cNvSpPr txBox="1">
            <a:spLocks/>
          </p:cNvSpPr>
          <p:nvPr/>
        </p:nvSpPr>
        <p:spPr>
          <a:xfrm>
            <a:off x="214282" y="500042"/>
            <a:ext cx="8715436" cy="157162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1" i="0" u="none" strike="noStrike" kern="1200" cap="none" spc="0" normalizeH="0" baseline="0" noProof="0" dirty="0" smtClean="0">
                <a:ln>
                  <a:noFill/>
                </a:ln>
                <a:solidFill>
                  <a:schemeClr val="tx1"/>
                </a:solidFill>
                <a:effectLst/>
                <a:uLnTx/>
                <a:uFillTx/>
                <a:latin typeface="Georgia" pitchFamily="18" charset="0"/>
                <a:ea typeface="+mj-ea"/>
                <a:cs typeface="+mj-cs"/>
              </a:rPr>
              <a:t>Формирование фонематического слуха и навыков звукового анализа</a:t>
            </a:r>
            <a:endParaRPr kumimoji="0" lang="ru-RU" sz="3600" b="0" i="0" u="none" strike="noStrike" kern="1200" cap="none" spc="0" normalizeH="0" baseline="0" noProof="0" dirty="0">
              <a:ln>
                <a:noFill/>
              </a:ln>
              <a:solidFill>
                <a:schemeClr val="tx1"/>
              </a:solidFill>
              <a:effectLst/>
              <a:uLnTx/>
              <a:uFillTx/>
              <a:latin typeface="Georgia" pitchFamily="18" charset="0"/>
              <a:ea typeface="+mj-ea"/>
              <a:cs typeface="+mj-cs"/>
            </a:endParaRPr>
          </a:p>
        </p:txBody>
      </p:sp>
      <p:sp>
        <p:nvSpPr>
          <p:cNvPr id="4" name="Содержимое 2"/>
          <p:cNvSpPr txBox="1">
            <a:spLocks/>
          </p:cNvSpPr>
          <p:nvPr/>
        </p:nvSpPr>
        <p:spPr>
          <a:xfrm>
            <a:off x="0" y="2071678"/>
            <a:ext cx="8686800" cy="4572032"/>
          </a:xfrm>
          <a:prstGeom prst="rect">
            <a:avLst/>
          </a:prstGeom>
        </p:spPr>
        <p:txBody>
          <a:bodyPr>
            <a:normAutofit/>
          </a:bodyPr>
          <a:lstStyle/>
          <a:p>
            <a:pPr marL="342900" indent="-342900" algn="just">
              <a:spcBef>
                <a:spcPct val="20000"/>
              </a:spcBef>
            </a:pPr>
            <a:r>
              <a:rPr kumimoji="0" lang="ru-RU" sz="2400" b="0" i="0" u="none" strike="noStrike" kern="1200" cap="none" spc="0" normalizeH="0" baseline="0" noProof="0" dirty="0" smtClean="0">
                <a:ln>
                  <a:noFill/>
                </a:ln>
                <a:solidFill>
                  <a:schemeClr val="tx1"/>
                </a:solidFill>
                <a:effectLst/>
                <a:uLnTx/>
                <a:uFillTx/>
                <a:latin typeface="Georgia" pitchFamily="18" charset="0"/>
                <a:ea typeface="+mn-ea"/>
                <a:cs typeface="+mn-cs"/>
              </a:rPr>
              <a:t>		</a:t>
            </a:r>
            <a:r>
              <a:rPr kumimoji="0" lang="ru-RU" sz="2800" b="1" i="0" u="none" strike="noStrike" kern="1200" cap="none" spc="0" normalizeH="0" baseline="0" noProof="0" dirty="0" smtClean="0">
                <a:ln>
                  <a:noFill/>
                </a:ln>
                <a:solidFill>
                  <a:schemeClr val="tx1"/>
                </a:solidFill>
                <a:effectLst/>
                <a:uLnTx/>
                <a:uFillTx/>
                <a:latin typeface="Georgia" pitchFamily="18" charset="0"/>
                <a:ea typeface="+mn-ea"/>
                <a:cs typeface="+mn-cs"/>
              </a:rPr>
              <a:t>Новообразованием пятого года жизни становится возможность узнавать звук в слове, а также подбор слов с заданным звуком, то есть развиваются простейшие формы звукового анализа</a:t>
            </a:r>
            <a:r>
              <a:rPr lang="ru-RU" sz="2800" dirty="0" smtClean="0"/>
              <a:t> </a:t>
            </a:r>
          </a:p>
          <a:p>
            <a:pPr marL="342900" indent="-342900" algn="just">
              <a:spcBef>
                <a:spcPct val="20000"/>
              </a:spcBef>
            </a:pPr>
            <a:r>
              <a:rPr lang="ru-RU" sz="2800" dirty="0" smtClean="0"/>
              <a:t>		</a:t>
            </a:r>
            <a:r>
              <a:rPr lang="ru-RU" sz="2800" b="1" dirty="0" smtClean="0">
                <a:latin typeface="Georgia" pitchFamily="18" charset="0"/>
              </a:rPr>
              <a:t>В этот период совершенствуется речевой слух детей. Они получают возможность различать слова, отличающиеся одной фонемой (палка — балка, мишка — мышка)</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2800" b="1"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2800" b="1"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2800" b="1"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2800" b="1" i="0" u="none" strike="noStrike" kern="1200" cap="none" spc="0" normalizeH="0" baseline="0" noProof="0" dirty="0">
              <a:ln>
                <a:noFill/>
              </a:ln>
              <a:solidFill>
                <a:schemeClr val="tx1"/>
              </a:solidFill>
              <a:effectLst/>
              <a:uLnTx/>
              <a:uFillTx/>
              <a:latin typeface="Georgia"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srcRect/>
          <a:stretch>
            <a:fillRect/>
          </a:stretch>
        </p:blipFill>
        <p:spPr bwMode="auto">
          <a:xfrm>
            <a:off x="0" y="-40"/>
            <a:ext cx="9144001" cy="6915173"/>
          </a:xfrm>
          <a:prstGeom prst="rect">
            <a:avLst/>
          </a:prstGeom>
          <a:noFill/>
          <a:ln w="9525">
            <a:noFill/>
            <a:miter lim="800000"/>
            <a:headEnd/>
            <a:tailEnd/>
          </a:ln>
          <a:effectLst/>
        </p:spPr>
      </p:pic>
      <p:sp>
        <p:nvSpPr>
          <p:cNvPr id="2" name="Заголовок 1"/>
          <p:cNvSpPr>
            <a:spLocks noGrp="1"/>
          </p:cNvSpPr>
          <p:nvPr>
            <p:ph type="title"/>
          </p:nvPr>
        </p:nvSpPr>
        <p:spPr>
          <a:xfrm>
            <a:off x="428596" y="500042"/>
            <a:ext cx="8229600" cy="1868478"/>
          </a:xfrm>
        </p:spPr>
        <p:txBody>
          <a:bodyPr>
            <a:noAutofit/>
          </a:bodyPr>
          <a:lstStyle/>
          <a:p>
            <a:pPr lvl="0"/>
            <a:r>
              <a:rPr lang="ru-RU" b="1" dirty="0" smtClean="0">
                <a:latin typeface="Georgia" pitchFamily="18" charset="0"/>
              </a:rPr>
              <a:t>«Возрастные особенности детей среднего дошкольного возраста»</a:t>
            </a:r>
            <a:endParaRPr lang="ru-RU" dirty="0"/>
          </a:p>
        </p:txBody>
      </p:sp>
      <p:sp>
        <p:nvSpPr>
          <p:cNvPr id="3" name="Содержимое 2"/>
          <p:cNvSpPr>
            <a:spLocks noGrp="1"/>
          </p:cNvSpPr>
          <p:nvPr>
            <p:ph idx="1"/>
          </p:nvPr>
        </p:nvSpPr>
        <p:spPr>
          <a:xfrm>
            <a:off x="0" y="3500438"/>
            <a:ext cx="8786842" cy="2786082"/>
          </a:xfrm>
        </p:spPr>
        <p:txBody>
          <a:bodyPr/>
          <a:lstStyle/>
          <a:p>
            <a:pPr algn="just">
              <a:buNone/>
            </a:pPr>
            <a:r>
              <a:rPr lang="ru-RU" sz="4000" b="1" dirty="0" smtClean="0">
                <a:latin typeface="Georgia" pitchFamily="18" charset="0"/>
              </a:rPr>
              <a:t>		Обратите внимание на то, что должен знать и уметь ребёнок в среднем дошкольном возрасте</a:t>
            </a:r>
          </a:p>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0"/>
            <a:ext cx="9144001" cy="6915173"/>
          </a:xfrm>
          <a:prstGeom prst="rect">
            <a:avLst/>
          </a:prstGeom>
          <a:noFill/>
          <a:ln w="9525">
            <a:noFill/>
            <a:miter lim="800000"/>
            <a:headEnd/>
            <a:tailEnd/>
          </a:ln>
          <a:effectLst/>
        </p:spPr>
      </p:pic>
      <p:sp>
        <p:nvSpPr>
          <p:cNvPr id="3" name="Прямоугольник 2"/>
          <p:cNvSpPr/>
          <p:nvPr/>
        </p:nvSpPr>
        <p:spPr>
          <a:xfrm>
            <a:off x="357158" y="857232"/>
            <a:ext cx="8358246" cy="5078313"/>
          </a:xfrm>
          <a:prstGeom prst="rect">
            <a:avLst/>
          </a:prstGeom>
        </p:spPr>
        <p:txBody>
          <a:bodyPr wrap="square">
            <a:spAutoFit/>
          </a:bodyPr>
          <a:lstStyle/>
          <a:p>
            <a:pPr algn="ctr"/>
            <a:r>
              <a:rPr lang="ru-RU" sz="3200" b="1" u="sng" dirty="0" smtClean="0">
                <a:latin typeface="Georgia" pitchFamily="18" charset="0"/>
              </a:rPr>
              <a:t>Выявление проблем в формировании ФС </a:t>
            </a:r>
          </a:p>
          <a:p>
            <a:pPr algn="ctr"/>
            <a:r>
              <a:rPr lang="ru-RU" sz="3200" b="1" u="sng" dirty="0" smtClean="0">
                <a:latin typeface="Georgia" pitchFamily="18" charset="0"/>
              </a:rPr>
              <a:t> у детей 3-5 лет</a:t>
            </a:r>
          </a:p>
          <a:p>
            <a:endParaRPr lang="ru-RU" b="1" dirty="0" smtClean="0">
              <a:latin typeface="Georgia" pitchFamily="18" charset="0"/>
            </a:endParaRPr>
          </a:p>
          <a:p>
            <a:r>
              <a:rPr lang="ru-RU" sz="2400" b="1" dirty="0" smtClean="0">
                <a:latin typeface="Georgia" pitchFamily="18" charset="0"/>
              </a:rPr>
              <a:t>Ребёнок не различает:</a:t>
            </a:r>
          </a:p>
          <a:p>
            <a:endParaRPr lang="ru-RU" b="1" dirty="0" smtClean="0">
              <a:latin typeface="Georgia" pitchFamily="18" charset="0"/>
            </a:endParaRPr>
          </a:p>
          <a:p>
            <a:pPr>
              <a:buFont typeface="Arial" pitchFamily="34" charset="0"/>
              <a:buChar char="•"/>
            </a:pPr>
            <a:r>
              <a:rPr lang="ru-RU" sz="2400" b="1" dirty="0" smtClean="0">
                <a:latin typeface="Georgia" pitchFamily="18" charset="0"/>
              </a:rPr>
              <a:t> неречевые </a:t>
            </a:r>
            <a:r>
              <a:rPr lang="ru-RU" sz="2400" b="1" dirty="0" smtClean="0">
                <a:latin typeface="Georgia" pitchFamily="18" charset="0"/>
              </a:rPr>
              <a:t>звуки (не может отличить звучание бубна, от звона колокольчика)</a:t>
            </a:r>
            <a:endParaRPr lang="ru-RU" sz="2400" b="1" dirty="0" smtClean="0">
              <a:latin typeface="Georgia" pitchFamily="18" charset="0"/>
            </a:endParaRPr>
          </a:p>
          <a:p>
            <a:pPr>
              <a:buFont typeface="Arial" pitchFamily="34" charset="0"/>
              <a:buChar char="•"/>
            </a:pPr>
            <a:r>
              <a:rPr lang="ru-RU" sz="2400" b="1" dirty="0" smtClean="0">
                <a:latin typeface="Georgia" pitchFamily="18" charset="0"/>
              </a:rPr>
              <a:t> высоту, силу, тембр голоса на материале   </a:t>
            </a:r>
          </a:p>
          <a:p>
            <a:r>
              <a:rPr lang="ru-RU" sz="2400" b="1" dirty="0" smtClean="0">
                <a:latin typeface="Georgia" pitchFamily="18" charset="0"/>
              </a:rPr>
              <a:t>  одинаковых звуков, слов, фраз</a:t>
            </a:r>
          </a:p>
          <a:p>
            <a:pPr>
              <a:buFont typeface="Arial" pitchFamily="34" charset="0"/>
              <a:buChar char="•"/>
            </a:pPr>
            <a:r>
              <a:rPr lang="ru-RU" sz="2400" b="1" dirty="0" smtClean="0">
                <a:latin typeface="Georgia" pitchFamily="18" charset="0"/>
              </a:rPr>
              <a:t> слова близкие по своему звуковому </a:t>
            </a:r>
            <a:r>
              <a:rPr lang="ru-RU" sz="2400" b="1" dirty="0" smtClean="0">
                <a:latin typeface="Georgia" pitchFamily="18" charset="0"/>
              </a:rPr>
              <a:t>составу (шишка –мышка, почка – бочка, удочка – уточка).</a:t>
            </a:r>
            <a:endParaRPr lang="ru-RU" sz="2400" b="1" dirty="0" smtClean="0">
              <a:latin typeface="Georg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srcRect/>
          <a:stretch>
            <a:fillRect/>
          </a:stretch>
        </p:blipFill>
        <p:spPr bwMode="auto">
          <a:xfrm>
            <a:off x="0" y="-57173"/>
            <a:ext cx="9144001" cy="6915173"/>
          </a:xfrm>
          <a:prstGeom prst="rect">
            <a:avLst/>
          </a:prstGeom>
          <a:noFill/>
          <a:ln w="9525">
            <a:noFill/>
            <a:miter lim="800000"/>
            <a:headEnd/>
            <a:tailEnd/>
          </a:ln>
          <a:effectLst/>
        </p:spPr>
      </p:pic>
      <p:sp>
        <p:nvSpPr>
          <p:cNvPr id="2" name="Прямоугольник 1"/>
          <p:cNvSpPr/>
          <p:nvPr/>
        </p:nvSpPr>
        <p:spPr>
          <a:xfrm>
            <a:off x="357158" y="357166"/>
            <a:ext cx="8429684" cy="1077218"/>
          </a:xfrm>
          <a:prstGeom prst="rect">
            <a:avLst/>
          </a:prstGeom>
        </p:spPr>
        <p:txBody>
          <a:bodyPr wrap="square">
            <a:spAutoFit/>
          </a:bodyPr>
          <a:lstStyle/>
          <a:p>
            <a:pPr algn="ctr"/>
            <a:r>
              <a:rPr lang="ru-RU" sz="3200" b="1" u="sng" dirty="0" smtClean="0">
                <a:latin typeface="Georgia" pitchFamily="18" charset="0"/>
              </a:rPr>
              <a:t>Цель игровых упражнений </a:t>
            </a:r>
          </a:p>
          <a:p>
            <a:pPr algn="ctr"/>
            <a:r>
              <a:rPr lang="ru-RU" sz="3200" b="1" dirty="0" smtClean="0">
                <a:latin typeface="Georgia" pitchFamily="18" charset="0"/>
              </a:rPr>
              <a:t>научить ребенка слушать и слышать</a:t>
            </a:r>
          </a:p>
        </p:txBody>
      </p:sp>
      <p:pic>
        <p:nvPicPr>
          <p:cNvPr id="4" name="Рисунок 3" descr="http://www.maaam.ru/upload/blogs/84306299c3d1fa209a4be6de7014160f.jpg.jpg"/>
          <p:cNvPicPr/>
          <p:nvPr/>
        </p:nvPicPr>
        <p:blipFill>
          <a:blip r:embed="rId3">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142976" y="2000240"/>
            <a:ext cx="6643734" cy="421484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57173"/>
            <a:ext cx="9144001" cy="6915173"/>
          </a:xfrm>
          <a:prstGeom prst="rect">
            <a:avLst/>
          </a:prstGeom>
          <a:noFill/>
          <a:ln w="9525">
            <a:noFill/>
            <a:miter lim="800000"/>
            <a:headEnd/>
            <a:tailEnd/>
          </a:ln>
          <a:effectLst/>
        </p:spPr>
      </p:pic>
      <p:sp>
        <p:nvSpPr>
          <p:cNvPr id="3" name="Заголовок 1"/>
          <p:cNvSpPr txBox="1">
            <a:spLocks/>
          </p:cNvSpPr>
          <p:nvPr/>
        </p:nvSpPr>
        <p:spPr>
          <a:xfrm>
            <a:off x="428596" y="21429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000" b="1" i="0" u="none" strike="noStrike" kern="1200" cap="none" spc="0" normalizeH="0" baseline="0" noProof="0" smtClean="0">
                <a:ln>
                  <a:noFill/>
                </a:ln>
                <a:solidFill>
                  <a:schemeClr val="tx1"/>
                </a:solidFill>
                <a:effectLst/>
                <a:uLnTx/>
                <a:uFillTx/>
                <a:latin typeface="Georgia" pitchFamily="18" charset="0"/>
                <a:ea typeface="+mj-ea"/>
                <a:cs typeface="+mj-cs"/>
              </a:rPr>
              <a:t>Словарный запас</a:t>
            </a:r>
            <a:endParaRPr kumimoji="0" lang="ru-RU" sz="4000" b="0" i="0" u="none" strike="noStrike" kern="1200" cap="none" spc="0" normalizeH="0" baseline="0" noProof="0" dirty="0">
              <a:ln>
                <a:noFill/>
              </a:ln>
              <a:solidFill>
                <a:schemeClr val="tx1"/>
              </a:solidFill>
              <a:effectLst/>
              <a:uLnTx/>
              <a:uFillTx/>
              <a:latin typeface="Georgia" pitchFamily="18" charset="0"/>
              <a:ea typeface="+mj-ea"/>
              <a:cs typeface="+mj-cs"/>
            </a:endParaRPr>
          </a:p>
        </p:txBody>
      </p:sp>
      <p:sp>
        <p:nvSpPr>
          <p:cNvPr id="4" name="Содержимое 2"/>
          <p:cNvSpPr txBox="1">
            <a:spLocks/>
          </p:cNvSpPr>
          <p:nvPr/>
        </p:nvSpPr>
        <p:spPr>
          <a:xfrm>
            <a:off x="0" y="1142984"/>
            <a:ext cx="8686800" cy="5500726"/>
          </a:xfrm>
          <a:prstGeom prst="rect">
            <a:avLst/>
          </a:prstGeom>
        </p:spPr>
        <p:txBody>
          <a:bodyPr>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Увеличение активного словаря (от 2500 до 3000 слов к концу года) дает ребенку возможность полнее строить свои высказывания, точнее излагать мысли. В речи детей этого возраста много прилагательных, обозначающих признаки и качества предметов, отражающих временные и пространственные отношения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a:t>
            </a:r>
            <a:endPar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Все шире ребёнок использует:</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наречия (скоро, потом, вокруг);</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личные местоимения (я, ты, она, они…);</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сложные предлоги (из-под, около др.); появляются собирательные существительные  (посуда, мебель, овощи</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a:t>
            </a:r>
            <a:endParaRPr kumimoji="0" lang="ru-RU" sz="2400" b="1" i="0" u="none" strike="noStrike" kern="1200" cap="none" spc="0" normalizeH="0" baseline="0" noProof="0" dirty="0">
              <a:ln>
                <a:noFill/>
              </a:ln>
              <a:solidFill>
                <a:schemeClr val="tx1"/>
              </a:solidFill>
              <a:effectLst/>
              <a:uLnTx/>
              <a:uFillTx/>
              <a:latin typeface="Georgia"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57173"/>
            <a:ext cx="9144001" cy="6915173"/>
          </a:xfrm>
          <a:prstGeom prst="rect">
            <a:avLst/>
          </a:prstGeom>
          <a:noFill/>
          <a:ln w="9525">
            <a:noFill/>
            <a:miter lim="800000"/>
            <a:headEnd/>
            <a:tailEnd/>
          </a:ln>
          <a:effectLst/>
        </p:spPr>
      </p:pic>
      <p:sp>
        <p:nvSpPr>
          <p:cNvPr id="3" name="Заголовок 1"/>
          <p:cNvSpPr txBox="1">
            <a:spLocks/>
          </p:cNvSpPr>
          <p:nvPr/>
        </p:nvSpPr>
        <p:spPr>
          <a:xfrm>
            <a:off x="500034" y="142852"/>
            <a:ext cx="8229600" cy="939784"/>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000" b="1" i="0" u="none" strike="noStrike" kern="1200" cap="none" spc="0" normalizeH="0" baseline="0" noProof="0" smtClean="0">
                <a:ln>
                  <a:noFill/>
                </a:ln>
                <a:solidFill>
                  <a:schemeClr val="tx1"/>
                </a:solidFill>
                <a:effectLst/>
                <a:uLnTx/>
                <a:uFillTx/>
                <a:latin typeface="Georgia" pitchFamily="18" charset="0"/>
                <a:ea typeface="+mj-ea"/>
                <a:cs typeface="+mj-cs"/>
              </a:rPr>
              <a:t>Грамматический строй речи </a:t>
            </a:r>
            <a:endParaRPr kumimoji="0" lang="ru-RU" sz="4000" b="0" i="0" u="none" strike="noStrike" kern="1200" cap="none" spc="0" normalizeH="0" baseline="0" noProof="0" dirty="0">
              <a:ln>
                <a:noFill/>
              </a:ln>
              <a:solidFill>
                <a:schemeClr val="tx1"/>
              </a:solidFill>
              <a:effectLst/>
              <a:uLnTx/>
              <a:uFillTx/>
              <a:latin typeface="Georgia" pitchFamily="18" charset="0"/>
              <a:ea typeface="+mj-ea"/>
              <a:cs typeface="+mj-cs"/>
            </a:endParaRPr>
          </a:p>
        </p:txBody>
      </p:sp>
      <p:sp>
        <p:nvSpPr>
          <p:cNvPr id="4" name="Содержимое 2"/>
          <p:cNvSpPr txBox="1">
            <a:spLocks/>
          </p:cNvSpPr>
          <p:nvPr/>
        </p:nvSpPr>
        <p:spPr>
          <a:xfrm>
            <a:off x="0" y="1071546"/>
            <a:ext cx="8686800" cy="5572140"/>
          </a:xfrm>
          <a:prstGeom prst="rect">
            <a:avLst/>
          </a:prstGeom>
        </p:spPr>
        <p:txBody>
          <a:bodyPr>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0" i="0" u="none" strike="noStrike" kern="1200" cap="none" spc="0" normalizeH="0" baseline="0" noProof="0" dirty="0" smtClean="0">
                <a:ln>
                  <a:noFill/>
                </a:ln>
                <a:solidFill>
                  <a:schemeClr val="tx1"/>
                </a:solidFill>
                <a:effectLst/>
                <a:uLnTx/>
                <a:uFillTx/>
                <a:latin typeface="Georgia" pitchFamily="18" charset="0"/>
                <a:ea typeface="+mn-ea"/>
                <a:cs typeface="+mn-cs"/>
              </a:rPr>
              <a:t>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Появляется «словотворчество», что свидетельствует о начале усвоения словообразовательных моделей. Ребёнок переносит грамматические признаки  формы одного слова на форму другого слова. Это может быть и нормативно, может быть неправильно: «сильно - сильнее, больно - больнее, громко - </a:t>
            </a:r>
            <a:r>
              <a:rPr kumimoji="0" lang="ru-RU" sz="2400" b="1" i="0" u="none" strike="noStrike" kern="1200" cap="none" spc="0" normalizeH="0" baseline="0" noProof="0" dirty="0" err="1" smtClean="0">
                <a:ln>
                  <a:noFill/>
                </a:ln>
                <a:solidFill>
                  <a:schemeClr val="tx1"/>
                </a:solidFill>
                <a:effectLst/>
                <a:uLnTx/>
                <a:uFillTx/>
                <a:latin typeface="Georgia" pitchFamily="18" charset="0"/>
                <a:ea typeface="+mn-ea"/>
                <a:cs typeface="+mn-cs"/>
              </a:rPr>
              <a:t>громчее</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a:t>
            </a:r>
            <a:endPar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0" i="0" u="none" strike="noStrike" kern="1200" cap="none" spc="0" normalizeH="0" baseline="0" noProof="0" dirty="0" smtClean="0">
                <a:ln>
                  <a:noFill/>
                </a:ln>
                <a:solidFill>
                  <a:schemeClr val="tx1"/>
                </a:solidFill>
                <a:effectLst/>
                <a:uLnTx/>
                <a:uFillTx/>
                <a:latin typeface="+mn-lt"/>
                <a:ea typeface="+mn-ea"/>
                <a:cs typeface="+mn-cs"/>
              </a:rPr>
              <a:t>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Ребёнок с 4 до 5 лет правильно усваивает все возможные варианты образования множественного числа предметов. Встречая новое слово, может изменить его неправильно, но после того, как взрослый подскажет правильный вариант, быстро усваивает грамматическую норму для нового слова: «стол - столы, зеркало – </a:t>
            </a:r>
            <a:r>
              <a:rPr kumimoji="0" lang="ru-RU" sz="2400" b="1" i="0" u="none" strike="noStrike" kern="1200" cap="none" spc="0" normalizeH="0" baseline="0" noProof="0" dirty="0" err="1" smtClean="0">
                <a:ln>
                  <a:noFill/>
                </a:ln>
                <a:solidFill>
                  <a:schemeClr val="tx1"/>
                </a:solidFill>
                <a:effectLst/>
                <a:uLnTx/>
                <a:uFillTx/>
                <a:latin typeface="Georgia" pitchFamily="18" charset="0"/>
                <a:ea typeface="+mn-ea"/>
                <a:cs typeface="+mn-cs"/>
              </a:rPr>
              <a:t>зеркалы</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 …зеркала</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a:t>
            </a:r>
            <a:endPar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0"/>
            <a:ext cx="9144001" cy="6915173"/>
          </a:xfrm>
          <a:prstGeom prst="rect">
            <a:avLst/>
          </a:prstGeom>
          <a:noFill/>
          <a:ln w="9525">
            <a:noFill/>
            <a:miter lim="800000"/>
            <a:headEnd/>
            <a:tailEnd/>
          </a:ln>
          <a:effectLst/>
        </p:spPr>
      </p:pic>
      <p:sp>
        <p:nvSpPr>
          <p:cNvPr id="3" name="Заголовок 1"/>
          <p:cNvSpPr txBox="1">
            <a:spLocks/>
          </p:cNvSpPr>
          <p:nvPr/>
        </p:nvSpPr>
        <p:spPr>
          <a:xfrm>
            <a:off x="457200" y="274638"/>
            <a:ext cx="8229600" cy="868346"/>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000" b="1" i="0" u="none" strike="noStrike" kern="1200" cap="none" spc="0" normalizeH="0" baseline="0" noProof="0" dirty="0" smtClean="0">
                <a:ln>
                  <a:noFill/>
                </a:ln>
                <a:solidFill>
                  <a:schemeClr val="tx1"/>
                </a:solidFill>
                <a:effectLst/>
                <a:uLnTx/>
                <a:uFillTx/>
                <a:latin typeface="Georgia" pitchFamily="18" charset="0"/>
                <a:ea typeface="+mj-ea"/>
                <a:cs typeface="+mj-cs"/>
              </a:rPr>
              <a:t>Связная речь</a:t>
            </a:r>
            <a:endParaRPr kumimoji="0" lang="ru-RU" sz="4000" b="0" i="0" u="none" strike="noStrike" kern="1200" cap="none" spc="0" normalizeH="0" baseline="0" noProof="0" dirty="0">
              <a:ln>
                <a:noFill/>
              </a:ln>
              <a:solidFill>
                <a:schemeClr val="tx1"/>
              </a:solidFill>
              <a:effectLst/>
              <a:uLnTx/>
              <a:uFillTx/>
              <a:latin typeface="Georgia" pitchFamily="18" charset="0"/>
              <a:ea typeface="+mj-ea"/>
              <a:cs typeface="+mj-cs"/>
            </a:endParaRPr>
          </a:p>
        </p:txBody>
      </p:sp>
      <p:sp>
        <p:nvSpPr>
          <p:cNvPr id="4" name="Содержимое 2"/>
          <p:cNvSpPr txBox="1">
            <a:spLocks/>
          </p:cNvSpPr>
          <p:nvPr/>
        </p:nvSpPr>
        <p:spPr>
          <a:xfrm>
            <a:off x="0" y="1071546"/>
            <a:ext cx="8686800" cy="5500726"/>
          </a:xfrm>
          <a:prstGeom prst="rect">
            <a:avLst/>
          </a:prstGeom>
        </p:spPr>
        <p:txBody>
          <a:bodyPr>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Дети начинают овладевать монологической речью. Ребёнок среднего дошкольного возраста должен уметь связно рассказать о событиях из собственной жизни, описать животных или заменяющие их игрушки, рассказать об изображенном событии на картинке или на серии картинок. Он в состоянии пересказать знакомый текст. Свои ответы ребёнок пятого года жизни строит из 2—3 и более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фраз</a:t>
            </a:r>
            <a:r>
              <a:rPr lang="ru-RU" sz="2400" b="1" dirty="0" smtClean="0">
                <a:latin typeface="Georgia" pitchFamily="18" charset="0"/>
              </a:rPr>
              <a:t>.</a:t>
            </a:r>
            <a:endPar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0" i="0" u="none" strike="noStrike" kern="1200" cap="none" spc="0" normalizeH="0" baseline="0" noProof="0" dirty="0" smtClean="0">
                <a:ln>
                  <a:noFill/>
                </a:ln>
                <a:solidFill>
                  <a:schemeClr val="tx1"/>
                </a:solidFill>
                <a:effectLst/>
                <a:uLnTx/>
                <a:uFillTx/>
                <a:latin typeface="+mn-lt"/>
                <a:ea typeface="+mn-ea"/>
                <a:cs typeface="+mn-cs"/>
              </a:rPr>
              <a:t>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Хорошо развитая в данном возрасте непроизвольная память позволяет запомнить большое количество стихотворных произведений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наизусть.</a:t>
            </a:r>
            <a:endPar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2400" b="1" i="0" u="none" strike="noStrike" kern="1200" cap="none" spc="0" normalizeH="0" baseline="0" noProof="0" dirty="0">
              <a:ln>
                <a:noFill/>
              </a:ln>
              <a:solidFill>
                <a:schemeClr val="tx1"/>
              </a:solidFill>
              <a:effectLst/>
              <a:uLnTx/>
              <a:uFillTx/>
              <a:latin typeface="Georgia" pitchFamily="18" charset="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srcRect/>
          <a:stretch>
            <a:fillRect/>
          </a:stretch>
        </p:blipFill>
        <p:spPr bwMode="auto">
          <a:xfrm>
            <a:off x="0" y="-2145"/>
            <a:ext cx="9144000" cy="6862289"/>
          </a:xfrm>
          <a:prstGeom prst="rect">
            <a:avLst/>
          </a:prstGeom>
          <a:noFill/>
          <a:ln w="9525">
            <a:noFill/>
            <a:miter lim="800000"/>
            <a:headEnd/>
            <a:tailEnd/>
          </a:ln>
          <a:effectLst/>
        </p:spPr>
      </p:pic>
      <p:sp>
        <p:nvSpPr>
          <p:cNvPr id="4" name="Заголовок 1"/>
          <p:cNvSpPr txBox="1">
            <a:spLocks/>
          </p:cNvSpPr>
          <p:nvPr/>
        </p:nvSpPr>
        <p:spPr>
          <a:xfrm>
            <a:off x="214282" y="2428868"/>
            <a:ext cx="8229600" cy="868346"/>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000" b="1" i="0" u="none" strike="noStrike" kern="1200" cap="none" spc="0" normalizeH="0" baseline="0" noProof="0" dirty="0" smtClean="0">
                <a:ln>
                  <a:noFill/>
                </a:ln>
                <a:solidFill>
                  <a:schemeClr val="tx1"/>
                </a:solidFill>
                <a:effectLst/>
                <a:uLnTx/>
                <a:uFillTx/>
                <a:latin typeface="Georgia" pitchFamily="18" charset="0"/>
                <a:ea typeface="+mj-ea"/>
                <a:cs typeface="+mj-cs"/>
              </a:rPr>
              <a:t>Спасибо за внимание!</a:t>
            </a:r>
            <a:endParaRPr kumimoji="0" lang="ru-RU" sz="4000" b="0" i="0" u="none" strike="noStrike" kern="1200" cap="none" spc="0" normalizeH="0" baseline="0" noProof="0" dirty="0">
              <a:ln>
                <a:noFill/>
              </a:ln>
              <a:solidFill>
                <a:schemeClr val="tx1"/>
              </a:solidFill>
              <a:effectLst/>
              <a:uLnTx/>
              <a:uFillTx/>
              <a:latin typeface="Georgia" pitchFamily="18" charset="0"/>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1" y="0"/>
            <a:ext cx="9144001" cy="6915173"/>
          </a:xfrm>
          <a:prstGeom prst="rect">
            <a:avLst/>
          </a:prstGeom>
          <a:noFill/>
          <a:ln w="9525">
            <a:noFill/>
            <a:miter lim="800000"/>
            <a:headEnd/>
            <a:tailEnd/>
          </a:ln>
          <a:effectLst/>
        </p:spPr>
      </p:pic>
      <p:sp>
        <p:nvSpPr>
          <p:cNvPr id="2" name="Заголовок 1"/>
          <p:cNvSpPr>
            <a:spLocks noGrp="1"/>
          </p:cNvSpPr>
          <p:nvPr>
            <p:ph type="title"/>
          </p:nvPr>
        </p:nvSpPr>
        <p:spPr>
          <a:xfrm>
            <a:off x="357158" y="642918"/>
            <a:ext cx="8229600" cy="714380"/>
          </a:xfrm>
        </p:spPr>
        <p:txBody>
          <a:bodyPr>
            <a:normAutofit fontScale="90000"/>
          </a:bodyPr>
          <a:lstStyle/>
          <a:p>
            <a:r>
              <a:rPr lang="ru-RU" sz="6000" b="1" dirty="0" smtClean="0">
                <a:latin typeface="Georgia" pitchFamily="18" charset="0"/>
              </a:rPr>
              <a:t>Внимание</a:t>
            </a:r>
            <a:r>
              <a:rPr lang="ru-RU" b="1" dirty="0" smtClean="0">
                <a:latin typeface="Georgia" pitchFamily="18" charset="0"/>
              </a:rPr>
              <a:t/>
            </a:r>
            <a:br>
              <a:rPr lang="ru-RU" b="1" dirty="0" smtClean="0">
                <a:latin typeface="Georgia" pitchFamily="18" charset="0"/>
              </a:rPr>
            </a:br>
            <a:endParaRPr lang="ru-RU" dirty="0"/>
          </a:p>
        </p:txBody>
      </p:sp>
      <p:sp>
        <p:nvSpPr>
          <p:cNvPr id="3" name="Содержимое 2"/>
          <p:cNvSpPr>
            <a:spLocks noGrp="1"/>
          </p:cNvSpPr>
          <p:nvPr>
            <p:ph idx="1"/>
          </p:nvPr>
        </p:nvSpPr>
        <p:spPr>
          <a:xfrm>
            <a:off x="457200" y="1071546"/>
            <a:ext cx="8229600" cy="5786454"/>
          </a:xfrm>
        </p:spPr>
        <p:txBody>
          <a:bodyPr>
            <a:noAutofit/>
          </a:bodyPr>
          <a:lstStyle/>
          <a:p>
            <a:pPr lvl="0" algn="just">
              <a:spcBef>
                <a:spcPts val="0"/>
              </a:spcBef>
              <a:buFont typeface="Wingdings" pitchFamily="2" charset="2"/>
              <a:buChar char="Ø"/>
            </a:pPr>
            <a:r>
              <a:rPr lang="ru-RU" sz="2200" dirty="0" smtClean="0">
                <a:latin typeface="Georgia" pitchFamily="18" charset="0"/>
              </a:rPr>
              <a:t>Повторить за взрослым движение в определенной последовательности: хлопнуть в ладоши, поднять руки вверх, руки – в стороны, опустить руки</a:t>
            </a:r>
          </a:p>
          <a:p>
            <a:pPr lvl="0" algn="just">
              <a:spcBef>
                <a:spcPts val="0"/>
              </a:spcBef>
              <a:buFont typeface="Wingdings" pitchFamily="2" charset="2"/>
              <a:buChar char="Ø"/>
            </a:pPr>
            <a:r>
              <a:rPr lang="ru-RU" sz="2200" dirty="0" smtClean="0">
                <a:latin typeface="Georgia" pitchFamily="18" charset="0"/>
              </a:rPr>
              <a:t>Хлопнуть в ладоши только тогда, когда он услышит определенное слово</a:t>
            </a:r>
          </a:p>
          <a:p>
            <a:pPr lvl="0" algn="just">
              <a:spcBef>
                <a:spcPts val="0"/>
              </a:spcBef>
              <a:buFont typeface="Wingdings" pitchFamily="2" charset="2"/>
              <a:buChar char="Ø"/>
            </a:pPr>
            <a:r>
              <a:rPr lang="ru-RU" sz="2200" dirty="0" smtClean="0">
                <a:latin typeface="Georgia" pitchFamily="18" charset="0"/>
              </a:rPr>
              <a:t>Складывать по предложенному образцу простые постройки из конструктора</a:t>
            </a:r>
          </a:p>
          <a:p>
            <a:pPr lvl="0" algn="just">
              <a:spcBef>
                <a:spcPts val="0"/>
              </a:spcBef>
              <a:buFont typeface="Wingdings" pitchFamily="2" charset="2"/>
              <a:buChar char="Ø"/>
            </a:pPr>
            <a:r>
              <a:rPr lang="ru-RU" sz="2200" dirty="0" smtClean="0">
                <a:latin typeface="Georgia" pitchFamily="18" charset="0"/>
              </a:rPr>
              <a:t>Находить признаки сходства и отличия между двумя игрушками</a:t>
            </a:r>
          </a:p>
          <a:p>
            <a:pPr lvl="0" algn="just">
              <a:spcBef>
                <a:spcPts val="0"/>
              </a:spcBef>
              <a:buFont typeface="Wingdings" pitchFamily="2" charset="2"/>
              <a:buChar char="Ø"/>
            </a:pPr>
            <a:r>
              <a:rPr lang="ru-RU" sz="2200" dirty="0" smtClean="0">
                <a:latin typeface="Georgia" pitchFamily="18" charset="0"/>
              </a:rPr>
              <a:t>Самостоятельно называть сходства и различия в картинках</a:t>
            </a:r>
          </a:p>
          <a:p>
            <a:pPr lvl="0" algn="just">
              <a:spcBef>
                <a:spcPts val="0"/>
              </a:spcBef>
              <a:buFont typeface="Wingdings" pitchFamily="2" charset="2"/>
              <a:buChar char="Ø"/>
            </a:pPr>
            <a:r>
              <a:rPr lang="ru-RU" sz="2200" dirty="0" smtClean="0">
                <a:latin typeface="Georgia" pitchFamily="18" charset="0"/>
              </a:rPr>
              <a:t>Находить одинаковые предметы без посторонней помощи</a:t>
            </a:r>
          </a:p>
          <a:p>
            <a:pPr lvl="0" algn="just">
              <a:spcBef>
                <a:spcPts val="0"/>
              </a:spcBef>
              <a:buFont typeface="Wingdings" pitchFamily="2" charset="2"/>
              <a:buChar char="Ø"/>
            </a:pPr>
            <a:r>
              <a:rPr lang="ru-RU" sz="2200" dirty="0" smtClean="0">
                <a:latin typeface="Georgia" pitchFamily="18" charset="0"/>
              </a:rPr>
              <a:t>Складывать разрезанную на 2-3 или 4 части картинку или открытку</a:t>
            </a:r>
          </a:p>
          <a:p>
            <a:pPr lvl="0" algn="just">
              <a:spcBef>
                <a:spcPts val="0"/>
              </a:spcBef>
              <a:buFont typeface="Wingdings" pitchFamily="2" charset="2"/>
              <a:buChar char="Ø"/>
            </a:pPr>
            <a:r>
              <a:rPr lang="ru-RU" sz="2200" dirty="0" smtClean="0">
                <a:latin typeface="Georgia" pitchFamily="18" charset="0"/>
              </a:rPr>
              <a:t>Выполнять задания, не отвлекаясь в течение 5-7 минут</a:t>
            </a:r>
          </a:p>
          <a:p>
            <a:pPr lvl="0" algn="just">
              <a:spcBef>
                <a:spcPts val="0"/>
              </a:spcBef>
              <a:buFont typeface="Wingdings" pitchFamily="2" charset="2"/>
              <a:buChar char="Ø"/>
            </a:pPr>
            <a:r>
              <a:rPr lang="ru-RU" sz="2200" dirty="0" smtClean="0">
                <a:latin typeface="Georgia" pitchFamily="18" charset="0"/>
              </a:rPr>
              <a:t>Удерживать в поле зрения 4-5 предметов</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1" y="0"/>
            <a:ext cx="9144001" cy="6915173"/>
          </a:xfrm>
          <a:prstGeom prst="rect">
            <a:avLst/>
          </a:prstGeom>
          <a:noFill/>
          <a:ln w="9525">
            <a:noFill/>
            <a:miter lim="800000"/>
            <a:headEnd/>
            <a:tailEnd/>
          </a:ln>
          <a:effectLst/>
        </p:spPr>
      </p:pic>
      <p:sp>
        <p:nvSpPr>
          <p:cNvPr id="2" name="Заголовок 1"/>
          <p:cNvSpPr>
            <a:spLocks noGrp="1"/>
          </p:cNvSpPr>
          <p:nvPr>
            <p:ph type="title"/>
          </p:nvPr>
        </p:nvSpPr>
        <p:spPr>
          <a:xfrm>
            <a:off x="357158" y="428604"/>
            <a:ext cx="8229600" cy="1000132"/>
          </a:xfrm>
        </p:spPr>
        <p:txBody>
          <a:bodyPr>
            <a:normAutofit/>
          </a:bodyPr>
          <a:lstStyle/>
          <a:p>
            <a:r>
              <a:rPr lang="ru-RU" sz="5400" b="1" dirty="0" smtClean="0">
                <a:latin typeface="Georgia" pitchFamily="18" charset="0"/>
              </a:rPr>
              <a:t>Мышление</a:t>
            </a:r>
            <a:endParaRPr lang="ru-RU" sz="5400" dirty="0"/>
          </a:p>
        </p:txBody>
      </p:sp>
      <p:sp>
        <p:nvSpPr>
          <p:cNvPr id="3" name="Содержимое 2"/>
          <p:cNvSpPr>
            <a:spLocks noGrp="1"/>
          </p:cNvSpPr>
          <p:nvPr>
            <p:ph idx="1"/>
          </p:nvPr>
        </p:nvSpPr>
        <p:spPr>
          <a:xfrm>
            <a:off x="428596" y="1428712"/>
            <a:ext cx="8258204" cy="5429288"/>
          </a:xfrm>
        </p:spPr>
        <p:txBody>
          <a:bodyPr>
            <a:normAutofit fontScale="32500" lnSpcReduction="20000"/>
          </a:bodyPr>
          <a:lstStyle/>
          <a:p>
            <a:pPr lvl="0" algn="just">
              <a:buFont typeface="Wingdings" pitchFamily="2" charset="2"/>
              <a:buChar char="Ø"/>
            </a:pPr>
            <a:r>
              <a:rPr lang="ru-RU" sz="6200" dirty="0" smtClean="0">
                <a:latin typeface="Georgia" pitchFamily="18" charset="0"/>
              </a:rPr>
              <a:t>Собирать пирамидку из семи колечек без помощи взрослого в правильном порядке; складывать мисочки, вкладывая их друг в друга</a:t>
            </a:r>
          </a:p>
          <a:p>
            <a:pPr lvl="0" algn="just">
              <a:buFont typeface="Wingdings" pitchFamily="2" charset="2"/>
              <a:buChar char="Ø"/>
            </a:pPr>
            <a:r>
              <a:rPr lang="ru-RU" sz="6200" dirty="0" smtClean="0">
                <a:latin typeface="Georgia" pitchFamily="18" charset="0"/>
              </a:rPr>
              <a:t>Подбирать самостоятельно вкладыши в нужные отверстия</a:t>
            </a:r>
          </a:p>
          <a:p>
            <a:pPr lvl="0" algn="just">
              <a:spcBef>
                <a:spcPts val="0"/>
              </a:spcBef>
              <a:buFont typeface="Wingdings" pitchFamily="2" charset="2"/>
              <a:buChar char="Ø"/>
            </a:pPr>
            <a:r>
              <a:rPr lang="ru-RU" sz="6200" dirty="0" smtClean="0">
                <a:latin typeface="Georgia" pitchFamily="18" charset="0"/>
              </a:rPr>
              <a:t>Называть обобщающим словом каждую группу предметов: 1) собака, кошка, корова, лошадь, коза; 2) белка, заяц, медведь, волк, лиса; 3)  стол, стул, кровать, шкаф, кресло</a:t>
            </a:r>
          </a:p>
          <a:p>
            <a:pPr lvl="0" algn="just">
              <a:buFont typeface="Wingdings" pitchFamily="2" charset="2"/>
              <a:buChar char="Ø"/>
            </a:pPr>
            <a:r>
              <a:rPr lang="ru-RU" sz="6200" dirty="0" smtClean="0">
                <a:latin typeface="Georgia" pitchFamily="18" charset="0"/>
              </a:rPr>
              <a:t>Находить лишний предмет в каждой группе и правильно объяснять свой выбор</a:t>
            </a:r>
          </a:p>
          <a:p>
            <a:pPr lvl="0" algn="just">
              <a:buFont typeface="Wingdings" pitchFamily="2" charset="2"/>
              <a:buChar char="Ø"/>
            </a:pPr>
            <a:r>
              <a:rPr lang="ru-RU" sz="6200" dirty="0" smtClean="0">
                <a:latin typeface="Georgia" pitchFamily="18" charset="0"/>
              </a:rPr>
              <a:t>Находить пару каждому предмету</a:t>
            </a:r>
          </a:p>
          <a:p>
            <a:pPr lvl="0" algn="just">
              <a:buFont typeface="Wingdings" pitchFamily="2" charset="2"/>
              <a:buChar char="Ø"/>
            </a:pPr>
            <a:r>
              <a:rPr lang="ru-RU" sz="6200" dirty="0" smtClean="0">
                <a:latin typeface="Georgia" pitchFamily="18" charset="0"/>
              </a:rPr>
              <a:t>Отвечать на вопросы: «Сколько лап у собаки? А сколько у курицы? Для чего нужны стрелки для часов? Для чего нужна ручка у двери? Для чего нужны окна в домах? Что нужно сделать, чтобы чай стал сладким?»</a:t>
            </a:r>
          </a:p>
          <a:p>
            <a:pPr algn="just">
              <a:buFont typeface="Wingdings" pitchFamily="2" charset="2"/>
              <a:buChar char="Ø"/>
            </a:pPr>
            <a:r>
              <a:rPr lang="ru-RU" sz="6200" dirty="0" smtClean="0">
                <a:latin typeface="Georgia" pitchFamily="18" charset="0"/>
              </a:rPr>
              <a:t>Подбирать противоположные слова: днём светло, а ночью… (темно); зимой холодно, а летом… (тепло); вата лёгкая, а камень … (тяжёлый); кирпич твёрдый, а подушка… (мягкая); дерево высокое, а пенёк… (низкий); река широкая, а ручеёк… (узкий); слон большой, а мышка… (маленькая)</a:t>
            </a:r>
          </a:p>
          <a:p>
            <a:pPr lvl="0" algn="just">
              <a:buFont typeface="Wingdings" pitchFamily="2" charset="2"/>
              <a:buChar char="Ø"/>
            </a:pPr>
            <a:endParaRPr lang="ru-RU" sz="4000" dirty="0" smtClean="0">
              <a:latin typeface="Georgia" pitchFamily="18" charset="0"/>
            </a:endParaRP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1" y="0"/>
            <a:ext cx="9144001" cy="6915173"/>
          </a:xfrm>
          <a:prstGeom prst="rect">
            <a:avLst/>
          </a:prstGeom>
          <a:noFill/>
          <a:ln w="9525">
            <a:noFill/>
            <a:miter lim="800000"/>
            <a:headEnd/>
            <a:tailEnd/>
          </a:ln>
          <a:effectLst/>
        </p:spPr>
      </p:pic>
      <p:sp>
        <p:nvSpPr>
          <p:cNvPr id="3" name="Содержимое 2"/>
          <p:cNvSpPr>
            <a:spLocks noGrp="1"/>
          </p:cNvSpPr>
          <p:nvPr>
            <p:ph idx="1"/>
          </p:nvPr>
        </p:nvSpPr>
        <p:spPr>
          <a:xfrm>
            <a:off x="428596" y="500042"/>
            <a:ext cx="8229600" cy="6072230"/>
          </a:xfrm>
        </p:spPr>
        <p:txBody>
          <a:bodyPr>
            <a:normAutofit fontScale="92500" lnSpcReduction="10000"/>
          </a:bodyPr>
          <a:lstStyle/>
          <a:p>
            <a:pPr lvl="0" algn="just">
              <a:buFont typeface="Wingdings" pitchFamily="2" charset="2"/>
              <a:buChar char="Ø"/>
            </a:pPr>
            <a:r>
              <a:rPr lang="ru-RU" sz="2200" dirty="0" smtClean="0">
                <a:latin typeface="Georgia" pitchFamily="18" charset="0"/>
              </a:rPr>
              <a:t>Показывать в комнате предметы, которых по одному, и тех, которых много</a:t>
            </a:r>
          </a:p>
          <a:p>
            <a:pPr lvl="0" algn="just">
              <a:buFont typeface="Wingdings" pitchFamily="2" charset="2"/>
              <a:buChar char="Ø"/>
            </a:pPr>
            <a:r>
              <a:rPr lang="ru-RU" sz="2200" dirty="0" smtClean="0">
                <a:latin typeface="Georgia" pitchFamily="18" charset="0"/>
              </a:rPr>
              <a:t>Уметь группировать предметы по цвету, размеру, форме</a:t>
            </a:r>
          </a:p>
          <a:p>
            <a:pPr lvl="0" algn="just">
              <a:buFont typeface="Wingdings" pitchFamily="2" charset="2"/>
              <a:buChar char="Ø"/>
            </a:pPr>
            <a:r>
              <a:rPr lang="ru-RU" sz="2200" dirty="0" smtClean="0">
                <a:latin typeface="Georgia" pitchFamily="18" charset="0"/>
              </a:rPr>
              <a:t>Показывать предметы, которые по форме похожи на круг, квадрат, треугольник, прямоугольник, овал</a:t>
            </a:r>
          </a:p>
          <a:p>
            <a:pPr lvl="0" algn="just">
              <a:spcBef>
                <a:spcPts val="0"/>
              </a:spcBef>
              <a:buFont typeface="Wingdings" pitchFamily="2" charset="2"/>
              <a:buChar char="Ø"/>
            </a:pPr>
            <a:r>
              <a:rPr lang="ru-RU" sz="2200" dirty="0" smtClean="0">
                <a:latin typeface="Georgia" pitchFamily="18" charset="0"/>
              </a:rPr>
              <a:t>Показывать, что находится вверху и внизу от него</a:t>
            </a:r>
          </a:p>
          <a:p>
            <a:pPr lvl="0" algn="just">
              <a:buFont typeface="Wingdings" pitchFamily="2" charset="2"/>
              <a:buChar char="Ø"/>
            </a:pPr>
            <a:r>
              <a:rPr lang="ru-RU" sz="2200" dirty="0" smtClean="0">
                <a:latin typeface="Georgia" pitchFamily="18" charset="0"/>
              </a:rPr>
              <a:t>Находить в окружающей обстановке много предметов и один предмет</a:t>
            </a:r>
          </a:p>
          <a:p>
            <a:pPr lvl="0" algn="just">
              <a:buFont typeface="Wingdings" pitchFamily="2" charset="2"/>
              <a:buChar char="Ø"/>
            </a:pPr>
            <a:r>
              <a:rPr lang="ru-RU" sz="2200" dirty="0" smtClean="0">
                <a:latin typeface="Georgia" pitchFamily="18" charset="0"/>
              </a:rPr>
              <a:t>Сравнивать группы предметов, используя приёмы наложения и приложения; объяснять словами, каких предметов больше (меньше), каких поровну</a:t>
            </a:r>
          </a:p>
          <a:p>
            <a:pPr lvl="0" algn="just">
              <a:buFont typeface="Wingdings" pitchFamily="2" charset="2"/>
              <a:buChar char="Ø"/>
            </a:pPr>
            <a:r>
              <a:rPr lang="ru-RU" sz="2200" dirty="0" smtClean="0">
                <a:latin typeface="Georgia" pitchFamily="18" charset="0"/>
              </a:rPr>
              <a:t>Сравнивать два, три предмета по величине (длине, ширине, высоте); объяснять словами, какой предмет больше (меньше), длиннее (короче), шире (уже), выше (ниже)</a:t>
            </a:r>
          </a:p>
          <a:p>
            <a:pPr lvl="0" algn="just">
              <a:buFont typeface="Wingdings" pitchFamily="2" charset="2"/>
              <a:buChar char="Ø"/>
            </a:pPr>
            <a:r>
              <a:rPr lang="ru-RU" sz="2200" dirty="0" smtClean="0">
                <a:latin typeface="Georgia" pitchFamily="18" charset="0"/>
              </a:rPr>
              <a:t>Узнавать и называть квадрат, круг, треугольник, прямоугольник, овал</a:t>
            </a:r>
          </a:p>
          <a:p>
            <a:pPr lvl="0" algn="just">
              <a:buFont typeface="Wingdings" pitchFamily="2" charset="2"/>
              <a:buChar char="Ø"/>
            </a:pPr>
            <a:r>
              <a:rPr lang="ru-RU" sz="2200" dirty="0" smtClean="0">
                <a:latin typeface="Georgia" pitchFamily="18" charset="0"/>
              </a:rPr>
              <a:t>Понимать слова: верхняя, нижняя, слева, налево, справа, направо</a:t>
            </a:r>
          </a:p>
          <a:p>
            <a:pPr lvl="0" algn="just">
              <a:buFont typeface="Wingdings" pitchFamily="2" charset="2"/>
              <a:buChar char="Ø"/>
            </a:pPr>
            <a:r>
              <a:rPr lang="ru-RU" sz="2200" dirty="0" smtClean="0">
                <a:latin typeface="Georgia" pitchFamily="18" charset="0"/>
              </a:rPr>
              <a:t>Понимать смысл слов: «утро», «вечер», «день», «ночь»</a:t>
            </a:r>
          </a:p>
          <a:p>
            <a:pPr>
              <a:buFont typeface="Wingdings" pitchFamily="2" charset="2"/>
              <a:buChar char="Ø"/>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1" y="0"/>
            <a:ext cx="9144001" cy="6915173"/>
          </a:xfrm>
          <a:prstGeom prst="rect">
            <a:avLst/>
          </a:prstGeom>
          <a:noFill/>
          <a:ln w="9525">
            <a:noFill/>
            <a:miter lim="800000"/>
            <a:headEnd/>
            <a:tailEnd/>
          </a:ln>
          <a:effectLst/>
        </p:spPr>
      </p:pic>
      <p:sp>
        <p:nvSpPr>
          <p:cNvPr id="2" name="Заголовок 1"/>
          <p:cNvSpPr>
            <a:spLocks noGrp="1"/>
          </p:cNvSpPr>
          <p:nvPr>
            <p:ph type="title"/>
          </p:nvPr>
        </p:nvSpPr>
        <p:spPr>
          <a:xfrm>
            <a:off x="428596" y="214290"/>
            <a:ext cx="8229600" cy="857256"/>
          </a:xfrm>
        </p:spPr>
        <p:txBody>
          <a:bodyPr>
            <a:noAutofit/>
          </a:bodyPr>
          <a:lstStyle/>
          <a:p>
            <a:r>
              <a:rPr lang="ru-RU" sz="5400" b="1" dirty="0" smtClean="0">
                <a:latin typeface="Georgia" pitchFamily="18" charset="0"/>
              </a:rPr>
              <a:t>Память</a:t>
            </a:r>
            <a:endParaRPr lang="ru-RU" sz="5400" b="1" dirty="0">
              <a:latin typeface="Georgia" pitchFamily="18" charset="0"/>
            </a:endParaRPr>
          </a:p>
        </p:txBody>
      </p:sp>
      <p:sp>
        <p:nvSpPr>
          <p:cNvPr id="3" name="Содержимое 2"/>
          <p:cNvSpPr>
            <a:spLocks noGrp="1"/>
          </p:cNvSpPr>
          <p:nvPr>
            <p:ph idx="1"/>
          </p:nvPr>
        </p:nvSpPr>
        <p:spPr>
          <a:xfrm>
            <a:off x="357158" y="928670"/>
            <a:ext cx="8501122" cy="5786454"/>
          </a:xfrm>
        </p:spPr>
        <p:txBody>
          <a:bodyPr>
            <a:normAutofit fontScale="32500" lnSpcReduction="20000"/>
          </a:bodyPr>
          <a:lstStyle/>
          <a:p>
            <a:pPr lvl="0" algn="just">
              <a:lnSpc>
                <a:spcPct val="120000"/>
              </a:lnSpc>
              <a:buFont typeface="Wingdings" pitchFamily="2" charset="2"/>
              <a:buChar char="Ø"/>
            </a:pPr>
            <a:r>
              <a:rPr lang="ru-RU" sz="6200" dirty="0" smtClean="0">
                <a:latin typeface="Georgia" pitchFamily="18" charset="0"/>
              </a:rPr>
              <a:t>Определить с одной попытки, какой предмет исчез. Для этого можно поставить перед малышом пять предметов, называя каждый, затем попросить его отвернуться, а в этот момент спрятать один из них; малыш должен будет определить, какой предмет исчез</a:t>
            </a:r>
          </a:p>
          <a:p>
            <a:pPr lvl="0" algn="just">
              <a:lnSpc>
                <a:spcPct val="120000"/>
              </a:lnSpc>
              <a:buFont typeface="Wingdings" pitchFamily="2" charset="2"/>
              <a:buChar char="Ø"/>
            </a:pPr>
            <a:r>
              <a:rPr lang="ru-RU" sz="6200" dirty="0" smtClean="0">
                <a:latin typeface="Georgia" pitchFamily="18" charset="0"/>
              </a:rPr>
              <a:t>Повторить за взрослым на слух четыре-пять слов: стол, дом, кот, пень, ваза</a:t>
            </a:r>
          </a:p>
          <a:p>
            <a:pPr lvl="0" algn="just">
              <a:lnSpc>
                <a:spcPct val="120000"/>
              </a:lnSpc>
              <a:buFont typeface="Wingdings" pitchFamily="2" charset="2"/>
              <a:buChar char="Ø"/>
            </a:pPr>
            <a:r>
              <a:rPr lang="ru-RU" sz="6200" dirty="0" smtClean="0">
                <a:latin typeface="Georgia" pitchFamily="18" charset="0"/>
              </a:rPr>
              <a:t>Повторить на слух цифры в определенном порядке: три – семь – пять; один – четыре – два – шесть</a:t>
            </a:r>
          </a:p>
          <a:p>
            <a:pPr lvl="0" algn="just">
              <a:lnSpc>
                <a:spcPct val="120000"/>
              </a:lnSpc>
              <a:buFont typeface="Wingdings" pitchFamily="2" charset="2"/>
              <a:buChar char="Ø"/>
            </a:pPr>
            <a:r>
              <a:rPr lang="ru-RU" sz="6200" dirty="0" smtClean="0">
                <a:latin typeface="Georgia" pitchFamily="18" charset="0"/>
              </a:rPr>
              <a:t>Запоминать и называть без помощи взрослого 4-5 предметов</a:t>
            </a:r>
          </a:p>
          <a:p>
            <a:pPr lvl="0" algn="just">
              <a:lnSpc>
                <a:spcPct val="120000"/>
              </a:lnSpc>
              <a:buFont typeface="Wingdings" pitchFamily="2" charset="2"/>
              <a:buChar char="Ø"/>
            </a:pPr>
            <a:r>
              <a:rPr lang="ru-RU" sz="6200" dirty="0" smtClean="0">
                <a:latin typeface="Georgia" pitchFamily="18" charset="0"/>
              </a:rPr>
              <a:t>Рассказывать наизусть несколько потешек, стихов, загадок</a:t>
            </a:r>
          </a:p>
          <a:p>
            <a:pPr lvl="0" algn="just">
              <a:lnSpc>
                <a:spcPct val="120000"/>
              </a:lnSpc>
              <a:buFont typeface="Wingdings" pitchFamily="2" charset="2"/>
              <a:buChar char="Ø"/>
            </a:pPr>
            <a:r>
              <a:rPr lang="ru-RU" sz="6200" dirty="0" smtClean="0">
                <a:latin typeface="Georgia" pitchFamily="18" charset="0"/>
              </a:rPr>
              <a:t>Пересказывать содержание услышанной сказки</a:t>
            </a:r>
          </a:p>
          <a:p>
            <a:pPr lvl="0" algn="just">
              <a:lnSpc>
                <a:spcPct val="120000"/>
              </a:lnSpc>
              <a:buFont typeface="Wingdings" pitchFamily="2" charset="2"/>
              <a:buChar char="Ø"/>
            </a:pPr>
            <a:r>
              <a:rPr lang="ru-RU" sz="6200" dirty="0" smtClean="0">
                <a:latin typeface="Georgia" pitchFamily="18" charset="0"/>
              </a:rPr>
              <a:t>Называть произведение (в произвольном изложении), прослушав отрывок из него</a:t>
            </a:r>
          </a:p>
          <a:p>
            <a:pPr lvl="0" algn="just">
              <a:lnSpc>
                <a:spcPct val="120000"/>
              </a:lnSpc>
              <a:buFont typeface="Wingdings" pitchFamily="2" charset="2"/>
              <a:buChar char="Ø"/>
            </a:pPr>
            <a:r>
              <a:rPr lang="ru-RU" sz="6200" dirty="0" smtClean="0">
                <a:latin typeface="Georgia" pitchFamily="18" charset="0"/>
              </a:rPr>
              <a:t>Запоминать содержание сюжетного рисунка</a:t>
            </a:r>
          </a:p>
          <a:p>
            <a:pPr lvl="0" algn="just">
              <a:lnSpc>
                <a:spcPct val="120000"/>
              </a:lnSpc>
              <a:buFont typeface="Wingdings" pitchFamily="2" charset="2"/>
              <a:buChar char="Ø"/>
            </a:pPr>
            <a:r>
              <a:rPr lang="ru-RU" sz="6200" dirty="0" smtClean="0">
                <a:latin typeface="Georgia" pitchFamily="18" charset="0"/>
              </a:rPr>
              <a:t>Воспроизводить в памяти недавно происшедшие, а также яркие события своей жизни</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1" y="0"/>
            <a:ext cx="9144001" cy="6915173"/>
          </a:xfrm>
          <a:prstGeom prst="rect">
            <a:avLst/>
          </a:prstGeom>
          <a:noFill/>
          <a:ln w="9525">
            <a:noFill/>
            <a:miter lim="800000"/>
            <a:headEnd/>
            <a:tailEnd/>
          </a:ln>
          <a:effectLst/>
        </p:spPr>
      </p:pic>
      <p:sp>
        <p:nvSpPr>
          <p:cNvPr id="2" name="Заголовок 1"/>
          <p:cNvSpPr>
            <a:spLocks noGrp="1"/>
          </p:cNvSpPr>
          <p:nvPr>
            <p:ph type="title"/>
          </p:nvPr>
        </p:nvSpPr>
        <p:spPr/>
        <p:txBody>
          <a:bodyPr>
            <a:normAutofit/>
          </a:bodyPr>
          <a:lstStyle/>
          <a:p>
            <a:r>
              <a:rPr lang="ru-RU" sz="5400" b="1" dirty="0" smtClean="0">
                <a:latin typeface="Georgia" pitchFamily="18" charset="0"/>
              </a:rPr>
              <a:t>Мелкая моторика</a:t>
            </a:r>
            <a:endParaRPr lang="ru-RU" sz="5400" b="1" dirty="0">
              <a:latin typeface="Georgia" pitchFamily="18" charset="0"/>
            </a:endParaRPr>
          </a:p>
        </p:txBody>
      </p:sp>
      <p:sp>
        <p:nvSpPr>
          <p:cNvPr id="3" name="Содержимое 2"/>
          <p:cNvSpPr>
            <a:spLocks noGrp="1"/>
          </p:cNvSpPr>
          <p:nvPr>
            <p:ph idx="1"/>
          </p:nvPr>
        </p:nvSpPr>
        <p:spPr>
          <a:xfrm>
            <a:off x="457200" y="1600200"/>
            <a:ext cx="8229600" cy="5043510"/>
          </a:xfrm>
        </p:spPr>
        <p:txBody>
          <a:bodyPr>
            <a:normAutofit fontScale="92500" lnSpcReduction="10000"/>
          </a:bodyPr>
          <a:lstStyle/>
          <a:p>
            <a:pPr lvl="0" algn="just">
              <a:buFont typeface="Wingdings" pitchFamily="2" charset="2"/>
              <a:buChar char="Ø"/>
            </a:pPr>
            <a:r>
              <a:rPr lang="ru-RU" sz="2800" dirty="0" smtClean="0">
                <a:latin typeface="Georgia" pitchFamily="18" charset="0"/>
              </a:rPr>
              <a:t>Запускать мелкие волчки</a:t>
            </a:r>
          </a:p>
          <a:p>
            <a:pPr lvl="0" algn="just">
              <a:buFont typeface="Wingdings" pitchFamily="2" charset="2"/>
              <a:buChar char="Ø"/>
            </a:pPr>
            <a:r>
              <a:rPr lang="ru-RU" sz="2800" dirty="0" smtClean="0">
                <a:latin typeface="Georgia" pitchFamily="18" charset="0"/>
              </a:rPr>
              <a:t>Показывать отдельно один палец (указательный), за тем два (указательный и средний)</a:t>
            </a:r>
          </a:p>
          <a:p>
            <a:pPr lvl="0" algn="just">
              <a:buFont typeface="Wingdings" pitchFamily="2" charset="2"/>
              <a:buChar char="Ø"/>
            </a:pPr>
            <a:r>
              <a:rPr lang="ru-RU" sz="2800" dirty="0" smtClean="0">
                <a:latin typeface="Georgia" pitchFamily="18" charset="0"/>
              </a:rPr>
              <a:t>Кистями рук делать «фонарики»</a:t>
            </a:r>
          </a:p>
          <a:p>
            <a:pPr lvl="0" algn="just">
              <a:buFont typeface="Wingdings" pitchFamily="2" charset="2"/>
              <a:buChar char="Ø"/>
            </a:pPr>
            <a:r>
              <a:rPr lang="ru-RU" sz="2800" dirty="0" smtClean="0">
                <a:latin typeface="Georgia" pitchFamily="18" charset="0"/>
              </a:rPr>
              <a:t>Нанизывать крупные пуговицы, бусинки на нитку</a:t>
            </a:r>
          </a:p>
          <a:p>
            <a:pPr lvl="0" algn="just">
              <a:buFont typeface="Wingdings" pitchFamily="2" charset="2"/>
              <a:buChar char="Ø"/>
            </a:pPr>
            <a:r>
              <a:rPr lang="ru-RU" sz="2800" dirty="0" smtClean="0">
                <a:latin typeface="Georgia" pitchFamily="18" charset="0"/>
              </a:rPr>
              <a:t>Застёгивать пуговицы, крючки, молнии</a:t>
            </a:r>
          </a:p>
          <a:p>
            <a:pPr lvl="0" algn="just">
              <a:buFont typeface="Wingdings" pitchFamily="2" charset="2"/>
              <a:buChar char="Ø"/>
            </a:pPr>
            <a:r>
              <a:rPr lang="ru-RU" sz="2800" dirty="0" smtClean="0">
                <a:latin typeface="Georgia" pitchFamily="18" charset="0"/>
              </a:rPr>
              <a:t>Показывать в воздухе колечки, попеременно соединяя каждый палец с большим</a:t>
            </a:r>
          </a:p>
          <a:p>
            <a:pPr lvl="0" algn="just">
              <a:buFont typeface="Wingdings" pitchFamily="2" charset="2"/>
              <a:buChar char="Ø"/>
            </a:pPr>
            <a:r>
              <a:rPr lang="ru-RU" sz="2800" dirty="0" smtClean="0">
                <a:latin typeface="Georgia" pitchFamily="18" charset="0"/>
              </a:rPr>
              <a:t>Аккуратно раскрашивать картинки, не выходя за контуры</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srcRect/>
          <a:stretch>
            <a:fillRect/>
          </a:stretch>
        </p:blipFill>
        <p:spPr bwMode="auto">
          <a:xfrm>
            <a:off x="-1" y="0"/>
            <a:ext cx="9144001" cy="6915173"/>
          </a:xfrm>
          <a:prstGeom prst="rect">
            <a:avLst/>
          </a:prstGeom>
          <a:noFill/>
          <a:ln w="9525">
            <a:noFill/>
            <a:miter lim="800000"/>
            <a:headEnd/>
            <a:tailEnd/>
          </a:ln>
          <a:effectLst/>
        </p:spPr>
      </p:pic>
      <p:sp>
        <p:nvSpPr>
          <p:cNvPr id="2" name="Заголовок 1"/>
          <p:cNvSpPr>
            <a:spLocks noGrp="1"/>
          </p:cNvSpPr>
          <p:nvPr>
            <p:ph type="title"/>
          </p:nvPr>
        </p:nvSpPr>
        <p:spPr>
          <a:xfrm>
            <a:off x="500034" y="500042"/>
            <a:ext cx="8229600" cy="868346"/>
          </a:xfrm>
        </p:spPr>
        <p:txBody>
          <a:bodyPr>
            <a:normAutofit fontScale="90000"/>
          </a:bodyPr>
          <a:lstStyle/>
          <a:p>
            <a:r>
              <a:rPr lang="ru-RU" sz="6000" b="1" dirty="0" smtClean="0">
                <a:latin typeface="Georgia" pitchFamily="18" charset="0"/>
              </a:rPr>
              <a:t>Окружающий мир</a:t>
            </a:r>
            <a:r>
              <a:rPr lang="ru-RU" dirty="0" smtClean="0"/>
              <a:t/>
            </a:r>
            <a:br>
              <a:rPr lang="ru-RU" dirty="0" smtClean="0"/>
            </a:br>
            <a:endParaRPr lang="ru-RU" dirty="0"/>
          </a:p>
        </p:txBody>
      </p:sp>
      <p:sp>
        <p:nvSpPr>
          <p:cNvPr id="3" name="Содержимое 2"/>
          <p:cNvSpPr>
            <a:spLocks noGrp="1"/>
          </p:cNvSpPr>
          <p:nvPr>
            <p:ph idx="1"/>
          </p:nvPr>
        </p:nvSpPr>
        <p:spPr>
          <a:xfrm>
            <a:off x="428596" y="1142984"/>
            <a:ext cx="8229600" cy="5572164"/>
          </a:xfrm>
        </p:spPr>
        <p:txBody>
          <a:bodyPr>
            <a:normAutofit fontScale="70000" lnSpcReduction="20000"/>
          </a:bodyPr>
          <a:lstStyle/>
          <a:p>
            <a:pPr lvl="0" algn="just">
              <a:buFont typeface="Wingdings" pitchFamily="2" charset="2"/>
              <a:buChar char="Ø"/>
            </a:pPr>
            <a:r>
              <a:rPr lang="ru-RU" dirty="0" smtClean="0">
                <a:latin typeface="Georgia" pitchFamily="18" charset="0"/>
              </a:rPr>
              <a:t>Называть своё имя и фамилию; имена мамы, папы, бабушки, дедушки</a:t>
            </a:r>
          </a:p>
          <a:p>
            <a:pPr lvl="0" algn="just">
              <a:buFont typeface="Wingdings" pitchFamily="2" charset="2"/>
              <a:buChar char="Ø"/>
            </a:pPr>
            <a:r>
              <a:rPr lang="ru-RU" dirty="0" smtClean="0">
                <a:latin typeface="Georgia" pitchFamily="18" charset="0"/>
              </a:rPr>
              <a:t>Сказать, сколько ему лет</a:t>
            </a:r>
          </a:p>
          <a:p>
            <a:pPr lvl="0" algn="just">
              <a:buFont typeface="Wingdings" pitchFamily="2" charset="2"/>
              <a:buChar char="Ø"/>
            </a:pPr>
            <a:r>
              <a:rPr lang="ru-RU" dirty="0" smtClean="0">
                <a:latin typeface="Georgia" pitchFamily="18" charset="0"/>
              </a:rPr>
              <a:t>Называть город, в котором он живёт</a:t>
            </a:r>
          </a:p>
          <a:p>
            <a:pPr lvl="0" algn="just">
              <a:buFont typeface="Wingdings" pitchFamily="2" charset="2"/>
              <a:buChar char="Ø"/>
            </a:pPr>
            <a:r>
              <a:rPr lang="ru-RU" dirty="0" smtClean="0">
                <a:latin typeface="Georgia" pitchFamily="18" charset="0"/>
              </a:rPr>
              <a:t>Называть 2-3 дерева, несколько цветущих травянистых растений</a:t>
            </a:r>
          </a:p>
          <a:p>
            <a:pPr lvl="0" algn="just">
              <a:buFont typeface="Wingdings" pitchFamily="2" charset="2"/>
              <a:buChar char="Ø"/>
            </a:pPr>
            <a:r>
              <a:rPr lang="ru-RU" dirty="0" smtClean="0">
                <a:latin typeface="Georgia" pitchFamily="18" charset="0"/>
              </a:rPr>
              <a:t>Различить и называть привычные бытовые предметы</a:t>
            </a:r>
          </a:p>
          <a:p>
            <a:pPr lvl="0" algn="just">
              <a:buFont typeface="Wingdings" pitchFamily="2" charset="2"/>
              <a:buChar char="Ø"/>
            </a:pPr>
            <a:r>
              <a:rPr lang="ru-RU" dirty="0" smtClean="0">
                <a:latin typeface="Georgia" pitchFamily="18" charset="0"/>
              </a:rPr>
              <a:t>Называть время года. Различить и называть погодные явления</a:t>
            </a:r>
          </a:p>
          <a:p>
            <a:pPr lvl="0" algn="just">
              <a:buFont typeface="Wingdings" pitchFamily="2" charset="2"/>
              <a:buChar char="Ø"/>
            </a:pPr>
            <a:r>
              <a:rPr lang="ru-RU" dirty="0" smtClean="0">
                <a:latin typeface="Georgia" pitchFamily="18" charset="0"/>
              </a:rPr>
              <a:t>Называть несколько профессий</a:t>
            </a:r>
          </a:p>
          <a:p>
            <a:pPr lvl="0" algn="just">
              <a:buFont typeface="Wingdings" pitchFamily="2" charset="2"/>
              <a:buChar char="Ø"/>
            </a:pPr>
            <a:r>
              <a:rPr lang="ru-RU" dirty="0" smtClean="0">
                <a:latin typeface="Georgia" pitchFamily="18" charset="0"/>
              </a:rPr>
              <a:t>Уметь самостоятельно одеваться и раздеваться в определенной последовательности</a:t>
            </a:r>
          </a:p>
          <a:p>
            <a:pPr lvl="0" algn="just">
              <a:buFont typeface="Wingdings" pitchFamily="2" charset="2"/>
              <a:buChar char="Ø"/>
            </a:pPr>
            <a:r>
              <a:rPr lang="ru-RU" dirty="0" smtClean="0">
                <a:latin typeface="Georgia" pitchFamily="18" charset="0"/>
              </a:rPr>
              <a:t>Соблюдать элементарные правила поведения в детском саду</a:t>
            </a:r>
          </a:p>
          <a:p>
            <a:pPr lvl="0" algn="just">
              <a:buFont typeface="Wingdings" pitchFamily="2" charset="2"/>
              <a:buChar char="Ø"/>
            </a:pPr>
            <a:r>
              <a:rPr lang="ru-RU" dirty="0" smtClean="0">
                <a:latin typeface="Georgia" pitchFamily="18" charset="0"/>
              </a:rPr>
              <a:t>Правила взаимодействия с растениями и животными</a:t>
            </a:r>
          </a:p>
          <a:p>
            <a:pPr lvl="0" algn="just">
              <a:buFont typeface="Wingdings" pitchFamily="2" charset="2"/>
              <a:buChar char="Ø"/>
            </a:pPr>
            <a:r>
              <a:rPr lang="ru-RU" dirty="0" smtClean="0">
                <a:latin typeface="Georgia" pitchFamily="18" charset="0"/>
              </a:rPr>
              <a:t>Иметь элементарные представления о правилах дорожного движения</a:t>
            </a:r>
          </a:p>
          <a:p>
            <a:pPr algn="just">
              <a:buNone/>
            </a:pPr>
            <a:endParaRPr lang="ru-RU" dirty="0">
              <a:latin typeface="Georg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srcRect/>
          <a:stretch>
            <a:fillRect/>
          </a:stretch>
        </p:blipFill>
        <p:spPr bwMode="auto">
          <a:xfrm>
            <a:off x="0" y="-40"/>
            <a:ext cx="9144001" cy="6915173"/>
          </a:xfrm>
          <a:prstGeom prst="rect">
            <a:avLst/>
          </a:prstGeom>
          <a:noFill/>
          <a:ln w="9525">
            <a:noFill/>
            <a:miter lim="800000"/>
            <a:headEnd/>
            <a:tailEnd/>
          </a:ln>
          <a:effectLst/>
        </p:spPr>
      </p:pic>
      <p:sp>
        <p:nvSpPr>
          <p:cNvPr id="4" name="Содержимое 2"/>
          <p:cNvSpPr txBox="1">
            <a:spLocks/>
          </p:cNvSpPr>
          <p:nvPr/>
        </p:nvSpPr>
        <p:spPr>
          <a:xfrm>
            <a:off x="357158" y="1500174"/>
            <a:ext cx="8429684" cy="5143536"/>
          </a:xfrm>
          <a:prstGeom prst="rect">
            <a:avLst/>
          </a:prstGeom>
        </p:spPr>
        <p:txBody>
          <a:bodyPr>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ru-RU" sz="2400" b="0" i="0" u="none" strike="noStrike" kern="1200" cap="none" spc="0" normalizeH="0" baseline="0" noProof="0" dirty="0" smtClean="0">
                <a:ln>
                  <a:noFill/>
                </a:ln>
                <a:solidFill>
                  <a:schemeClr val="tx1"/>
                </a:solidFill>
                <a:effectLst/>
                <a:uLnTx/>
                <a:uFillTx/>
                <a:latin typeface="Georgia" pitchFamily="18" charset="0"/>
                <a:ea typeface="+mn-ea"/>
                <a:cs typeface="+mn-cs"/>
              </a:rPr>
              <a:t>в этом возрасте уже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закладываются основы созидательного отношения к предметному миру</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ru-RU" sz="2400" b="0" i="0" u="none" strike="noStrike" kern="1200" cap="none" spc="0" normalizeH="0" baseline="0" noProof="0" dirty="0" smtClean="0">
                <a:ln>
                  <a:noFill/>
                </a:ln>
                <a:solidFill>
                  <a:schemeClr val="tx1"/>
                </a:solidFill>
                <a:effectLst/>
                <a:uLnTx/>
                <a:uFillTx/>
                <a:latin typeface="Georgia" pitchFamily="18" charset="0"/>
                <a:ea typeface="+mn-ea"/>
                <a:cs typeface="+mn-cs"/>
              </a:rPr>
              <a:t>возникает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бескорыстная потребность в знаниях из интереса и желания знать</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ru-RU" sz="2400" b="0" i="0" u="none" strike="noStrike" kern="1200" cap="none" spc="0" normalizeH="0" baseline="0" noProof="0" dirty="0" smtClean="0">
                <a:ln>
                  <a:noFill/>
                </a:ln>
                <a:solidFill>
                  <a:schemeClr val="tx1"/>
                </a:solidFill>
                <a:effectLst/>
                <a:uLnTx/>
                <a:uFillTx/>
                <a:latin typeface="Georgia" pitchFamily="18" charset="0"/>
                <a:ea typeface="+mn-ea"/>
                <a:cs typeface="+mn-cs"/>
              </a:rPr>
              <a:t>В игровой деятельности детей появляются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ролевые взаимодействия</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ru-RU" sz="2400" b="0" i="0" u="none" strike="noStrike" kern="1200" cap="none" spc="0" normalizeH="0" baseline="0" noProof="0" dirty="0" smtClean="0">
                <a:ln>
                  <a:noFill/>
                </a:ln>
                <a:solidFill>
                  <a:schemeClr val="tx1"/>
                </a:solidFill>
                <a:effectLst/>
                <a:uLnTx/>
                <a:uFillTx/>
                <a:latin typeface="Georgia" pitchFamily="18" charset="0"/>
                <a:ea typeface="+mn-ea"/>
                <a:cs typeface="+mn-cs"/>
              </a:rPr>
              <a:t>начинают формироваться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основные структуры личности ребенка, ответственные за его произвольное моральное поведение</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ru-RU" sz="2400" b="0" i="0" u="none" strike="noStrike" kern="1200" cap="none" spc="0" normalizeH="0" baseline="0" noProof="0" dirty="0" smtClean="0">
                <a:ln>
                  <a:noFill/>
                </a:ln>
                <a:solidFill>
                  <a:schemeClr val="tx1"/>
                </a:solidFill>
                <a:effectLst/>
                <a:uLnTx/>
                <a:uFillTx/>
                <a:latin typeface="Georgia" pitchFamily="18" charset="0"/>
                <a:ea typeface="+mn-ea"/>
                <a:cs typeface="+mn-cs"/>
              </a:rPr>
              <a:t>складываются </a:t>
            </a:r>
            <a:r>
              <a:rPr kumimoji="0" lang="ru-RU" sz="2400" b="1" i="0" u="none" strike="noStrike" kern="1200" cap="none" spc="0" normalizeH="0" baseline="0" noProof="0" dirty="0" smtClean="0">
                <a:ln>
                  <a:noFill/>
                </a:ln>
                <a:solidFill>
                  <a:schemeClr val="tx1"/>
                </a:solidFill>
                <a:effectLst/>
                <a:uLnTx/>
                <a:uFillTx/>
                <a:latin typeface="Georgia" pitchFamily="18" charset="0"/>
                <a:ea typeface="+mn-ea"/>
                <a:cs typeface="+mn-cs"/>
              </a:rPr>
              <a:t>интересы и ценностные ориентации, предпочтения определенных видов деятельности и способов поведения, характерные для мальчиков и девочек </a:t>
            </a:r>
            <a:endParaRPr kumimoji="0" lang="ru-RU" sz="2400" b="0" i="0" u="none" strike="noStrike" kern="1200" cap="none" spc="0" normalizeH="0" baseline="0" noProof="0" dirty="0">
              <a:ln>
                <a:noFill/>
              </a:ln>
              <a:solidFill>
                <a:schemeClr val="tx1"/>
              </a:solidFill>
              <a:effectLst/>
              <a:uLnTx/>
              <a:uFillTx/>
              <a:latin typeface="Georgia" pitchFamily="18" charset="0"/>
              <a:ea typeface="+mn-ea"/>
              <a:cs typeface="+mn-cs"/>
            </a:endParaRPr>
          </a:p>
        </p:txBody>
      </p:sp>
      <p:sp>
        <p:nvSpPr>
          <p:cNvPr id="6" name="Заголовок 1"/>
          <p:cNvSpPr txBox="1">
            <a:spLocks/>
          </p:cNvSpPr>
          <p:nvPr/>
        </p:nvSpPr>
        <p:spPr>
          <a:xfrm>
            <a:off x="500034" y="357166"/>
            <a:ext cx="8229600" cy="1143008"/>
          </a:xfrm>
          <a:prstGeom prst="rect">
            <a:avLst/>
          </a:prstGeom>
        </p:spPr>
        <p:txBody>
          <a:bodyP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6000" b="1" i="0" u="none" strike="noStrike" kern="1200" cap="none" spc="0" normalizeH="0" baseline="0" noProof="0" dirty="0" smtClean="0">
                <a:ln>
                  <a:noFill/>
                </a:ln>
                <a:solidFill>
                  <a:schemeClr val="tx1"/>
                </a:solidFill>
                <a:effectLst/>
                <a:uLnTx/>
                <a:uFillTx/>
                <a:latin typeface="Georgia" pitchFamily="18" charset="0"/>
                <a:ea typeface="+mj-ea"/>
                <a:cs typeface="+mj-cs"/>
              </a:rPr>
              <a:t>Личностное развитие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6000" b="1" i="0" u="none" strike="noStrike" kern="1200" cap="none" spc="0" normalizeH="0" baseline="0" noProof="0" dirty="0" smtClean="0">
                <a:ln>
                  <a:noFill/>
                </a:ln>
                <a:solidFill>
                  <a:schemeClr val="tx1"/>
                </a:solidFill>
                <a:effectLst/>
                <a:uLnTx/>
                <a:uFillTx/>
                <a:latin typeface="Georgia" pitchFamily="18" charset="0"/>
                <a:ea typeface="+mj-ea"/>
                <a:cs typeface="+mj-cs"/>
              </a:rPr>
              <a:t>ребёнка 4 –</a:t>
            </a:r>
            <a:r>
              <a:rPr kumimoji="0" lang="ru-RU" sz="6000" b="1" i="0" u="none" strike="noStrike" kern="1200" cap="none" spc="0" normalizeH="0" noProof="0" dirty="0" smtClean="0">
                <a:ln>
                  <a:noFill/>
                </a:ln>
                <a:solidFill>
                  <a:schemeClr val="tx1"/>
                </a:solidFill>
                <a:effectLst/>
                <a:uLnTx/>
                <a:uFillTx/>
                <a:latin typeface="Georgia" pitchFamily="18" charset="0"/>
                <a:ea typeface="+mj-ea"/>
                <a:cs typeface="+mj-cs"/>
              </a:rPr>
              <a:t> 5 лет</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1185</Words>
  <PresentationFormat>Экран (4:3)</PresentationFormat>
  <Paragraphs>168</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Особенности речевого и психического развития  детей 4-5 лет</vt:lpstr>
      <vt:lpstr>«Возрастные особенности детей среднего дошкольного возраста»</vt:lpstr>
      <vt:lpstr>Внимание </vt:lpstr>
      <vt:lpstr>Мышление</vt:lpstr>
      <vt:lpstr>Слайд 5</vt:lpstr>
      <vt:lpstr>Память</vt:lpstr>
      <vt:lpstr>Мелкая моторика</vt:lpstr>
      <vt:lpstr>Окружающий мир </vt:lpstr>
      <vt:lpstr>Слайд 9</vt:lpstr>
      <vt:lpstr>Слайд 10</vt:lpstr>
      <vt:lpstr>Логопедия</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речевого и психического развития  детей 4-5 лет</dc:title>
  <cp:lastModifiedBy>1</cp:lastModifiedBy>
  <cp:revision>6</cp:revision>
  <dcterms:modified xsi:type="dcterms:W3CDTF">2014-10-30T09:01:26Z</dcterms:modified>
</cp:coreProperties>
</file>